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1" r:id="rId4"/>
  </p:sldMasterIdLst>
  <p:notesMasterIdLst>
    <p:notesMasterId r:id="rId23"/>
  </p:notesMasterIdLst>
  <p:sldIdLst>
    <p:sldId id="257" r:id="rId5"/>
    <p:sldId id="345" r:id="rId6"/>
    <p:sldId id="343" r:id="rId7"/>
    <p:sldId id="360" r:id="rId8"/>
    <p:sldId id="347" r:id="rId9"/>
    <p:sldId id="335" r:id="rId10"/>
    <p:sldId id="336" r:id="rId11"/>
    <p:sldId id="349" r:id="rId12"/>
    <p:sldId id="361" r:id="rId13"/>
    <p:sldId id="348" r:id="rId14"/>
    <p:sldId id="356" r:id="rId15"/>
    <p:sldId id="354" r:id="rId16"/>
    <p:sldId id="357" r:id="rId17"/>
    <p:sldId id="359" r:id="rId18"/>
    <p:sldId id="351" r:id="rId19"/>
    <p:sldId id="362" r:id="rId20"/>
    <p:sldId id="363" r:id="rId21"/>
    <p:sldId id="350" r:id="rId2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787"/>
    <a:srgbClr val="F97575"/>
    <a:srgbClr val="C5E61E"/>
    <a:srgbClr val="DA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91" autoAdjust="0"/>
    <p:restoredTop sz="94660"/>
  </p:normalViewPr>
  <p:slideViewPr>
    <p:cSldViewPr showGuides="1">
      <p:cViewPr>
        <p:scale>
          <a:sx n="90" d="100"/>
          <a:sy n="90" d="100"/>
        </p:scale>
        <p:origin x="-262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0FB908-D436-4720-846B-E6CD6E95560A}" type="datetimeFigureOut">
              <a:rPr lang="he-IL" smtClean="0"/>
              <a:pPr/>
              <a:t>י"ב/אלול/תשע"ו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27B749-BF60-444F-9433-6C76F3BFC26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224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שער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31641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0066"/>
                </a:solidFill>
                <a:cs typeface="+mn-cs"/>
              </a:defRPr>
            </a:lvl1pPr>
          </a:lstStyle>
          <a:p>
            <a:r>
              <a:rPr lang="he-IL" dirty="0" smtClean="0"/>
              <a:t>כותרת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11560" y="4534272"/>
            <a:ext cx="6400800" cy="766936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כותרת משנה</a:t>
            </a:r>
            <a:endParaRPr lang="he-IL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3728" y="5517232"/>
            <a:ext cx="5112568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66"/>
                </a:solidFill>
              </a:defRPr>
            </a:lvl1pPr>
          </a:lstStyle>
          <a:p>
            <a:r>
              <a:rPr lang="he-IL" dirty="0" smtClean="0"/>
              <a:t>אגף מידע ומחשוב – מחלקת </a:t>
            </a:r>
            <a:r>
              <a:rPr lang="he-IL" dirty="0" err="1" smtClean="0"/>
              <a:t>רשוי</a:t>
            </a:r>
            <a:r>
              <a:rPr lang="he-IL" dirty="0" smtClean="0"/>
              <a:t> ובקרה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98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שקופית שער - עם שם היחידה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40968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0066"/>
                </a:solidFill>
                <a:cs typeface="+mn-cs"/>
              </a:defRPr>
            </a:lvl1pPr>
          </a:lstStyle>
          <a:p>
            <a:r>
              <a:rPr lang="he-IL" dirty="0" smtClean="0"/>
              <a:t>כותרת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9160"/>
            <a:ext cx="6400800" cy="766936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כותרת משנה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5877272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000066"/>
                </a:solidFill>
              </a:defRPr>
            </a:lvl1pPr>
          </a:lstStyle>
          <a:p>
            <a:r>
              <a:rPr lang="he-IL" smtClean="0"/>
              <a:t>אגף מידע ומחשוב – מחלקת רשוי ובקרה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361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00" y="1368000"/>
            <a:ext cx="8679600" cy="439200"/>
          </a:xfr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" y="2052000"/>
            <a:ext cx="8679600" cy="4234520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000066"/>
                </a:solidFill>
              </a:defRPr>
            </a:lvl1pPr>
            <a:lvl2pPr>
              <a:defRPr sz="1800" b="0">
                <a:solidFill>
                  <a:srgbClr val="000066"/>
                </a:solidFill>
              </a:defRPr>
            </a:lvl2pPr>
            <a:lvl3pPr>
              <a:defRPr sz="1800" b="0">
                <a:solidFill>
                  <a:srgbClr val="000066"/>
                </a:solidFill>
              </a:defRPr>
            </a:lvl3pPr>
            <a:lvl4pPr>
              <a:defRPr sz="1800" b="0">
                <a:solidFill>
                  <a:srgbClr val="000066"/>
                </a:solidFill>
              </a:defRPr>
            </a:lvl4pPr>
            <a:lvl5pPr>
              <a:defRPr sz="1800" b="0">
                <a:solidFill>
                  <a:srgbClr val="000066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752528" cy="365125"/>
          </a:xfrm>
          <a:prstGeom prst="rect">
            <a:avLst/>
          </a:prstGeom>
        </p:spPr>
        <p:txBody>
          <a:bodyPr/>
          <a:lstStyle>
            <a:lvl1pPr algn="ctr">
              <a:defRPr sz="1900" b="1">
                <a:solidFill>
                  <a:srgbClr val="000066"/>
                </a:solidFill>
              </a:defRPr>
            </a:lvl1pPr>
          </a:lstStyle>
          <a:p>
            <a:r>
              <a:rPr lang="he-IL" smtClean="0"/>
              <a:t>אגף מידע ומחשוב – מחלקת רשוי ובקרה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36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 - ללא שם היחידה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900">
                <a:solidFill>
                  <a:schemeClr val="bg1"/>
                </a:solidFill>
              </a:defRPr>
            </a:lvl1pPr>
          </a:lstStyle>
          <a:p>
            <a:r>
              <a:rPr lang="he-IL" smtClean="0"/>
              <a:t>אגף מידע ומחשוב – מחלקת רשוי ובקרה </a:t>
            </a:r>
            <a:endParaRPr lang="he-IL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" y="1368000"/>
            <a:ext cx="8679600" cy="439200"/>
          </a:xfr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" y="2052000"/>
            <a:ext cx="8679600" cy="4234520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000066"/>
                </a:solidFill>
              </a:defRPr>
            </a:lvl1pPr>
            <a:lvl2pPr>
              <a:defRPr sz="1800" b="0">
                <a:solidFill>
                  <a:srgbClr val="000066"/>
                </a:solidFill>
              </a:defRPr>
            </a:lvl2pPr>
            <a:lvl3pPr>
              <a:defRPr sz="1800" b="0">
                <a:solidFill>
                  <a:srgbClr val="000066"/>
                </a:solidFill>
              </a:defRPr>
            </a:lvl3pPr>
            <a:lvl4pPr>
              <a:defRPr sz="1800" b="0">
                <a:solidFill>
                  <a:srgbClr val="000066"/>
                </a:solidFill>
              </a:defRPr>
            </a:lvl4pPr>
            <a:lvl5pPr>
              <a:defRPr sz="1800" b="0">
                <a:solidFill>
                  <a:srgbClr val="000066"/>
                </a:solidFill>
              </a:defRPr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678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077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282" y="1368000"/>
            <a:ext cx="8679600" cy="4392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" y="2052000"/>
            <a:ext cx="8679600" cy="435771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cxnSp>
        <p:nvCxnSpPr>
          <p:cNvPr id="5" name="מחבר ישר 4"/>
          <p:cNvCxnSpPr/>
          <p:nvPr/>
        </p:nvCxnSpPr>
        <p:spPr>
          <a:xfrm rot="10800000">
            <a:off x="142844" y="1928802"/>
            <a:ext cx="8820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406" y="6555754"/>
            <a:ext cx="35719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fld id="{0EB6C2D6-A418-4B65-8678-F263B20B4347}" type="slidenum">
              <a:rPr lang="he-IL" sz="900" smtClean="0"/>
              <a:pPr/>
              <a:t>‹#›</a:t>
            </a:fld>
            <a:endParaRPr lang="he-IL" sz="900" dirty="0"/>
          </a:p>
        </p:txBody>
      </p:sp>
    </p:spTree>
    <p:extLst>
      <p:ext uri="{BB962C8B-B14F-4D97-AF65-F5344CB8AC3E}">
        <p14:creationId xmlns:p14="http://schemas.microsoft.com/office/powerpoint/2010/main" val="6841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1" eaLnBrk="1" latinLnBrk="0" hangingPunct="1">
        <a:spcBef>
          <a:spcPct val="0"/>
        </a:spcBef>
        <a:buNone/>
        <a:defRPr sz="2400" b="1" kern="1200">
          <a:solidFill>
            <a:srgbClr val="000066"/>
          </a:solidFill>
          <a:latin typeface="+mj-lt"/>
          <a:ea typeface="+mj-ea"/>
          <a:cs typeface="+mn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b="1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b="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b="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b="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b="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המחשוב ככלי למימוש חוק המזון</a:t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יום עיון לסוכני מכס – לשכת המסחר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25-08-2016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2123728" y="5517232"/>
            <a:ext cx="5112568" cy="648072"/>
          </a:xfrm>
        </p:spPr>
        <p:txBody>
          <a:bodyPr/>
          <a:lstStyle/>
          <a:p>
            <a:r>
              <a:rPr lang="he-IL" dirty="0" smtClean="0"/>
              <a:t>אגף המחשוב – תחום פיתוח מערכות ליבה</a:t>
            </a:r>
          </a:p>
          <a:p>
            <a:r>
              <a:rPr lang="he-IL" dirty="0" smtClean="0"/>
              <a:t>מחלקת רישוי ובקרה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2211548" y="6126757"/>
            <a:ext cx="4752528" cy="365125"/>
          </a:xfrm>
        </p:spPr>
        <p:txBody>
          <a:bodyPr/>
          <a:lstStyle/>
          <a:p>
            <a:r>
              <a:rPr lang="he-IL" dirty="0"/>
              <a:t>אגף המחשוב – תחום פיתוח מערכות ליבה</a:t>
            </a:r>
          </a:p>
          <a:p>
            <a:r>
              <a:rPr lang="he-IL" dirty="0"/>
              <a:t>מחלקת רישוי ובקרה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82258" y="1980189"/>
            <a:ext cx="8680450" cy="44319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pPr algn="ctr"/>
            <a:endParaRPr lang="he-IL" dirty="0" smtClean="0"/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589561" y="1468307"/>
            <a:ext cx="5964875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he-IL" altLang="en-US" sz="2100" b="1" dirty="0" smtClean="0">
                <a:solidFill>
                  <a:srgbClr val="000066"/>
                </a:solidFill>
                <a:latin typeface="+mj-lt"/>
                <a:ea typeface="+mj-ea"/>
              </a:rPr>
              <a:t>התהליך החדש – שחרור משלוח מהנמל </a:t>
            </a:r>
            <a:endParaRPr lang="en-US" altLang="en-US" sz="2100" b="1" dirty="0">
              <a:solidFill>
                <a:srgbClr val="000066"/>
              </a:solidFill>
              <a:latin typeface="+mj-lt"/>
              <a:ea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558" y="1980189"/>
            <a:ext cx="718185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40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800" dirty="0" smtClean="0">
                <a:latin typeface="+mj-lt"/>
                <a:ea typeface="+mj-ea"/>
                <a:cs typeface="+mn-cs"/>
              </a:rPr>
              <a:t>אפשרויות תשלום </a:t>
            </a:r>
            <a:endParaRPr lang="en-US" altLang="en-US" sz="2800" dirty="0">
              <a:latin typeface="+mj-lt"/>
              <a:ea typeface="+mj-ea"/>
              <a:cs typeface="+mn-cs"/>
            </a:endParaRPr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215900" y="2052638"/>
            <a:ext cx="8680450" cy="4233862"/>
          </a:xfrm>
        </p:spPr>
        <p:txBody>
          <a:bodyPr/>
          <a:lstStyle/>
          <a:p>
            <a:pPr marL="0" indent="0">
              <a:buNone/>
            </a:pPr>
            <a:r>
              <a:rPr lang="he-IL" sz="2400" dirty="0" smtClean="0"/>
              <a:t>תיק רגיל – יהיה </a:t>
            </a:r>
            <a:r>
              <a:rPr lang="he-IL" sz="2400" b="1" dirty="0" smtClean="0"/>
              <a:t>ניתן </a:t>
            </a:r>
            <a:r>
              <a:rPr lang="he-IL" sz="2400" b="1" dirty="0"/>
              <a:t>לשלם בתשלום </a:t>
            </a:r>
            <a:r>
              <a:rPr lang="he-IL" sz="2400" b="1" dirty="0" smtClean="0"/>
              <a:t>מקוון בלבד</a:t>
            </a:r>
          </a:p>
          <a:p>
            <a:pPr marL="0" indent="0">
              <a:buNone/>
            </a:pPr>
            <a:r>
              <a:rPr lang="he-IL" altLang="he-IL" sz="2400" dirty="0"/>
              <a:t>תיק רגיש - </a:t>
            </a:r>
            <a:r>
              <a:rPr lang="he-IL" sz="2400" dirty="0"/>
              <a:t>ניתן לשלם בתשלום מקוון או בתשלום שובר דואר (בשלב זה</a:t>
            </a:r>
            <a:r>
              <a:rPr lang="he-IL" sz="2400" dirty="0" smtClean="0"/>
              <a:t>)</a:t>
            </a:r>
            <a:endParaRPr lang="he-IL" dirty="0"/>
          </a:p>
          <a:p>
            <a:pPr marL="0" indent="0">
              <a:buNone/>
            </a:pPr>
            <a:r>
              <a:rPr lang="he-IL" sz="2400" b="1" dirty="0" smtClean="0"/>
              <a:t>חלופות תשלום:</a:t>
            </a:r>
          </a:p>
          <a:p>
            <a:r>
              <a:rPr lang="he-IL" sz="2400" dirty="0" smtClean="0"/>
              <a:t>תשלום לתיק </a:t>
            </a:r>
            <a:r>
              <a:rPr lang="he-IL" sz="2400" dirty="0" err="1" smtClean="0"/>
              <a:t>מסויים</a:t>
            </a:r>
            <a:r>
              <a:rPr lang="he-IL" sz="2400" dirty="0" smtClean="0"/>
              <a:t> (רישום מספר יבואן ומספר תיק)</a:t>
            </a:r>
          </a:p>
          <a:p>
            <a:r>
              <a:rPr lang="he-IL" sz="2400" b="1" dirty="0" smtClean="0"/>
              <a:t>תשלומים ממתינים לעמיל מכס בנמל </a:t>
            </a:r>
            <a:r>
              <a:rPr lang="he-IL" sz="2400" b="1" dirty="0" err="1" smtClean="0"/>
              <a:t>מסויים</a:t>
            </a:r>
            <a:r>
              <a:rPr lang="he-IL" sz="2400" b="1" dirty="0" smtClean="0"/>
              <a:t> (מס עמיל מכס, </a:t>
            </a:r>
            <a:r>
              <a:rPr lang="he-IL" sz="2400" b="1" dirty="0" err="1" smtClean="0"/>
              <a:t>ח"פ</a:t>
            </a:r>
            <a:r>
              <a:rPr lang="he-IL" sz="2400" b="1" dirty="0" smtClean="0"/>
              <a:t> עמיל מכס ונמל)</a:t>
            </a:r>
          </a:p>
          <a:p>
            <a:endParaRPr lang="he-IL" sz="2400" dirty="0"/>
          </a:p>
          <a:p>
            <a:pPr marL="0" indent="0">
              <a:buNone/>
            </a:pPr>
            <a:r>
              <a:rPr lang="he-IL" sz="2400" b="1" dirty="0" smtClean="0"/>
              <a:t>יש חנות נפרדת לתשלומים בפיקוח וטרינרי</a:t>
            </a:r>
          </a:p>
        </p:txBody>
      </p:sp>
    </p:spTree>
    <p:extLst>
      <p:ext uri="{BB962C8B-B14F-4D97-AF65-F5344CB8AC3E}">
        <p14:creationId xmlns:p14="http://schemas.microsoft.com/office/powerpoint/2010/main" val="17975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4294967295"/>
          </p:nvPr>
        </p:nvSpPr>
        <p:spPr>
          <a:xfrm>
            <a:off x="2268538" y="6356350"/>
            <a:ext cx="475138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 dirty="0" smtClean="0"/>
              <a:t>אגף מידע ומחשוב – מחלקת </a:t>
            </a:r>
            <a:r>
              <a:rPr lang="he-IL" dirty="0" err="1" smtClean="0"/>
              <a:t>רשוי</a:t>
            </a:r>
            <a:r>
              <a:rPr lang="he-IL" dirty="0" smtClean="0"/>
              <a:t> ובקרה </a:t>
            </a:r>
            <a:endParaRPr lang="he-IL" dirty="0"/>
          </a:p>
        </p:txBody>
      </p:sp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e-IL" altLang="he-IL" sz="2400" dirty="0" smtClean="0">
                <a:solidFill>
                  <a:srgbClr val="002060"/>
                </a:solidFill>
              </a:rPr>
              <a:t>תשלום אגרה לתיק בודד</a:t>
            </a:r>
            <a:endParaRPr lang="he-IL" altLang="he-IL" sz="24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64804"/>
            <a:ext cx="7019977" cy="489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2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e-IL" altLang="he-IL" sz="2400" dirty="0" smtClean="0">
                <a:solidFill>
                  <a:srgbClr val="002060"/>
                </a:solidFill>
              </a:rPr>
              <a:t>תשלום לפי בקשות פתוחות עמיל מכס</a:t>
            </a:r>
            <a:endParaRPr lang="he-IL" altLang="he-IL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69966"/>
            <a:ext cx="6871295" cy="4911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3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he-IL" altLang="he-IL" sz="2400" dirty="0" smtClean="0">
                <a:solidFill>
                  <a:srgbClr val="002060"/>
                </a:solidFill>
              </a:rPr>
              <a:t>תשלום אגרה – תיק וטרינרי</a:t>
            </a:r>
            <a:endParaRPr lang="he-IL" altLang="he-IL" sz="24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679583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3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התארגנות של היבואנים ועמילי המכס</a:t>
            </a: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07950" y="1628775"/>
            <a:ext cx="8964613" cy="285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endParaRPr lang="he-IL" altLang="he-IL" sz="2800" b="1" dirty="0" smtClean="0">
              <a:solidFill>
                <a:schemeClr val="tx2"/>
              </a:solidFill>
              <a:latin typeface="Arial" pitchFamily="34" charset="0"/>
              <a:cs typeface="David" pitchFamily="34" charset="-79"/>
            </a:endParaRP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התארגנות לתשלום אגרה בכרטיסי אשראי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מחשב עם דפדפן </a:t>
            </a:r>
            <a:r>
              <a:rPr lang="en-US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EXPLORER 10</a:t>
            </a: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 ומעלה או</a:t>
            </a:r>
            <a:r>
              <a:rPr lang="en-US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CHROME   </a:t>
            </a: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 (לצורך הצהרות יבואן בלבד)</a:t>
            </a: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sz="2000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sz="2000" b="1" dirty="0">
              <a:solidFill>
                <a:srgbClr val="000066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6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דגשים לעמילי המכס</a:t>
            </a: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07950" y="1628775"/>
            <a:ext cx="8964613" cy="526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endParaRPr lang="he-IL" altLang="he-IL" sz="2800" b="1" dirty="0" smtClean="0">
              <a:solidFill>
                <a:schemeClr val="tx2"/>
              </a:solidFill>
              <a:latin typeface="Arial" pitchFamily="34" charset="0"/>
              <a:cs typeface="David" pitchFamily="34" charset="-79"/>
            </a:endParaRP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חוק המזון יכנס לתוקף החל מ 30 </a:t>
            </a:r>
            <a:r>
              <a:rPr lang="he-IL" altLang="he-IL" b="1" dirty="0" err="1" smtClean="0">
                <a:solidFill>
                  <a:srgbClr val="000066"/>
                </a:solidFill>
                <a:latin typeface="+mn-lt"/>
                <a:cs typeface="+mn-cs"/>
              </a:rPr>
              <a:t>לספט</a:t>
            </a: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 2016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הוראת השעה תקפה מתחילת יולי 2016 ועד כניסת החוק לתוקף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ע"פ החוק "הצהרת יבואן" ממולאת רק ע"י היבואן בעצמו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תשלום האגרה לתיק "הצהרה" אפשרי בינתיים רק בתשלום בכרטיס אשראי, אנחנו בודקים אפשרויות נוספות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תיק "הצהרה" יכול להיות משוחרר אוטומטית או להיות מופנה לתחנת ההסגר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תיק מעורב או תיק "רגיל" או תיק "רגיש" משתחרר כרגיל דרך תחנת ההסגר</a:t>
            </a:r>
          </a:p>
          <a:p>
            <a:pPr marL="457200" lvl="3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sz="2000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sz="2000" b="1" dirty="0">
              <a:solidFill>
                <a:srgbClr val="000066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1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תמיכה וסיוע</a:t>
            </a: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07950" y="1628775"/>
            <a:ext cx="8964613" cy="329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endParaRPr lang="he-IL" altLang="he-IL" sz="2800" b="1" dirty="0" smtClean="0">
              <a:solidFill>
                <a:schemeClr val="tx2"/>
              </a:solidFill>
              <a:latin typeface="Arial" pitchFamily="34" charset="0"/>
              <a:cs typeface="David" pitchFamily="34" charset="-79"/>
            </a:endParaRPr>
          </a:p>
          <a:p>
            <a:pPr marL="457200" lvl="3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ניתן לשלוח שאלות ספציפיות לתמיכת שרות המזון במייל הבא:</a:t>
            </a:r>
          </a:p>
          <a:p>
            <a:pPr marL="457200" lvl="3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457200" lvl="3" indent="0" algn="ctr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en-US" altLang="he-IL" sz="3200" b="1" dirty="0">
                <a:solidFill>
                  <a:srgbClr val="000066"/>
                </a:solidFill>
                <a:latin typeface="+mn-lt"/>
                <a:cs typeface="+mn-cs"/>
              </a:rPr>
              <a:t>fcsimport@MOH.GOV.IL</a:t>
            </a:r>
            <a:endParaRPr lang="he-IL" altLang="he-IL" sz="3200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sz="2000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sz="2000" b="1" dirty="0">
              <a:solidFill>
                <a:srgbClr val="000066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8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444040" y="1556792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22758" y="2348880"/>
            <a:ext cx="8964613" cy="27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b="1" dirty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b="1" dirty="0" smtClean="0">
              <a:solidFill>
                <a:srgbClr val="000066"/>
              </a:solidFill>
              <a:latin typeface="+mn-lt"/>
              <a:cs typeface="+mn-cs"/>
            </a:endParaRPr>
          </a:p>
          <a:p>
            <a:pPr marL="0" lvl="2" indent="0" algn="ctr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sz="4400" b="1" dirty="0" smtClean="0">
                <a:solidFill>
                  <a:srgbClr val="000066"/>
                </a:solidFill>
                <a:latin typeface="+mn-lt"/>
                <a:cs typeface="+mn-cs"/>
              </a:rPr>
              <a:t>תודה רבה!</a:t>
            </a: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endParaRPr lang="he-IL" altLang="he-IL" b="1" dirty="0" smtClean="0">
              <a:solidFill>
                <a:srgbClr val="000066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0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הרפורמה בפיקוח </a:t>
            </a:r>
            <a:r>
              <a:rPr lang="he-IL" altLang="en-US" sz="2200" dirty="0">
                <a:latin typeface="+mj-lt"/>
                <a:ea typeface="+mj-ea"/>
                <a:cs typeface="+mn-cs"/>
              </a:rPr>
              <a:t>על </a:t>
            </a:r>
            <a:r>
              <a:rPr lang="he-IL" altLang="en-US" sz="2200" dirty="0" smtClean="0">
                <a:latin typeface="+mj-lt"/>
                <a:ea typeface="+mj-ea"/>
                <a:cs typeface="+mn-cs"/>
              </a:rPr>
              <a:t>יבוא מוצר </a:t>
            </a:r>
            <a:r>
              <a:rPr lang="he-IL" altLang="en-US" sz="2200" dirty="0">
                <a:latin typeface="+mj-lt"/>
                <a:ea typeface="+mj-ea"/>
                <a:cs typeface="+mn-cs"/>
              </a:rPr>
              <a:t>מזון </a:t>
            </a:r>
            <a:r>
              <a:rPr lang="he-IL" altLang="en-US" sz="2200" dirty="0" smtClean="0">
                <a:latin typeface="+mj-lt"/>
                <a:ea typeface="+mj-ea"/>
                <a:cs typeface="+mn-cs"/>
              </a:rPr>
              <a:t>רגיל </a:t>
            </a: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215900" y="2052638"/>
            <a:ext cx="8680450" cy="4233862"/>
          </a:xfrm>
        </p:spPr>
        <p:txBody>
          <a:bodyPr/>
          <a:lstStyle/>
          <a:p>
            <a:pPr marL="0" indent="0">
              <a:buNone/>
            </a:pPr>
            <a:endParaRPr lang="he-IL" altLang="he-IL" dirty="0" smtClean="0"/>
          </a:p>
          <a:p>
            <a:pPr marL="0" indent="0">
              <a:buNone/>
            </a:pPr>
            <a:r>
              <a:rPr lang="he-IL" altLang="he-IL" sz="2400" dirty="0" smtClean="0"/>
              <a:t>המטרה:</a:t>
            </a:r>
          </a:p>
          <a:p>
            <a:pPr lvl="1"/>
            <a:r>
              <a:rPr lang="he-IL" sz="2400" b="1" dirty="0" smtClean="0"/>
              <a:t>ייעול </a:t>
            </a:r>
            <a:r>
              <a:rPr lang="he-IL" sz="2400" b="1" dirty="0"/>
              <a:t>וקיצור תהליכי הפיקוח הקיימים על ייבוא מזון </a:t>
            </a:r>
            <a:r>
              <a:rPr lang="he-IL" sz="2400" b="1" dirty="0" smtClean="0"/>
              <a:t>רגיל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he-IL" sz="2400" b="1" dirty="0" smtClean="0"/>
          </a:p>
          <a:p>
            <a:pPr marL="0" indent="0">
              <a:buNone/>
              <a:defRPr/>
            </a:pPr>
            <a:r>
              <a:rPr lang="he-IL" sz="2400" dirty="0" smtClean="0"/>
              <a:t>השיטה: </a:t>
            </a:r>
          </a:p>
          <a:p>
            <a:pPr lvl="1">
              <a:defRPr/>
            </a:pPr>
            <a:r>
              <a:rPr lang="he-IL" sz="2400" b="1" dirty="0" smtClean="0"/>
              <a:t>מעבר </a:t>
            </a:r>
            <a:r>
              <a:rPr lang="he-IL" sz="2400" b="1" dirty="0"/>
              <a:t>מרישום מקדים של כל מוצר מזון</a:t>
            </a:r>
            <a:r>
              <a:rPr lang="en-US" sz="2400" b="1" dirty="0"/>
              <a:t> </a:t>
            </a:r>
            <a:r>
              <a:rPr lang="he-IL" sz="2400" b="1" dirty="0"/>
              <a:t> רגיל,   ל"הצהרת יבואן"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he-IL" sz="2400" b="1" dirty="0" smtClean="0"/>
              <a:t>על </a:t>
            </a:r>
            <a:r>
              <a:rPr lang="he-IL" sz="2400" b="1" dirty="0"/>
              <a:t>הכוונה </a:t>
            </a:r>
            <a:r>
              <a:rPr lang="he-IL" sz="2400" b="1" dirty="0" err="1"/>
              <a:t>ליבא</a:t>
            </a:r>
            <a:r>
              <a:rPr lang="he-IL" sz="2400" b="1" dirty="0"/>
              <a:t> מזון </a:t>
            </a:r>
            <a:r>
              <a:rPr lang="he-IL" sz="2400" b="1" dirty="0" smtClean="0"/>
              <a:t>רגיל</a:t>
            </a:r>
          </a:p>
          <a:p>
            <a:pPr lvl="1">
              <a:defRPr/>
            </a:pPr>
            <a:r>
              <a:rPr lang="he-IL" sz="2400" dirty="0" smtClean="0">
                <a:solidFill>
                  <a:schemeClr val="tx2"/>
                </a:solidFill>
                <a:cs typeface="David" pitchFamily="34" charset="-79"/>
              </a:rPr>
              <a:t> </a:t>
            </a:r>
            <a:r>
              <a:rPr lang="he-IL" sz="2400" b="1" dirty="0" smtClean="0"/>
              <a:t>הסטת </a:t>
            </a:r>
            <a:r>
              <a:rPr lang="he-IL" sz="2400" b="1" dirty="0"/>
              <a:t>הפיקוח מפיקוח מקדים בנמלים לפיקוח בדרכי </a:t>
            </a:r>
            <a:r>
              <a:rPr lang="he-IL" sz="2400" b="1" dirty="0" smtClean="0"/>
              <a:t>השיווק</a:t>
            </a:r>
          </a:p>
          <a:p>
            <a:pPr lvl="1">
              <a:defRPr/>
            </a:pP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489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הרפורמה בפיקוח </a:t>
            </a:r>
            <a:r>
              <a:rPr lang="he-IL" altLang="en-US" sz="2200" dirty="0">
                <a:latin typeface="+mj-lt"/>
                <a:ea typeface="+mj-ea"/>
                <a:cs typeface="+mn-cs"/>
              </a:rPr>
              <a:t>על </a:t>
            </a:r>
            <a:r>
              <a:rPr lang="he-IL" altLang="en-US" sz="2200" dirty="0" smtClean="0">
                <a:latin typeface="+mj-lt"/>
                <a:ea typeface="+mj-ea"/>
                <a:cs typeface="+mn-cs"/>
              </a:rPr>
              <a:t>יבוא מוצר </a:t>
            </a:r>
            <a:r>
              <a:rPr lang="he-IL" altLang="en-US" sz="2200" dirty="0">
                <a:latin typeface="+mj-lt"/>
                <a:ea typeface="+mj-ea"/>
                <a:cs typeface="+mn-cs"/>
              </a:rPr>
              <a:t>מזון </a:t>
            </a:r>
            <a:r>
              <a:rPr lang="he-IL" altLang="en-US" sz="2200" dirty="0" smtClean="0">
                <a:latin typeface="+mj-lt"/>
                <a:ea typeface="+mj-ea"/>
                <a:cs typeface="+mn-cs"/>
              </a:rPr>
              <a:t>רגיל -המשך </a:t>
            </a: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07950" y="1628775"/>
            <a:ext cx="8964613" cy="369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endParaRPr lang="he-IL" altLang="he-IL" sz="2800" b="1" dirty="0" smtClean="0">
              <a:solidFill>
                <a:schemeClr val="tx2"/>
              </a:solidFill>
              <a:latin typeface="Arial" pitchFamily="34" charset="0"/>
              <a:cs typeface="David" pitchFamily="34" charset="-79"/>
            </a:endParaRP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b="1" dirty="0">
                <a:solidFill>
                  <a:srgbClr val="000066"/>
                </a:solidFill>
                <a:latin typeface="+mn-lt"/>
                <a:cs typeface="+mn-cs"/>
              </a:rPr>
              <a:t>הפעלת מודול קבלת החלטות ושחרורים מקוונים בהתאם  לניתוח הסיכון לכל  מוצר במשלוח מזון רגיל </a:t>
            </a: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מיובא: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הודעה </a:t>
            </a:r>
            <a:r>
              <a:rPr lang="he-IL" altLang="he-IL" b="1" dirty="0">
                <a:solidFill>
                  <a:srgbClr val="000066"/>
                </a:solidFill>
                <a:latin typeface="+mn-lt"/>
                <a:cs typeface="+mn-cs"/>
              </a:rPr>
              <a:t>למכס לשחרור </a:t>
            </a: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ישיר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b="1" dirty="0" smtClean="0">
                <a:solidFill>
                  <a:srgbClr val="000066"/>
                </a:solidFill>
                <a:latin typeface="+mn-lt"/>
                <a:cs typeface="+mn-cs"/>
              </a:rPr>
              <a:t>הפנייה </a:t>
            </a:r>
            <a:r>
              <a:rPr lang="he-IL" altLang="he-IL" b="1" dirty="0">
                <a:solidFill>
                  <a:srgbClr val="000066"/>
                </a:solidFill>
                <a:latin typeface="+mn-lt"/>
                <a:cs typeface="+mn-cs"/>
              </a:rPr>
              <a:t>לתחנת הסגר לצורך בדיקה 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b="1" dirty="0">
                <a:solidFill>
                  <a:srgbClr val="000066"/>
                </a:solidFill>
                <a:latin typeface="+mn-lt"/>
                <a:cs typeface="+mn-cs"/>
              </a:rPr>
              <a:t>הפעלת מנגנוני בקרה על מוצרים ששוחררו 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b="1" dirty="0">
                <a:solidFill>
                  <a:srgbClr val="000066"/>
                </a:solidFill>
                <a:latin typeface="+mn-lt"/>
                <a:cs typeface="+mn-cs"/>
              </a:rPr>
              <a:t>תחזוקה ועדכון שוטפים של מנגנון קבלת החלטות</a:t>
            </a:r>
          </a:p>
        </p:txBody>
      </p:sp>
    </p:spTree>
    <p:extLst>
      <p:ext uri="{BB962C8B-B14F-4D97-AF65-F5344CB8AC3E}">
        <p14:creationId xmlns:p14="http://schemas.microsoft.com/office/powerpoint/2010/main" val="39352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215900" y="1368425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מזון רגיל והצהרת יבואן</a:t>
            </a: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215900" y="2052638"/>
            <a:ext cx="8680450" cy="42338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altLang="he-IL" dirty="0" smtClean="0"/>
          </a:p>
          <a:p>
            <a:pPr marL="0" indent="0">
              <a:buNone/>
            </a:pPr>
            <a:r>
              <a:rPr lang="he-IL" altLang="he-IL" sz="2400" dirty="0" smtClean="0"/>
              <a:t>תהליך "רישום מוצר רגיל" יבוטל עם כניסת החוק לתוקף</a:t>
            </a:r>
          </a:p>
          <a:p>
            <a:pPr marL="0" indent="0">
              <a:buNone/>
            </a:pPr>
            <a:endParaRPr lang="he-IL" altLang="he-IL" sz="2400" dirty="0"/>
          </a:p>
          <a:p>
            <a:pPr marL="0" indent="0">
              <a:buNone/>
            </a:pPr>
            <a:r>
              <a:rPr lang="he-IL" altLang="he-IL" sz="2400" dirty="0" smtClean="0"/>
              <a:t>היבואן יקליד בצורה מקוונת את פרטי המוצר הרגיל שברצונו ליבוא יצהיר "הצהרת יבואן" ע"פ החוק ויקבל "מספר הצהרת יבואן"</a:t>
            </a:r>
          </a:p>
          <a:p>
            <a:pPr marL="0" indent="0">
              <a:buNone/>
            </a:pPr>
            <a:endParaRPr lang="he-IL" altLang="he-IL" dirty="0"/>
          </a:p>
          <a:p>
            <a:pPr marL="0" indent="0">
              <a:buNone/>
            </a:pPr>
            <a:endParaRPr lang="he-IL" alt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3078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 txBox="1">
            <a:spLocks/>
          </p:cNvSpPr>
          <p:nvPr/>
        </p:nvSpPr>
        <p:spPr>
          <a:xfrm>
            <a:off x="0" y="2420888"/>
            <a:ext cx="8680450" cy="388843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endParaRPr lang="he-IL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e-IL" sz="1800" dirty="0" smtClean="0"/>
          </a:p>
          <a:p>
            <a:pPr algn="ctr"/>
            <a:endParaRPr lang="he-IL" sz="1800" dirty="0"/>
          </a:p>
          <a:p>
            <a:pPr algn="ctr"/>
            <a:endParaRPr lang="he-IL" sz="1800" dirty="0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>
          <a:xfrm>
            <a:off x="2211548" y="6126757"/>
            <a:ext cx="4752528" cy="365125"/>
          </a:xfrm>
        </p:spPr>
        <p:txBody>
          <a:bodyPr/>
          <a:lstStyle/>
          <a:p>
            <a:r>
              <a:rPr lang="he-IL" dirty="0"/>
              <a:t>אגף המחשוב – תחום פיתוח מערכות ליבה</a:t>
            </a:r>
          </a:p>
          <a:p>
            <a:r>
              <a:rPr lang="he-IL" dirty="0"/>
              <a:t>מחלקת רישוי ובקרה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82258" y="1980189"/>
            <a:ext cx="8680450" cy="44319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pPr algn="ctr"/>
            <a:endParaRPr lang="he-IL" dirty="0" smtClean="0"/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589561" y="1468307"/>
            <a:ext cx="5964875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he-IL" altLang="en-US" sz="2100" b="1" dirty="0">
                <a:solidFill>
                  <a:srgbClr val="000066"/>
                </a:solidFill>
                <a:latin typeface="+mj-lt"/>
                <a:ea typeface="+mj-ea"/>
              </a:rPr>
              <a:t>מצב </a:t>
            </a:r>
            <a:r>
              <a:rPr lang="he-IL" altLang="en-US" sz="2100" b="1" dirty="0" smtClean="0">
                <a:solidFill>
                  <a:srgbClr val="000066"/>
                </a:solidFill>
                <a:latin typeface="+mj-lt"/>
                <a:ea typeface="+mj-ea"/>
              </a:rPr>
              <a:t>קיים - תהליך </a:t>
            </a:r>
            <a:r>
              <a:rPr lang="he-IL" altLang="en-US" sz="2100" b="1" dirty="0">
                <a:solidFill>
                  <a:srgbClr val="000066"/>
                </a:solidFill>
                <a:latin typeface="+mj-lt"/>
                <a:ea typeface="+mj-ea"/>
              </a:rPr>
              <a:t>קבלת רישום ייבוא מוצר רגיל </a:t>
            </a:r>
            <a:endParaRPr lang="en-US" altLang="en-US" sz="2100" b="1" dirty="0">
              <a:solidFill>
                <a:srgbClr val="000066"/>
              </a:solidFill>
              <a:latin typeface="+mj-lt"/>
              <a:ea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3999" cy="682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45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 txBox="1">
            <a:spLocks/>
          </p:cNvSpPr>
          <p:nvPr/>
        </p:nvSpPr>
        <p:spPr>
          <a:xfrm>
            <a:off x="0" y="2420888"/>
            <a:ext cx="8680450" cy="388843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endParaRPr lang="he-IL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e-IL" sz="1800" dirty="0" smtClean="0"/>
          </a:p>
          <a:p>
            <a:pPr algn="ctr"/>
            <a:endParaRPr lang="he-IL" sz="1800" dirty="0"/>
          </a:p>
          <a:p>
            <a:pPr algn="ctr"/>
            <a:endParaRPr lang="he-IL" sz="1800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82258" y="1980189"/>
            <a:ext cx="8680450" cy="44319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pPr algn="ctr"/>
            <a:endParaRPr lang="he-IL" dirty="0" smtClean="0"/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589561" y="1468307"/>
            <a:ext cx="5964875" cy="35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he-IL" altLang="en-US" sz="2100" b="1" dirty="0">
                <a:solidFill>
                  <a:srgbClr val="000066"/>
                </a:solidFill>
                <a:latin typeface="+mj-lt"/>
                <a:ea typeface="+mj-ea"/>
              </a:rPr>
              <a:t>מצב </a:t>
            </a:r>
            <a:r>
              <a:rPr lang="he-IL" altLang="en-US" sz="2100" b="1" dirty="0" smtClean="0">
                <a:solidFill>
                  <a:srgbClr val="000066"/>
                </a:solidFill>
                <a:latin typeface="+mj-lt"/>
                <a:ea typeface="+mj-ea"/>
              </a:rPr>
              <a:t>קיים - תהליך שחרור משלוח בנמל</a:t>
            </a:r>
            <a:endParaRPr lang="en-US" altLang="en-US" sz="2100" b="1" dirty="0">
              <a:solidFill>
                <a:srgbClr val="000066"/>
              </a:solidFill>
              <a:latin typeface="+mj-lt"/>
              <a:ea typeface="+mj-ea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004408"/>
            <a:ext cx="7416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5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1"/>
          <p:cNvSpPr txBox="1">
            <a:spLocks/>
          </p:cNvSpPr>
          <p:nvPr/>
        </p:nvSpPr>
        <p:spPr>
          <a:xfrm>
            <a:off x="382258" y="1980189"/>
            <a:ext cx="8680450" cy="44319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lang="he-IL" sz="2400" b="1" kern="1200" dirty="0">
                <a:solidFill>
                  <a:srgbClr val="000066"/>
                </a:solidFill>
                <a:latin typeface="+mj-lt"/>
                <a:ea typeface="+mj-ea"/>
                <a:cs typeface="+mn-cs"/>
              </a:defRPr>
            </a:lvl1pPr>
          </a:lstStyle>
          <a:p>
            <a:pPr algn="ctr"/>
            <a:endParaRPr lang="he-IL" dirty="0" smtClean="0"/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1589561" y="1468307"/>
            <a:ext cx="5964875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he-IL" altLang="en-US" sz="2100" b="1" dirty="0" smtClean="0">
                <a:solidFill>
                  <a:srgbClr val="000066"/>
                </a:solidFill>
                <a:latin typeface="+mj-lt"/>
                <a:ea typeface="+mj-ea"/>
              </a:rPr>
              <a:t>התהליך החדש – שחרור משלוח מהנמל </a:t>
            </a:r>
            <a:endParaRPr lang="en-US" altLang="en-US" sz="2100" b="1" dirty="0">
              <a:solidFill>
                <a:srgbClr val="000066"/>
              </a:solidFill>
              <a:latin typeface="+mj-lt"/>
              <a:ea typeface="+mj-ea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1763712" y="1976436"/>
            <a:ext cx="4968875" cy="4264025"/>
            <a:chOff x="611188" y="2449513"/>
            <a:chExt cx="4968875" cy="4264025"/>
          </a:xfrm>
        </p:grpSpPr>
        <p:sp>
          <p:nvSpPr>
            <p:cNvPr id="9" name="AutoShape 46"/>
            <p:cNvSpPr>
              <a:spLocks noChangeArrowheads="1"/>
            </p:cNvSpPr>
            <p:nvPr/>
          </p:nvSpPr>
          <p:spPr bwMode="auto">
            <a:xfrm>
              <a:off x="3582988" y="2449513"/>
              <a:ext cx="1762125" cy="80645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000" b="1" dirty="0">
                  <a:solidFill>
                    <a:schemeClr val="tx2"/>
                  </a:solidFill>
                </a:rPr>
                <a:t>מלוי טופס מקוון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Oval 2"/>
            <p:cNvSpPr/>
            <p:nvPr/>
          </p:nvSpPr>
          <p:spPr>
            <a:xfrm>
              <a:off x="3502025" y="5705475"/>
              <a:ext cx="2016125" cy="1008063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2000" b="1" dirty="0">
                  <a:solidFill>
                    <a:schemeClr val="tx2"/>
                  </a:solidFill>
                </a:rPr>
                <a:t>שחרור במכס</a:t>
              </a:r>
            </a:p>
          </p:txBody>
        </p:sp>
        <p:sp>
          <p:nvSpPr>
            <p:cNvPr id="11" name="תרשים זרימה: החלטה 10"/>
            <p:cNvSpPr/>
            <p:nvPr/>
          </p:nvSpPr>
          <p:spPr>
            <a:xfrm>
              <a:off x="3276600" y="4657725"/>
              <a:ext cx="2303463" cy="895350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dirty="0"/>
                <a:t>אושר לשחרור אוטומטי?</a:t>
              </a:r>
            </a:p>
          </p:txBody>
        </p:sp>
        <p:cxnSp>
          <p:nvCxnSpPr>
            <p:cNvPr id="12" name="מחבר חץ ישר 11"/>
            <p:cNvCxnSpPr>
              <a:stCxn id="11" idx="1"/>
              <a:endCxn id="13" idx="3"/>
            </p:cNvCxnSpPr>
            <p:nvPr/>
          </p:nvCxnSpPr>
          <p:spPr>
            <a:xfrm flipH="1">
              <a:off x="2051050" y="5105400"/>
              <a:ext cx="12255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תרשים זרימה: תהליך חלופי 12"/>
            <p:cNvSpPr/>
            <p:nvPr/>
          </p:nvSpPr>
          <p:spPr>
            <a:xfrm>
              <a:off x="611188" y="4746625"/>
              <a:ext cx="1439862" cy="71913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dirty="0"/>
                <a:t>טיפול תחנת ההסגר</a:t>
              </a:r>
            </a:p>
          </p:txBody>
        </p:sp>
        <p:cxnSp>
          <p:nvCxnSpPr>
            <p:cNvPr id="14" name="Shape 36"/>
            <p:cNvCxnSpPr>
              <a:stCxn id="13" idx="2"/>
              <a:endCxn id="10" idx="2"/>
            </p:cNvCxnSpPr>
            <p:nvPr/>
          </p:nvCxnSpPr>
          <p:spPr>
            <a:xfrm rot="16200000" flipH="1">
              <a:off x="2044700" y="4752976"/>
              <a:ext cx="744537" cy="21701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מחבר חץ ישר 14"/>
            <p:cNvCxnSpPr>
              <a:stCxn id="9" idx="2"/>
              <a:endCxn id="20" idx="0"/>
            </p:cNvCxnSpPr>
            <p:nvPr/>
          </p:nvCxnSpPr>
          <p:spPr>
            <a:xfrm flipH="1">
              <a:off x="4459288" y="3255963"/>
              <a:ext cx="4762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חץ ישר 15"/>
            <p:cNvCxnSpPr/>
            <p:nvPr/>
          </p:nvCxnSpPr>
          <p:spPr>
            <a:xfrm flipH="1">
              <a:off x="4427538" y="4221163"/>
              <a:ext cx="17462" cy="273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מחבר חץ ישר 16"/>
            <p:cNvCxnSpPr/>
            <p:nvPr/>
          </p:nvCxnSpPr>
          <p:spPr>
            <a:xfrm flipH="1">
              <a:off x="4427538" y="5229225"/>
              <a:ext cx="17462" cy="5032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63"/>
            <p:cNvSpPr txBox="1">
              <a:spLocks noChangeArrowheads="1"/>
            </p:cNvSpPr>
            <p:nvPr/>
          </p:nvSpPr>
          <p:spPr bwMode="auto">
            <a:xfrm>
              <a:off x="3419475" y="5373688"/>
              <a:ext cx="7572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800">
                  <a:latin typeface="Arial" pitchFamily="34" charset="0"/>
                </a:rPr>
                <a:t>כן</a:t>
              </a:r>
            </a:p>
          </p:txBody>
        </p:sp>
        <p:sp>
          <p:nvSpPr>
            <p:cNvPr id="19" name="TextBox 66"/>
            <p:cNvSpPr txBox="1">
              <a:spLocks noChangeArrowheads="1"/>
            </p:cNvSpPr>
            <p:nvPr/>
          </p:nvSpPr>
          <p:spPr bwMode="auto">
            <a:xfrm flipH="1">
              <a:off x="2339975" y="4797425"/>
              <a:ext cx="7556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800">
                  <a:latin typeface="Arial" pitchFamily="34" charset="0"/>
                </a:rPr>
                <a:t>לא</a:t>
              </a:r>
            </a:p>
          </p:txBody>
        </p:sp>
        <p:sp>
          <p:nvSpPr>
            <p:cNvPr id="20" name="תרשים זרימה: החלטה 19"/>
            <p:cNvSpPr/>
            <p:nvPr/>
          </p:nvSpPr>
          <p:spPr>
            <a:xfrm>
              <a:off x="3470275" y="3636963"/>
              <a:ext cx="1979613" cy="720725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dirty="0"/>
                <a:t>מוצר רגיל ?</a:t>
              </a:r>
            </a:p>
          </p:txBody>
        </p:sp>
        <p:sp>
          <p:nvSpPr>
            <p:cNvPr id="21" name="TextBox 79"/>
            <p:cNvSpPr txBox="1">
              <a:spLocks noChangeArrowheads="1"/>
            </p:cNvSpPr>
            <p:nvPr/>
          </p:nvSpPr>
          <p:spPr bwMode="auto">
            <a:xfrm>
              <a:off x="3455988" y="4473575"/>
              <a:ext cx="7556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800">
                  <a:latin typeface="Arial" pitchFamily="34" charset="0"/>
                </a:rPr>
                <a:t>כן</a:t>
              </a:r>
            </a:p>
          </p:txBody>
        </p:sp>
        <p:cxnSp>
          <p:nvCxnSpPr>
            <p:cNvPr id="22" name="Shape 81"/>
            <p:cNvCxnSpPr>
              <a:stCxn id="20" idx="1"/>
              <a:endCxn id="13" idx="0"/>
            </p:cNvCxnSpPr>
            <p:nvPr/>
          </p:nvCxnSpPr>
          <p:spPr>
            <a:xfrm rot="10800000" flipV="1">
              <a:off x="1331913" y="3997325"/>
              <a:ext cx="2138362" cy="7493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82"/>
            <p:cNvSpPr txBox="1">
              <a:spLocks noChangeArrowheads="1"/>
            </p:cNvSpPr>
            <p:nvPr/>
          </p:nvSpPr>
          <p:spPr bwMode="auto">
            <a:xfrm flipH="1">
              <a:off x="2303463" y="3897313"/>
              <a:ext cx="7556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e-IL" altLang="he-IL" sz="1800">
                  <a:latin typeface="Arial" pitchFamily="34" charset="0"/>
                </a:rPr>
                <a:t>לא</a:t>
              </a:r>
            </a:p>
          </p:txBody>
        </p:sp>
        <p:cxnSp>
          <p:nvCxnSpPr>
            <p:cNvPr id="24" name="מחבר חץ ישר 23"/>
            <p:cNvCxnSpPr>
              <a:stCxn id="20" idx="2"/>
              <a:endCxn id="11" idx="0"/>
            </p:cNvCxnSpPr>
            <p:nvPr/>
          </p:nvCxnSpPr>
          <p:spPr>
            <a:xfrm flipH="1">
              <a:off x="4429125" y="4357688"/>
              <a:ext cx="30163" cy="300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תרשים זרימה: מחבר 24"/>
            <p:cNvSpPr/>
            <p:nvPr/>
          </p:nvSpPr>
          <p:spPr>
            <a:xfrm>
              <a:off x="2198688" y="2546350"/>
              <a:ext cx="933450" cy="612775"/>
            </a:xfrm>
            <a:prstGeom prst="flowChartConnec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he-IL" sz="1400" dirty="0">
                  <a:solidFill>
                    <a:schemeClr val="tx1"/>
                  </a:solidFill>
                </a:rPr>
                <a:t>תשלום אגרה</a:t>
              </a:r>
              <a:endParaRPr lang="he-IL" sz="1400" dirty="0"/>
            </a:p>
          </p:txBody>
        </p:sp>
        <p:cxnSp>
          <p:nvCxnSpPr>
            <p:cNvPr id="26" name="מחבר ישר 25"/>
            <p:cNvCxnSpPr>
              <a:stCxn id="25" idx="6"/>
              <a:endCxn id="9" idx="1"/>
            </p:cNvCxnSpPr>
            <p:nvPr/>
          </p:nvCxnSpPr>
          <p:spPr>
            <a:xfrm>
              <a:off x="3132138" y="2852738"/>
              <a:ext cx="4508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5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444040" y="1556792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תמיכה </a:t>
            </a:r>
            <a:r>
              <a:rPr lang="he-IL" altLang="en-US" sz="2200" dirty="0" err="1" smtClean="0">
                <a:latin typeface="+mj-lt"/>
                <a:ea typeface="+mj-ea"/>
                <a:cs typeface="+mn-cs"/>
              </a:rPr>
              <a:t>מחשובית</a:t>
            </a:r>
            <a:r>
              <a:rPr lang="he-IL" altLang="en-US" sz="2200" dirty="0" smtClean="0">
                <a:latin typeface="+mj-lt"/>
                <a:ea typeface="+mj-ea"/>
                <a:cs typeface="+mn-cs"/>
              </a:rPr>
              <a:t> בפיקוח על הקריטריונים לשחרור </a:t>
            </a:r>
          </a:p>
          <a:p>
            <a:pPr algn="ctr">
              <a:buNone/>
              <a:defRPr/>
            </a:pP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22758" y="2348880"/>
            <a:ext cx="8964613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המערכת נבנתה בצורה גמישה כך שבשרות המזון יוכלו להגדיר קריטריונים בצורה בהתאם לצורך ולניתוח הסיכונים.</a:t>
            </a: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בהתאם לקריטריונים, המערכת תקבל החלטה אוטומטית אם לשלוח את התיק לשחרור או לבדיקה בתחנת ההסגר</a:t>
            </a:r>
          </a:p>
          <a:p>
            <a:pPr marL="0" lvl="2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דוגמאות לקריטריונים: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יבואן בסיכון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בעיה במדינת המקור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בעיה במוצר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בעיה בדגימה קודמת של המוצר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מבצעים בקרה של שרות המזון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</a:pPr>
            <a:r>
              <a:rPr lang="he-IL" altLang="he-IL" sz="1600" b="1" dirty="0">
                <a:solidFill>
                  <a:srgbClr val="000066"/>
                </a:solidFill>
                <a:latin typeface="+mn-lt"/>
                <a:cs typeface="+mn-cs"/>
              </a:rPr>
              <a:t>עליה במדגם </a:t>
            </a:r>
          </a:p>
        </p:txBody>
      </p:sp>
    </p:spTree>
    <p:extLst>
      <p:ext uri="{BB962C8B-B14F-4D97-AF65-F5344CB8AC3E}">
        <p14:creationId xmlns:p14="http://schemas.microsoft.com/office/powerpoint/2010/main" val="36930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כותרת 1"/>
          <p:cNvSpPr txBox="1">
            <a:spLocks/>
          </p:cNvSpPr>
          <p:nvPr/>
        </p:nvSpPr>
        <p:spPr bwMode="auto">
          <a:xfrm>
            <a:off x="444040" y="1556792"/>
            <a:ext cx="8680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 b="1"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D050"/>
              </a:buClr>
              <a:buFont typeface="Wingdings" pitchFamily="2" charset="2"/>
              <a:buChar char="§"/>
              <a:defRPr>
                <a:solidFill>
                  <a:srgbClr val="00006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buNone/>
              <a:defRPr/>
            </a:pPr>
            <a:r>
              <a:rPr lang="he-IL" altLang="en-US" sz="2200" dirty="0" smtClean="0">
                <a:latin typeface="+mj-lt"/>
                <a:ea typeface="+mj-ea"/>
                <a:cs typeface="+mn-cs"/>
              </a:rPr>
              <a:t>תהליך הגשת בקשת שחרור מקוון – לאחר כניסת החוק לתוקף</a:t>
            </a:r>
          </a:p>
          <a:p>
            <a:pPr algn="ctr">
              <a:buNone/>
              <a:defRPr/>
            </a:pPr>
            <a:endParaRPr lang="en-US" altLang="en-US" sz="2200" dirty="0">
              <a:latin typeface="+mj-lt"/>
              <a:ea typeface="+mj-ea"/>
              <a:cs typeface="+mn-cs"/>
            </a:endParaRPr>
          </a:p>
        </p:txBody>
      </p:sp>
      <p:sp>
        <p:nvSpPr>
          <p:cNvPr id="6" name="מלבן 10"/>
          <p:cNvSpPr>
            <a:spLocks noChangeArrowheads="1"/>
          </p:cNvSpPr>
          <p:nvPr/>
        </p:nvSpPr>
        <p:spPr bwMode="auto">
          <a:xfrm>
            <a:off x="122758" y="2348880"/>
            <a:ext cx="8964613" cy="458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457200" indent="-4572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914400" indent="-4572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AutoNum type="arabicPeriod"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סוכן המכס יגיש בקשה מקוונת בדומה למה שקורה היום ובטופס דומה לקיים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AutoNum type="arabicPeriod"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בפרטי המוצר הוא יקליד כמו היום מספר: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למוצר רגיש – מספר האישור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למוצר רגיל רישום ישן – מספר רישום</a:t>
            </a:r>
          </a:p>
          <a:p>
            <a:pPr lvl="3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Font typeface="Wingdings" panose="05000000000000000000" pitchFamily="2" charset="2"/>
              <a:buChar char="§"/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למוצר רגיל "הצהרת יבואן" – מספר הצהרת יבואן</a:t>
            </a:r>
          </a:p>
          <a:p>
            <a:pPr marL="457200" lvl="3" indent="0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None/>
            </a:pPr>
            <a:r>
              <a:rPr lang="he-IL" altLang="he-IL" sz="1600" b="1" dirty="0" smtClean="0">
                <a:solidFill>
                  <a:srgbClr val="000066"/>
                </a:solidFill>
                <a:latin typeface="+mn-lt"/>
                <a:cs typeface="+mn-cs"/>
              </a:rPr>
              <a:t>לקראת כניסת החוק לתוקף יפורסם אם עדיין ניתן לדווח על מספר רישום מוצר רגיל הישן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AutoNum type="arabicPeriod"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יתכנו שינוים קלים בטופס כמו דיווח על מחסן יעד, ווידוא פרטים </a:t>
            </a:r>
            <a:r>
              <a:rPr lang="he-IL" altLang="he-IL" sz="2000" b="1" dirty="0" err="1" smtClean="0">
                <a:solidFill>
                  <a:srgbClr val="000066"/>
                </a:solidFill>
                <a:latin typeface="+mn-lt"/>
                <a:cs typeface="+mn-cs"/>
              </a:rPr>
              <a:t>מסויים</a:t>
            </a: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 וכו'</a:t>
            </a:r>
            <a:r>
              <a:rPr lang="en-US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/>
            </a:r>
            <a:br>
              <a:rPr lang="en-US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</a:b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נושאים אלו יפורסמו בנפרד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AutoNum type="arabicPeriod"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בסיום הטופס יתקבל מספר התיק, הסכום לתשלום והודעה אם התיק שוחרר אוטומטית או יש לגשת לתחנת ההסגר ע"פ התהליך הקיים</a:t>
            </a:r>
          </a:p>
          <a:p>
            <a:pPr lvl="2" eaLnBrk="1" hangingPunct="1">
              <a:lnSpc>
                <a:spcPct val="115000"/>
              </a:lnSpc>
              <a:spcBef>
                <a:spcPct val="15000"/>
              </a:spcBef>
              <a:spcAft>
                <a:spcPct val="25000"/>
              </a:spcAft>
              <a:buAutoNum type="arabicPeriod"/>
            </a:pPr>
            <a:r>
              <a:rPr lang="he-IL" altLang="he-IL" sz="2000" b="1" dirty="0" smtClean="0">
                <a:solidFill>
                  <a:srgbClr val="000066"/>
                </a:solidFill>
                <a:latin typeface="+mn-lt"/>
                <a:cs typeface="+mn-cs"/>
              </a:rPr>
              <a:t>ביצוע תשלום מקוון או רישום פרטי האגרה </a:t>
            </a:r>
          </a:p>
        </p:txBody>
      </p:sp>
    </p:spTree>
    <p:extLst>
      <p:ext uri="{BB962C8B-B14F-4D97-AF65-F5344CB8AC3E}">
        <p14:creationId xmlns:p14="http://schemas.microsoft.com/office/powerpoint/2010/main" val="17863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מצגת משרדית רקע בהיר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utoNumber xmlns="b2777e8a-89a9-4401-8efd-f2787ffefdf8">39174511</AutoNumber>
    <SDDocumentSource xmlns="b2777e8a-89a9-4401-8efd-f2787ffefdf8">OfficeAddIn</SDDocumentSource>
    <Comments1 xmlns="b2777e8a-89a9-4401-8efd-f2787ffefdf8" xsi:nil="true"/>
    <SDOriginalID xmlns="b2777e8a-89a9-4401-8efd-f2787ffefdf8" xsi:nil="true"/>
    <SDAuthor xmlns="b2777e8a-89a9-4401-8efd-f2787ffefdf8">חגי דרור</SDAuthor>
    <SDCategories xmlns="b2777e8a-89a9-4401-8efd-f2787ffefdf8">:בניין ראשי:אגף תקציבים:תקצוב:תוכניות עבודה;#</SDCategories>
    <_x05e0__x05dc__x05d5__x05d5__x05d4__x0020__x05dc__x05d7__x05d5__x05de__x05e8_ xmlns="259059E7-4242-40BE-BF07-CF9C61A6A365">
      <Value>ללא הגדרה</Value>
    </_x05e0__x05dc__x05d5__x05d5__x05d4__x0020__x05dc__x05d7__x05d5__x05de__x05e8_>
    <SDImportance xmlns="b2777e8a-89a9-4401-8efd-f2787ffefdf8">0</SDImportance>
    <_x05ea__x002e__x05ea_ xmlns="259059E7-4242-40BE-BF07-CF9C61A6A365" xsi:nil="true"/>
    <SDAsmachta xmlns="b2777e8a-89a9-4401-8efd-f2787ffefdf8" xsi:nil="true"/>
    <SDOfflineTo xmlns="b2777e8a-89a9-4401-8efd-f2787ffefdf8" xsi:nil="true"/>
    <Ny xmlns="b2777e8a-89a9-4401-8efd-f2787ffefdf8" xsi:nil="true"/>
    <SDCategoryID xmlns="b2777e8a-89a9-4401-8efd-f2787ffefdf8">b5ea1109fa6f;#</SDCategoryID>
    <SDDocDate xmlns="b2777e8a-89a9-4401-8efd-f2787ffefdf8">2011-09-26T22:00:00+00:00</SDDocDate>
    <MnlSimochin xmlns="8CA96F5E-D7ED-4227-B68F-C74EE314BAAB" xsi:nil="true"/>
    <NameMiaen xmlns="259059E7-4242-40BE-BF07-CF9C61A6A365" xsi:nil="true"/>
    <SDHebDate xmlns="b2777e8a-89a9-4401-8efd-f2787ffefdf8">כ"ח באלול, התשע"א</SDHeb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אגף תקציבים - דואר נכנס" ma:contentTypeID="0x0101006295B2BB7C76AE4F9A31D27C8947EBBB6300F065D8BC1179CE4AB625D3A762995CE0" ma:contentTypeVersion="18" ma:contentTypeDescription="צור מסמך חדש." ma:contentTypeScope="" ma:versionID="fbff857d9203b33b5e55deb0311ab90b">
  <xsd:schema xmlns:xsd="http://www.w3.org/2001/XMLSchema" xmlns:p="http://schemas.microsoft.com/office/2006/metadata/properties" xmlns:ns1="259059E7-4242-40BE-BF07-CF9C61A6A365" xmlns:ns2="b2777e8a-89a9-4401-8efd-f2787ffefdf8" xmlns:ns3="8CA96F5E-D7ED-4227-B68F-C74EE314BAAB" targetNamespace="http://schemas.microsoft.com/office/2006/metadata/properties" ma:root="true" ma:fieldsID="33161f27bae8e5a9409f36b6fb5436cf" ns1:_="" ns2:_="" ns3:_="">
    <xsd:import namespace="259059E7-4242-40BE-BF07-CF9C61A6A365"/>
    <xsd:import namespace="b2777e8a-89a9-4401-8efd-f2787ffefdf8"/>
    <xsd:import namespace="8CA96F5E-D7ED-4227-B68F-C74EE314BAAB"/>
    <xsd:element name="properties">
      <xsd:complexType>
        <xsd:sequence>
          <xsd:element name="documentManagement">
            <xsd:complexType>
              <xsd:all>
                <xsd:element ref="ns1:NameMiaen" minOccurs="0"/>
                <xsd:element ref="ns2:Ny" minOccurs="0"/>
                <xsd:element ref="ns1:_x05ea__x002e__x05ea_" minOccurs="0"/>
                <xsd:element ref="ns3:MnlSimochin" minOccurs="0"/>
                <xsd:element ref="ns1:_x05e0__x05dc__x05d5__x05d5__x05d4__x0020__x05dc__x05d7__x05d5__x05de__x05e8_" minOccurs="0"/>
                <xsd:element ref="ns2:AutoNumber" minOccurs="0"/>
                <xsd:element ref="ns2:SDCategories" minOccurs="0"/>
                <xsd:element ref="ns2:SDCategoryID" minOccurs="0"/>
                <xsd:element ref="ns2:SDAuthor" minOccurs="0"/>
                <xsd:element ref="ns2:SDDocDate" minOccurs="0"/>
                <xsd:element ref="ns2:SDHebDate" minOccurs="0"/>
                <xsd:element ref="ns2:SDOriginalID" minOccurs="0"/>
                <xsd:element ref="ns2:SDOfflineTo" minOccurs="0"/>
                <xsd:element ref="ns2:Comments1" minOccurs="0"/>
                <xsd:element ref="ns2:SDAsmachta" minOccurs="0"/>
                <xsd:element ref="ns2:SDImportance" minOccurs="0"/>
                <xsd:element ref="ns2:SDDocumentSour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59059E7-4242-40BE-BF07-CF9C61A6A365" elementFormDefault="qualified">
    <xsd:import namespace="http://schemas.microsoft.com/office/2006/documentManagement/types"/>
    <xsd:element name="NameMiaen" ma:index="0" nillable="true" ma:displayName="שם השולח-" ma:description="בשימוש תקציבים" ma:internalName="NameMiaen">
      <xsd:simpleType>
        <xsd:restriction base="dms:Text">
          <xsd:maxLength value="255"/>
        </xsd:restriction>
      </xsd:simpleType>
    </xsd:element>
    <xsd:element name="_x05ea__x002e__x05ea_" ma:index="2" nillable="true" ma:displayName="ת.ת" ma:format="DateOnly" ma:internalName="_x05ea__x002e__x05ea_">
      <xsd:simpleType>
        <xsd:restriction base="dms:DateTime"/>
      </xsd:simpleType>
    </xsd:element>
    <xsd:element name="_x05e0__x05dc__x05d5__x05d5__x05d4__x0020__x05dc__x05d7__x05d5__x05de__x05e8_" ma:index="4" nillable="true" ma:displayName="נלווה לחומר" ma:default="ללא הגדרה" ma:internalName="_x05e0__x05dc__x05d5__x05d5__x05d4__x0020__x05dc__x05d7__x05d5__x05de__x05e8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ללא הגדרה"/>
                    <xsd:enumeration value="לשיחה"/>
                    <xsd:enumeration value="לידיעה"/>
                    <xsd:enumeration value="לטיפול"/>
                    <xsd:enumeration value="אשר והחזר"/>
                    <xsd:enumeration value="לאישור"/>
                    <xsd:enumeration value="נא הערותיך"/>
                    <xsd:enumeration value="מוחזר בתודה"/>
                    <xsd:enumeration value="תשובת ביניים"/>
                    <xsd:enumeration value="לתיק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b2777e8a-89a9-4401-8efd-f2787ffefdf8" elementFormDefault="qualified">
    <xsd:import namespace="http://schemas.microsoft.com/office/2006/documentManagement/types"/>
    <xsd:element name="Ny" ma:index="1" nillable="true" ma:displayName="נכנס/יוצא" ma:default="דואר יוצא" ma:format="Dropdown" ma:internalName="Ny">
      <xsd:simpleType>
        <xsd:restriction base="dms:Choice">
          <xsd:enumeration value="דואר יוצא"/>
          <xsd:enumeration value="דואר נכנס"/>
        </xsd:restriction>
      </xsd:simpleType>
    </xsd:element>
    <xsd:element name="AutoNumber" ma:index="8" nillable="true" ma:displayName="סימוכין" ma:internalName="AutoNumber">
      <xsd:simpleType>
        <xsd:restriction base="dms:Text"/>
      </xsd:simpleType>
    </xsd:element>
    <xsd:element name="SDCategories" ma:index="9" nillable="true" ma:displayName="נושאים" ma:internalName="SDCategories">
      <xsd:simpleType>
        <xsd:restriction base="dms:Note"/>
      </xsd:simpleType>
    </xsd:element>
    <xsd:element name="SDCategoryID" ma:index="10" nillable="true" ma:displayName="SDCategoryID" ma:internalName="SDCategoryID">
      <xsd:simpleType>
        <xsd:restriction base="dms:Text"/>
      </xsd:simpleType>
    </xsd:element>
    <xsd:element name="SDAuthor" ma:index="11" nillable="true" ma:displayName="מחבר" ma:internalName="SDAuthor">
      <xsd:simpleType>
        <xsd:restriction base="dms:Text"/>
      </xsd:simpleType>
    </xsd:element>
    <xsd:element name="SDDocDate" ma:index="12" nillable="true" ma:displayName="תאריך המסמך" ma:internalName="SDDocDate">
      <xsd:simpleType>
        <xsd:restriction base="dms:DateTime"/>
      </xsd:simpleType>
    </xsd:element>
    <xsd:element name="SDHebDate" ma:index="13" nillable="true" ma:displayName="SDHebDate" ma:internalName="SDHebDate">
      <xsd:simpleType>
        <xsd:restriction base="dms:Text"/>
      </xsd:simpleType>
    </xsd:element>
    <xsd:element name="SDOriginalID" ma:index="14" nillable="true" ma:displayName="SDOriginalID" ma:internalName="SDOriginalID">
      <xsd:simpleType>
        <xsd:restriction base="dms:Text"/>
      </xsd:simpleType>
    </xsd:element>
    <xsd:element name="SDOfflineTo" ma:index="15" nillable="true" ma:displayName="SDOfflineTo" ma:internalName="SDOfflineTo">
      <xsd:simpleType>
        <xsd:restriction base="dms:Text"/>
      </xsd:simpleType>
    </xsd:element>
    <xsd:element name="Comments1" ma:index="21" nillable="true" ma:displayName="שכר הערות" ma:default="" ma:internalName="Comments1">
      <xsd:simpleType>
        <xsd:restriction base="dms:Note"/>
      </xsd:simpleType>
    </xsd:element>
    <xsd:element name="SDAsmachta" ma:index="22" nillable="true" ma:displayName="אסמכתא" ma:internalName="SDAsmachta">
      <xsd:simpleType>
        <xsd:restriction base="dms:Text"/>
      </xsd:simpleType>
    </xsd:element>
    <xsd:element name="SDImportance" ma:index="23" nillable="true" ma:displayName="חשיבות" ma:internalName="SDImportance">
      <xsd:simpleType>
        <xsd:restriction base="dms:Number"/>
      </xsd:simpleType>
    </xsd:element>
    <xsd:element name="SDDocumentSource" ma:index="24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</xsd:schema>
  <xsd:schema xmlns:xsd="http://www.w3.org/2001/XMLSchema" xmlns:dms="http://schemas.microsoft.com/office/2006/documentManagement/types" targetNamespace="8CA96F5E-D7ED-4227-B68F-C74EE314BAAB" elementFormDefault="qualified">
    <xsd:import namespace="http://schemas.microsoft.com/office/2006/documentManagement/types"/>
    <xsd:element name="MnlSimochin" ma:index="3" nillable="true" ma:displayName="סימוכין מקורי" ma:default="" ma:internalName="MnlSimochi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סוג תוכן"/>
        <xsd:element ref="dc:title" minOccurs="0" maxOccurs="1" ma:index="17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774D831-AB4D-40BA-805B-24DB57077D20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59059E7-4242-40BE-BF07-CF9C61A6A365"/>
    <ds:schemaRef ds:uri="http://purl.org/dc/elements/1.1/"/>
    <ds:schemaRef ds:uri="http://purl.org/dc/dcmitype/"/>
    <ds:schemaRef ds:uri="http://purl.org/dc/terms/"/>
    <ds:schemaRef ds:uri="http://www.w3.org/XML/1998/namespace"/>
    <ds:schemaRef ds:uri="8CA96F5E-D7ED-4227-B68F-C74EE314BAAB"/>
    <ds:schemaRef ds:uri="b2777e8a-89a9-4401-8efd-f2787ffefdf8"/>
  </ds:schemaRefs>
</ds:datastoreItem>
</file>

<file path=customXml/itemProps2.xml><?xml version="1.0" encoding="utf-8"?>
<ds:datastoreItem xmlns:ds="http://schemas.openxmlformats.org/officeDocument/2006/customXml" ds:itemID="{883EBCF3-60BD-4A45-82AC-5086EAB49E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4AFC9C-7F61-40AA-AF68-BD30A8006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9059E7-4242-40BE-BF07-CF9C61A6A365"/>
    <ds:schemaRef ds:uri="b2777e8a-89a9-4401-8efd-f2787ffefdf8"/>
    <ds:schemaRef ds:uri="8CA96F5E-D7ED-4227-B68F-C74EE314BAA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4813</TotalTime>
  <Words>528</Words>
  <Application>Microsoft Office PowerPoint</Application>
  <PresentationFormat>‫הצגה על המסך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ערכת נושא מצגת משרדית רקע בהיר</vt:lpstr>
      <vt:lpstr>  המחשוב ככלי למימוש חוק המזון  יום עיון לסוכני מכס – לשכת המסחר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תבנית לכתיבת תכניות עבודה 2012</dc:title>
  <dc:creator>Naama Burger</dc:creator>
  <cp:lastModifiedBy>Merav Waldman - Chamber Of Commerce</cp:lastModifiedBy>
  <cp:revision>383</cp:revision>
  <dcterms:created xsi:type="dcterms:W3CDTF">2011-09-27T07:09:51Z</dcterms:created>
  <dcterms:modified xsi:type="dcterms:W3CDTF">2016-09-15T13:29:25Z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0x0101006295B2BB7C76AE4F9A31D27C8947EBBB6300F065D8BC1179CE4AB625D3A762995CE0</vt:lpwstr>
  </property>
  <property fmtid="{D5CDD505-2E9C-101B-9397-08002B2CF9AE}" pid="3" name="ContentType">
    <vt:lpwstr>אגף תקציבים - דואר נכנס</vt:lpwstr>
  </property>
  <property fmtid="{D5CDD505-2E9C-101B-9397-08002B2CF9AE}" pid="4" name="SDCategoryID">
    <vt:lpwstr>b5ea1109fa6f;#</vt:lpwstr>
  </property>
</Properties>
</file>