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2"/>
  </p:notesMasterIdLst>
  <p:sldIdLst>
    <p:sldId id="256" r:id="rId2"/>
    <p:sldId id="268" r:id="rId3"/>
    <p:sldId id="257" r:id="rId4"/>
    <p:sldId id="260" r:id="rId5"/>
    <p:sldId id="258" r:id="rId6"/>
    <p:sldId id="259" r:id="rId7"/>
    <p:sldId id="262" r:id="rId8"/>
    <p:sldId id="261" r:id="rId9"/>
    <p:sldId id="264" r:id="rId10"/>
    <p:sldId id="274" r:id="rId11"/>
    <p:sldId id="263" r:id="rId12"/>
    <p:sldId id="265" r:id="rId13"/>
    <p:sldId id="266" r:id="rId14"/>
    <p:sldId id="269" r:id="rId15"/>
    <p:sldId id="270" r:id="rId16"/>
    <p:sldId id="271" r:id="rId17"/>
    <p:sldId id="272" r:id="rId18"/>
    <p:sldId id="273" r:id="rId19"/>
    <p:sldId id="276" r:id="rId20"/>
    <p:sldId id="275" r:id="rId2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82777" autoAdjust="0"/>
  </p:normalViewPr>
  <p:slideViewPr>
    <p:cSldViewPr>
      <p:cViewPr varScale="1">
        <p:scale>
          <a:sx n="60" d="100"/>
          <a:sy n="60" d="100"/>
        </p:scale>
        <p:origin x="-7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13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B07523D-5D1A-4326-A63D-5CAE86C915E6}" type="datetimeFigureOut">
              <a:rPr lang="he-IL" smtClean="0"/>
              <a:t>ב'/טבת/תשע"ב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8721338-2174-47B6-999F-5117168890D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5702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21338-2174-47B6-999F-5117168890D6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1340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איילת זלדין, סגנית בכירה ליועץ המשפטי                                        משרד התעשייה המסחר והתעסוקה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איילת זלדין, סגנית בכירה ליועץ המשפטי                                        משרד התעשייה המסחר והתעסוקה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איילת זלדין, סגנית בכירה ליועץ המשפטי                                        משרד התעשייה המסחר והתעסוקה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1430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איילת זלדין, סגנית בכירה ליועץ המשפטי                                        משרד התעשייה המסחר והתעסוקה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איילת זלדין, סגנית בכירה ליועץ המשפטי                                        משרד התעשייה המסחר והתעסוקה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איילת זלדין, סגנית בכירה ליועץ המשפטי                                        משרד התעשייה המסחר והתעסוקה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איילת זלדין, סגנית בכירה ליועץ המשפטי                                        משרד התעשייה המסחר והתעסוקה</a:t>
            </a:r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איילת זלדין, סגנית בכירה ליועץ המשפטי                                        משרד התעשייה המסחר והתעסוקה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איילת זלדין, סגנית בכירה ליועץ המשפטי                                        משרד התעשייה המסחר והתעסוקה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איילת זלדין, סגנית בכירה ליועץ המשפטי                                        משרד התעשייה המסחר והתעסוקה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איילת זלדין, סגנית בכירה ליועץ המשפטי                                        משרד התעשייה המסחר והתעסוקה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 smtClean="0"/>
              <a:t>איילת זלדין, סגנית בכירה ליועץ המשפטי                                        משרד התעשייה המסחר והתעסוקה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11560" y="2060848"/>
            <a:ext cx="7772400" cy="2664296"/>
          </a:xfrm>
        </p:spPr>
        <p:txBody>
          <a:bodyPr>
            <a:normAutofit/>
          </a:bodyPr>
          <a:lstStyle/>
          <a:p>
            <a:r>
              <a:rPr lang="he-IL" dirty="0" smtClean="0"/>
              <a:t>תקנות שוויון זכויות לאנשים עם מוגבלות (התאמות נגישות לשירותי הכשרה מקצועית) </a:t>
            </a:r>
            <a:r>
              <a:rPr lang="he-IL" dirty="0" err="1" smtClean="0"/>
              <a:t>התשע"ב</a:t>
            </a:r>
            <a:r>
              <a:rPr lang="he-IL" dirty="0" smtClean="0"/>
              <a:t>- 2011 </a:t>
            </a:r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איילת זלדין, סגנית בכירה ליועץ המשפטי                                        משרד התעשייה המסחר והתעסוקה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535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דילמה – כיצד מסייעים למוסדות </a:t>
            </a:r>
            <a:r>
              <a:rPr lang="he-IL" dirty="0" err="1" smtClean="0"/>
              <a:t>להנגיש</a:t>
            </a:r>
            <a:r>
              <a:rPr lang="he-IL" dirty="0" smtClean="0"/>
              <a:t>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מרכז תמיכה </a:t>
            </a:r>
          </a:p>
          <a:p>
            <a:r>
              <a:rPr lang="he-IL" dirty="0" smtClean="0"/>
              <a:t>יכול להיות פנימי </a:t>
            </a:r>
          </a:p>
          <a:p>
            <a:r>
              <a:rPr lang="he-IL" dirty="0" smtClean="0"/>
              <a:t>יכול להיות בקניית שירות בהתאם לצורך </a:t>
            </a:r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איילת זלדין, סגנית בכירה ליועץ המשפטי                                        משרד התעשייה המסחר והתעסוקה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874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מרכז תמיכה – נוסח בעבודה </a:t>
            </a:r>
            <a:br>
              <a:rPr lang="he-IL" dirty="0" smtClean="0"/>
            </a:br>
            <a:r>
              <a:rPr lang="he-IL" dirty="0" smtClean="0"/>
              <a:t>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e-IL" b="1" dirty="0"/>
              <a:t>מרכז תמיכה</a:t>
            </a:r>
            <a:endParaRPr lang="en-US" dirty="0"/>
          </a:p>
          <a:p>
            <a:r>
              <a:rPr lang="he-IL" dirty="0"/>
              <a:t> 8 . (א) מרכז תמיכה  הינו גורם המתמחה באספקת סיוע ללומד  על מנת לאפשר לו לממש את הפוטנציאל הלימודי.</a:t>
            </a:r>
            <a:endParaRPr lang="en-US" dirty="0"/>
          </a:p>
          <a:p>
            <a:r>
              <a:rPr lang="he-IL" dirty="0"/>
              <a:t>(ב) מרכז תמיכה ישמש אמצעי לקיום חובות המוטלות על מוסד לפי פרק ג' וד' וזאת בין השאר ע"י  ביצוע הפעולות </a:t>
            </a:r>
            <a:r>
              <a:rPr lang="he-IL" dirty="0" smtClean="0"/>
              <a:t>הבאות:</a:t>
            </a:r>
            <a:endParaRPr lang="en-US" dirty="0"/>
          </a:p>
          <a:p>
            <a:r>
              <a:rPr lang="he-IL" dirty="0"/>
              <a:t>(1) אספקה, תחזוקה והפעלה של אמצעי עזר ושירותי עזר הנדרשים ללומד .</a:t>
            </a:r>
            <a:endParaRPr lang="en-US" dirty="0"/>
          </a:p>
          <a:p>
            <a:r>
              <a:rPr lang="he-IL" dirty="0"/>
              <a:t>(2) ליווי הדרכת והכשרת צוות ההוראה והצוות המנהלי. </a:t>
            </a:r>
            <a:endParaRPr lang="en-US" dirty="0"/>
          </a:p>
          <a:p>
            <a:r>
              <a:rPr lang="he-IL" dirty="0"/>
              <a:t>(3) הדרכת הלומדים באסטרטגיות למידה מותאמות. </a:t>
            </a:r>
            <a:endParaRPr lang="en-US" dirty="0"/>
          </a:p>
          <a:p>
            <a:r>
              <a:rPr lang="he-IL" b="1" dirty="0"/>
              <a:t>(ג) מוסד יתקשר עם  מרכז תמיכה לצורך תמיכה בצרכי לומד שפנה אליו</a:t>
            </a:r>
            <a:endParaRPr lang="en-US" b="1" dirty="0"/>
          </a:p>
          <a:p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איילת זלדין, סגנית בכירה ליועץ המשפטי                                        משרד התעשייה המסחר והתעסוקה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085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התאמות אישיות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מנגנון </a:t>
            </a:r>
            <a:r>
              <a:rPr lang="he-IL" dirty="0" err="1" smtClean="0"/>
              <a:t>יחודי</a:t>
            </a:r>
            <a:r>
              <a:rPr lang="he-IL" dirty="0" smtClean="0"/>
              <a:t> שבא להקל על הלומד ועל המוסד</a:t>
            </a:r>
          </a:p>
          <a:p>
            <a:r>
              <a:rPr lang="he-IL" dirty="0" smtClean="0"/>
              <a:t>ועדה לקביעת התאמות</a:t>
            </a:r>
          </a:p>
          <a:p>
            <a:r>
              <a:rPr lang="he-IL" dirty="0" smtClean="0"/>
              <a:t>מועדים ברורים להגשת בקשה ומתן תשובה </a:t>
            </a:r>
          </a:p>
          <a:p>
            <a:r>
              <a:rPr lang="he-IL" dirty="0" smtClean="0"/>
              <a:t>מנגנון ערר </a:t>
            </a:r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איילת זלדין, סגנית בכירה ליועץ המשפטי                                        משרד התעשייה המסחר והתעסוקה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1373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ועדת התאמות אישיות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נציג המוסד</a:t>
            </a:r>
          </a:p>
          <a:p>
            <a:r>
              <a:rPr lang="he-IL" dirty="0" smtClean="0"/>
              <a:t>מורשה לנגישות השירות במימון המוסד</a:t>
            </a:r>
          </a:p>
          <a:p>
            <a:r>
              <a:rPr lang="he-IL" dirty="0" smtClean="0"/>
              <a:t>נציג המשרד, במקצועות רישוי- נציג המשרד הרלוונטי</a:t>
            </a:r>
          </a:p>
          <a:p>
            <a:r>
              <a:rPr lang="he-IL" dirty="0" smtClean="0"/>
              <a:t>נבחן אקסטרני: נציג המשרד ומורשה שהמשרד יממן</a:t>
            </a:r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איילת זלדין, סגנית בכירה ליועץ המשפטי                                        משרד התעשייה המסחר והתעסוקה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1280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ועדת התאמות – </a:t>
            </a:r>
            <a:r>
              <a:rPr lang="he-IL" dirty="0" err="1" smtClean="0"/>
              <a:t>מה"ט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נציג המוסד</a:t>
            </a:r>
          </a:p>
          <a:p>
            <a:r>
              <a:rPr lang="he-IL" dirty="0"/>
              <a:t>מורשה לנגישות השירות במימון </a:t>
            </a:r>
            <a:r>
              <a:rPr lang="he-IL" dirty="0" smtClean="0"/>
              <a:t>המוסד</a:t>
            </a:r>
          </a:p>
          <a:p>
            <a:endParaRPr lang="he-IL" dirty="0"/>
          </a:p>
          <a:p>
            <a:r>
              <a:rPr lang="he-IL" dirty="0" smtClean="0"/>
              <a:t>בחינות גמר ממלכתיות : </a:t>
            </a:r>
            <a:r>
              <a:rPr lang="he-IL" dirty="0"/>
              <a:t>נציג המשרד ומורשה שהמשרד יממן</a:t>
            </a: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איילת זלדין, סגנית בכירה ליועץ המשפטי                                        משרד התעשייה המסחר והתעסוקה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3963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הגשת בקשה </a:t>
            </a:r>
            <a:r>
              <a:rPr lang="he-IL" dirty="0" err="1" smtClean="0"/>
              <a:t>לועדת</a:t>
            </a:r>
            <a:r>
              <a:rPr lang="he-IL" dirty="0" smtClean="0"/>
              <a:t> התאמות אישיות 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נדרש תיעוד מגורם מומחה למוגבלות לגבי המוגבלות והצורך בהתאמה </a:t>
            </a:r>
          </a:p>
          <a:p>
            <a:r>
              <a:rPr lang="he-IL" dirty="0" err="1" smtClean="0"/>
              <a:t>ל"ל</a:t>
            </a:r>
            <a:r>
              <a:rPr lang="he-IL" dirty="0" smtClean="0"/>
              <a:t> – אבחון מוכר</a:t>
            </a:r>
          </a:p>
          <a:p>
            <a:r>
              <a:rPr lang="he-IL" dirty="0" smtClean="0"/>
              <a:t>הופעה בפני הועדה – חריג </a:t>
            </a:r>
          </a:p>
          <a:p>
            <a:r>
              <a:rPr lang="he-IL" dirty="0" smtClean="0"/>
              <a:t>מראש – מועדים קבועים , במהלך הלימודים – רק אם המוגבלות לא </a:t>
            </a:r>
            <a:r>
              <a:rPr lang="he-IL" dirty="0" err="1" smtClean="0"/>
              <a:t>היתה</a:t>
            </a:r>
            <a:r>
              <a:rPr lang="he-IL" dirty="0" smtClean="0"/>
              <a:t> קיימת /ידועה </a:t>
            </a:r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איילת זלדין, סגנית בכירה ליועץ המשפטי                                        משרד התעשייה המסחר והתעסוקה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8342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ועדת </a:t>
            </a:r>
            <a:r>
              <a:rPr lang="he-IL" dirty="0" smtClean="0"/>
              <a:t>התאמות אישיות 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מעמד כבד משקל לעמדת מורשה הנגישות </a:t>
            </a:r>
          </a:p>
          <a:p>
            <a:r>
              <a:rPr lang="he-IL" dirty="0" smtClean="0"/>
              <a:t>החלטות מנומקות ובכתב </a:t>
            </a:r>
          </a:p>
          <a:p>
            <a:r>
              <a:rPr lang="he-IL" dirty="0" smtClean="0"/>
              <a:t>מתן תשובה לא יאוחר מ-30 יום מהגשת הבקשה</a:t>
            </a:r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איילת זלדין, סגנית בכירה ליועץ המשפטי                                        משרד התעשייה המסחר והתעסוקה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5001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ערר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המוסד והמבקש רשאים לערער על החלטת הועדה תוך 15 יום</a:t>
            </a:r>
          </a:p>
          <a:p>
            <a:r>
              <a:rPr lang="he-IL" dirty="0" smtClean="0"/>
              <a:t>ועדת הערר- המשרד , מורשה במימון המשרד , נציג הנציבות , </a:t>
            </a:r>
            <a:r>
              <a:rPr lang="he-IL" dirty="0" err="1" smtClean="0"/>
              <a:t>מה"ט</a:t>
            </a:r>
            <a:r>
              <a:rPr lang="he-IL" dirty="0" smtClean="0"/>
              <a:t>- התאמות בלימודים ללא נציג הנציבות </a:t>
            </a:r>
          </a:p>
          <a:p>
            <a:r>
              <a:rPr lang="he-IL" dirty="0" smtClean="0"/>
              <a:t>החלטה תוך 30 יום מהגשת הערר</a:t>
            </a:r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איילת זלדין, סגנית בכירה ליועץ המשפטי                                        משרד התעשייה המסחר והתעסוקה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511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תחולה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החלה הדרגתית עד 2014 </a:t>
            </a:r>
          </a:p>
          <a:p>
            <a:r>
              <a:rPr lang="he-IL" dirty="0" smtClean="0"/>
              <a:t>יקבע בצו </a:t>
            </a:r>
            <a:endParaRPr lang="he-IL" dirty="0" smtClean="0"/>
          </a:p>
          <a:p>
            <a:pPr marL="0" indent="0">
              <a:buNone/>
            </a:pPr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איילת זלדין, סגנית בכירה ליועץ המשפטי                                        משרד התעשייה המסחר והתעסוקה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18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137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פטור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בסמכות נציב שוויון זכויות לאנשים עם מוגבלויות בלבד </a:t>
            </a:r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איילת זלדין, סגנית בכירה ליועץ המשפטי                                        משרד התעשייה המסחר והתעסוקה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19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365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הליך ההתקנה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התייעצות עם ארגונים </a:t>
            </a:r>
            <a:r>
              <a:rPr lang="he-IL" dirty="0"/>
              <a:t>המייצגים אנשים עם </a:t>
            </a:r>
            <a:r>
              <a:rPr lang="he-IL" dirty="0" smtClean="0"/>
              <a:t>מוגבלות ונציבות שוויון אנשים עם מוגבלות – במשרד המשפטים- בוצע </a:t>
            </a:r>
          </a:p>
          <a:p>
            <a:r>
              <a:rPr lang="he-IL" dirty="0" smtClean="0"/>
              <a:t>הסכמת שר האוצר – בוצע </a:t>
            </a:r>
          </a:p>
          <a:p>
            <a:r>
              <a:rPr lang="he-IL" dirty="0" smtClean="0"/>
              <a:t>אישור ועדת </a:t>
            </a:r>
            <a:r>
              <a:rPr lang="he-IL" dirty="0" err="1" smtClean="0"/>
              <a:t>העו"ר</a:t>
            </a:r>
            <a:r>
              <a:rPr lang="he-IL" dirty="0" smtClean="0"/>
              <a:t> של הכנסת – התקיימו כבר מספר ישיבות </a:t>
            </a:r>
            <a:endParaRPr lang="he-IL" dirty="0"/>
          </a:p>
          <a:p>
            <a:pPr marL="0" indent="0">
              <a:buNone/>
            </a:pPr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איילת זלדין, סגנית בכירה ליועץ המשפטי                                        משרד התעשייה המסחר והתעסוקה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954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השאלה איננה עוד  אם </a:t>
            </a:r>
            <a:r>
              <a:rPr lang="he-IL" dirty="0" err="1" smtClean="0"/>
              <a:t>להנגיש</a:t>
            </a:r>
            <a:r>
              <a:rPr lang="he-IL" dirty="0" smtClean="0"/>
              <a:t> אלא איך</a:t>
            </a:r>
          </a:p>
          <a:p>
            <a:pPr marL="0" indent="0">
              <a:buNone/>
            </a:pPr>
            <a:endParaRPr lang="he-IL" dirty="0" smtClean="0"/>
          </a:p>
          <a:p>
            <a:r>
              <a:rPr lang="he-IL" dirty="0" smtClean="0"/>
              <a:t>האתגר- איזון בין זכויות לאילוצים מעשיים</a:t>
            </a:r>
          </a:p>
          <a:p>
            <a:endParaRPr lang="he-IL" dirty="0" smtClean="0"/>
          </a:p>
          <a:p>
            <a:r>
              <a:rPr lang="he-IL" dirty="0" smtClean="0"/>
              <a:t>התקנות עדיין בדיונים ביכולתכם להשפיע</a:t>
            </a:r>
          </a:p>
          <a:p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איילת זלדין, סגנית בכירה ליועץ המשפטי                                        משרד התעשייה המסחר והתעסוקה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20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5850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/>
          <a:lstStyle/>
          <a:p>
            <a:r>
              <a:rPr lang="he-IL" dirty="0" smtClean="0"/>
              <a:t>מהם שירותי הכשרה מקצועית?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3633267"/>
          </a:xfrm>
        </p:spPr>
        <p:txBody>
          <a:bodyPr/>
          <a:lstStyle/>
          <a:p>
            <a:r>
              <a:rPr lang="he-IL" dirty="0" smtClean="0"/>
              <a:t>קורס הכשרה בפיקוח משרד התמ"ת, לפי </a:t>
            </a:r>
            <a:r>
              <a:rPr lang="he-IL" dirty="0" err="1" smtClean="0"/>
              <a:t>תוכנ"ל</a:t>
            </a:r>
            <a:r>
              <a:rPr lang="he-IL" dirty="0" smtClean="0"/>
              <a:t> </a:t>
            </a:r>
          </a:p>
          <a:p>
            <a:r>
              <a:rPr lang="he-IL" dirty="0" smtClean="0"/>
              <a:t>בחינה : בכתב , בע"פ , עיונית, מעשית שאישר האגף</a:t>
            </a:r>
          </a:p>
          <a:p>
            <a:r>
              <a:rPr lang="he-IL" dirty="0" smtClean="0"/>
              <a:t>לימודים לתואר הנדסאי/טכנאי/מכינה שאישר </a:t>
            </a:r>
            <a:r>
              <a:rPr lang="he-IL" dirty="0" err="1" smtClean="0"/>
              <a:t>מה"ט</a:t>
            </a:r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איילת זלדין, סגנית בכירה ליועץ המשפטי                                        משרד התעשייה המסחר והתעסוקה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9965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מיהו לומד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תלמיד בקורס</a:t>
            </a:r>
          </a:p>
          <a:p>
            <a:r>
              <a:rPr lang="he-IL" dirty="0" smtClean="0"/>
              <a:t>סטודנט במכללת </a:t>
            </a:r>
            <a:r>
              <a:rPr lang="he-IL" dirty="0" err="1" smtClean="0"/>
              <a:t>מה"ט</a:t>
            </a:r>
            <a:endParaRPr lang="he-IL" dirty="0" smtClean="0"/>
          </a:p>
          <a:p>
            <a:r>
              <a:rPr lang="he-IL" dirty="0" smtClean="0"/>
              <a:t>נבחן אקסטרני</a:t>
            </a:r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איילת זלדין, סגנית בכירה ליועץ המשפטי                                        משרד התעשייה המסחר והתעסוקה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131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עקרונות היסוד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זכותו של כל אדם עם מוגבלות לנגישות לשירותי הכשרה מקצועית , אין לגבות תשלום בעד ההתאמות </a:t>
            </a:r>
          </a:p>
          <a:p>
            <a:pPr marL="0" indent="0">
              <a:buNone/>
            </a:pPr>
            <a:r>
              <a:rPr lang="he-IL" dirty="0"/>
              <a:t> </a:t>
            </a:r>
            <a:r>
              <a:rPr lang="he-IL" dirty="0" smtClean="0"/>
              <a:t>מנגד </a:t>
            </a:r>
          </a:p>
          <a:p>
            <a:r>
              <a:rPr lang="he-IL" dirty="0" smtClean="0"/>
              <a:t>הכשרה מקצועית אינה לימודים תיאורטיים , לשם השכלה אלא לימודים שמקצוע בסופם </a:t>
            </a: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איילת זלדין, סגנית בכירה ליועץ המשפטי                                        משרד התעשייה המסחר והתעסוקה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5973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לפיכך אין חובה לבצע הנגשה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ללומד שאינו עומד בתנאי הקבלה המקצועיים</a:t>
            </a:r>
          </a:p>
          <a:p>
            <a:pPr marL="0" indent="0">
              <a:buNone/>
            </a:pPr>
            <a:endParaRPr lang="he-IL" dirty="0" smtClean="0"/>
          </a:p>
          <a:p>
            <a:r>
              <a:rPr lang="he-IL" dirty="0" smtClean="0"/>
              <a:t>במקצוע שלפי דין מנוע אדם לעסוק בו בשל מוגבלותו</a:t>
            </a:r>
          </a:p>
          <a:p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איילת זלדין, סגנית בכירה ליועץ המשפטי                                        משרד התעשייה המסחר והתעסוקה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491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סוגי </a:t>
            </a:r>
            <a:r>
              <a:rPr lang="he-IL" dirty="0" err="1" smtClean="0"/>
              <a:t>ההנגשות</a:t>
            </a:r>
            <a:r>
              <a:rPr lang="he-IL" dirty="0" smtClean="0"/>
              <a:t>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ישנן </a:t>
            </a:r>
            <a:r>
              <a:rPr lang="he-IL" dirty="0" err="1" smtClean="0"/>
              <a:t>הנגשות</a:t>
            </a:r>
            <a:r>
              <a:rPr lang="he-IL" dirty="0" smtClean="0"/>
              <a:t> קבועות , בין אם הן </a:t>
            </a:r>
            <a:r>
              <a:rPr lang="he-IL" dirty="0" err="1" smtClean="0"/>
              <a:t>מתו"ס</a:t>
            </a:r>
            <a:r>
              <a:rPr lang="he-IL" dirty="0" smtClean="0"/>
              <a:t> ושירות</a:t>
            </a:r>
          </a:p>
          <a:p>
            <a:pPr marL="0" indent="0">
              <a:buNone/>
            </a:pPr>
            <a:r>
              <a:rPr lang="he-IL" dirty="0" smtClean="0"/>
              <a:t> </a:t>
            </a:r>
          </a:p>
          <a:p>
            <a:r>
              <a:rPr lang="he-IL" dirty="0" smtClean="0"/>
              <a:t>ישנן </a:t>
            </a:r>
            <a:r>
              <a:rPr lang="he-IL" dirty="0" err="1" smtClean="0"/>
              <a:t>הנגשות</a:t>
            </a:r>
            <a:r>
              <a:rPr lang="he-IL" dirty="0" smtClean="0"/>
              <a:t> שהינן תלויות מוגבלות – </a:t>
            </a:r>
            <a:r>
              <a:rPr lang="he-IL" dirty="0" err="1" smtClean="0"/>
              <a:t>הנגשות</a:t>
            </a:r>
            <a:r>
              <a:rPr lang="he-IL" dirty="0" smtClean="0"/>
              <a:t> אישיות </a:t>
            </a:r>
          </a:p>
          <a:p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איילת זלדין, סגנית בכירה ליועץ המשפטי                                        משרד התעשייה המסחר והתעסוקה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822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דילמה - כיצד קובעים הנגשה?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עולם תוכן </a:t>
            </a:r>
            <a:r>
              <a:rPr lang="he-IL" dirty="0" smtClean="0"/>
              <a:t>שלם ומורכב </a:t>
            </a:r>
          </a:p>
          <a:p>
            <a:r>
              <a:rPr lang="he-IL" dirty="0" smtClean="0"/>
              <a:t>איך קובעים הוראות </a:t>
            </a:r>
            <a:endParaRPr lang="he-IL" dirty="0" smtClean="0"/>
          </a:p>
          <a:p>
            <a:r>
              <a:rPr lang="he-IL" dirty="0" smtClean="0"/>
              <a:t>ההחלטה : אמוץ ההוראות שנקבעו בתקנות משרד המשפטים, אשר נסמכו על מומחים בתחום :</a:t>
            </a:r>
          </a:p>
          <a:p>
            <a:r>
              <a:rPr lang="he-IL" dirty="0" err="1" smtClean="0"/>
              <a:t>מתו"ס</a:t>
            </a:r>
            <a:r>
              <a:rPr lang="he-IL" dirty="0" smtClean="0"/>
              <a:t>- אמוץ תקנות מבנה קיים</a:t>
            </a:r>
          </a:p>
          <a:p>
            <a:r>
              <a:rPr lang="he-IL" dirty="0" smtClean="0"/>
              <a:t>שירות- אמוץ חלק מהסעיפים בתקנות השירות </a:t>
            </a: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איילת זלדין, סגנית בכירה ליועץ המשפטי                                        משרד התעשייה המסחר והתעסוקה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5106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אמוץ סעיפים מפרק שירותי הדרכה בתקנות השירות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המשרד היה שותף פעיל בהליך התקנת פרק זה </a:t>
            </a:r>
          </a:p>
          <a:p>
            <a:pPr marL="0" indent="0">
              <a:buNone/>
            </a:pPr>
            <a:endParaRPr lang="he-IL" dirty="0" smtClean="0"/>
          </a:p>
          <a:p>
            <a:r>
              <a:rPr lang="he-IL" dirty="0" smtClean="0"/>
              <a:t>לא תתאפשר החלפת בחינה במטלה חילופית </a:t>
            </a:r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איילת זלדין, סגנית בכירה ליועץ המשפטי                                        משרד התעשייה המסחר והתעסוקה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3042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תבנית מצגת מיכאל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תבנית מצגת מיכאל</Template>
  <TotalTime>222</TotalTime>
  <Words>686</Words>
  <Application>Microsoft Office PowerPoint</Application>
  <PresentationFormat>‫הצגה על המסך (4:3)</PresentationFormat>
  <Paragraphs>126</Paragraphs>
  <Slides>20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20</vt:i4>
      </vt:variant>
    </vt:vector>
  </HeadingPairs>
  <TitlesOfParts>
    <vt:vector size="21" baseType="lpstr">
      <vt:lpstr>תבנית מצגת מיכאל</vt:lpstr>
      <vt:lpstr>תקנות שוויון זכויות לאנשים עם מוגבלות (התאמות נגישות לשירותי הכשרה מקצועית) התשע"ב- 2011 </vt:lpstr>
      <vt:lpstr>הליך ההתקנה</vt:lpstr>
      <vt:lpstr>מהם שירותי הכשרה מקצועית?</vt:lpstr>
      <vt:lpstr>מיהו לומד</vt:lpstr>
      <vt:lpstr>עקרונות היסוד </vt:lpstr>
      <vt:lpstr>לפיכך אין חובה לבצע הנגשה </vt:lpstr>
      <vt:lpstr>סוגי ההנגשות </vt:lpstr>
      <vt:lpstr>דילמה - כיצד קובעים הנגשה? </vt:lpstr>
      <vt:lpstr>אמוץ סעיפים מפרק שירותי הדרכה בתקנות השירות </vt:lpstr>
      <vt:lpstr>דילמה – כיצד מסייעים למוסדות להנגיש?</vt:lpstr>
      <vt:lpstr>מרכז תמיכה – נוסח בעבודה   </vt:lpstr>
      <vt:lpstr>התאמות אישיות </vt:lpstr>
      <vt:lpstr>ועדת התאמות אישיות</vt:lpstr>
      <vt:lpstr>ועדת התאמות – מה"ט</vt:lpstr>
      <vt:lpstr>הגשת בקשה לועדת התאמות אישיות  </vt:lpstr>
      <vt:lpstr>ועדת התאמות אישיות  </vt:lpstr>
      <vt:lpstr>ערר</vt:lpstr>
      <vt:lpstr>תחולה </vt:lpstr>
      <vt:lpstr>פטור</vt:lpstr>
      <vt:lpstr>מצגת של PowerPoint</vt:lpstr>
    </vt:vector>
  </TitlesOfParts>
  <Company>Ministry Of Industry Trade And Labor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bbb</dc:title>
  <dc:creator>Ministry Of Industry Trade And Labour</dc:creator>
  <cp:lastModifiedBy>משרד התעשייה, המסחר והתעסוקה</cp:lastModifiedBy>
  <cp:revision>14</cp:revision>
  <dcterms:created xsi:type="dcterms:W3CDTF">2011-11-23T09:44:30Z</dcterms:created>
  <dcterms:modified xsi:type="dcterms:W3CDTF">2011-12-28T14:59:13Z</dcterms:modified>
</cp:coreProperties>
</file>