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93" r:id="rId2"/>
    <p:sldId id="294" r:id="rId3"/>
    <p:sldId id="295" r:id="rId4"/>
    <p:sldId id="296" r:id="rId5"/>
    <p:sldId id="300" r:id="rId6"/>
    <p:sldId id="301" r:id="rId7"/>
    <p:sldId id="297" r:id="rId8"/>
    <p:sldId id="298" r:id="rId9"/>
    <p:sldId id="302" r:id="rId10"/>
    <p:sldId id="303" r:id="rId11"/>
    <p:sldId id="304" r:id="rId12"/>
    <p:sldId id="305" r:id="rId13"/>
    <p:sldId id="306" r:id="rId14"/>
    <p:sldId id="299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3D73"/>
    <a:srgbClr val="953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8578301-16E6-4A43-9FF3-152A44E841B3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652DED-3E8E-41B9-BEA6-D39F9B61662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1077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e-IL" smtClean="0"/>
          </a:p>
        </p:txBody>
      </p:sp>
      <p:sp>
        <p:nvSpPr>
          <p:cNvPr id="614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338D3-7DBA-4404-ACB4-3B3ADFA1D067}" type="slidenum">
              <a:rPr lang="he-IL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29948" indent="-280749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22998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572197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21396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470595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19794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368993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18192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fld id="{6A08A3E1-914E-43EB-AA58-DBF1F613B9AA}" type="datetime1">
              <a:rPr lang="en-GB" sz="1200">
                <a:solidFill>
                  <a:schemeClr val="tx1"/>
                </a:solidFill>
                <a:latin typeface="Times New Roman" pitchFamily="18" charset="0"/>
              </a:rPr>
              <a:pPr/>
              <a:t>02/06/2015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29948" indent="-280749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22998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572197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21396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470595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19794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368993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18192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fld id="{2294863B-52C2-4697-8145-5E75A28C2BDE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3913"/>
            <a:ext cx="5028986" cy="4114361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29948" indent="-280749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22998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572197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21396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470595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19794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368993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18192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fld id="{846D2522-5B9D-48F6-828C-0AE19192A3B8}" type="datetime1">
              <a:rPr lang="en-GB" sz="1200">
                <a:solidFill>
                  <a:schemeClr val="tx1"/>
                </a:solidFill>
                <a:latin typeface="Times New Roman" pitchFamily="18" charset="0"/>
              </a:rPr>
              <a:pPr/>
              <a:t>02/06/2015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29948" indent="-280749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22998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572197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21396" indent="-224600" defTabSz="913995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470595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19794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368993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18192" indent="-224600" algn="ctr" defTabSz="913995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fld id="{581C72E1-DAB6-4D54-925C-CBD7CBBCA0EA}" type="slidenum">
              <a:rPr lang="en-GB" sz="1200">
                <a:solidFill>
                  <a:schemeClr val="tx1"/>
                </a:solidFill>
                <a:latin typeface="Times New Roman" pitchFamily="18" charset="0"/>
              </a:rPr>
              <a:pPr/>
              <a:t>6</a:t>
            </a:fld>
            <a:endParaRPr lang="en-GB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smtClean="0"/>
              <a:t>The CB Scheme, the worldwide Scheme and the passport to market electrotechnical products around the world.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331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C8D3-8675-4E09-92EC-3A91B246D6A9}" type="datetimeFigureOut">
              <a:rPr lang="he-IL" smtClean="0"/>
              <a:pPr/>
              <a:t>ט"ו סיון 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73BB-ED8A-417A-B032-6838207B959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8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4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9.jpeg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5.sl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0.png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6.sld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2.png"/><Relationship Id="rId5" Type="http://schemas.openxmlformats.org/officeDocument/2006/relationships/image" Target="../media/image71.emf"/><Relationship Id="rId4" Type="http://schemas.openxmlformats.org/officeDocument/2006/relationships/package" Target="../embeddings/Microsoft_PowerPoint_Slide7.sldx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hyperlink" Target="http://www.flags.net/country.php?country=BELG&amp;section=CURR" TargetMode="External"/><Relationship Id="rId39" Type="http://schemas.openxmlformats.org/officeDocument/2006/relationships/image" Target="../media/image28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42" Type="http://schemas.openxmlformats.org/officeDocument/2006/relationships/hyperlink" Target="http://www.flags.net/country.php?country=GREC&amp;section=CURR" TargetMode="External"/><Relationship Id="rId47" Type="http://schemas.openxmlformats.org/officeDocument/2006/relationships/image" Target="../media/image32.png"/><Relationship Id="rId50" Type="http://schemas.openxmlformats.org/officeDocument/2006/relationships/hyperlink" Target="http://www.flags.net/country.php?country=ITAL&amp;section=CURR" TargetMode="External"/><Relationship Id="rId55" Type="http://schemas.openxmlformats.org/officeDocument/2006/relationships/image" Target="../media/image36.png"/><Relationship Id="rId63" Type="http://schemas.openxmlformats.org/officeDocument/2006/relationships/image" Target="../media/image40.png"/><Relationship Id="rId68" Type="http://schemas.openxmlformats.org/officeDocument/2006/relationships/hyperlink" Target="http://www.flags.net/country.php?country=SKOR&amp;section=CURR" TargetMode="External"/><Relationship Id="rId76" Type="http://schemas.openxmlformats.org/officeDocument/2006/relationships/hyperlink" Target="http://www.flags.net/country.php?country=UKRN&amp;section=CURR" TargetMode="External"/><Relationship Id="rId84" Type="http://schemas.openxmlformats.org/officeDocument/2006/relationships/oleObject" Target="../embeddings/oleObject2.bin"/><Relationship Id="rId89" Type="http://schemas.openxmlformats.org/officeDocument/2006/relationships/image" Target="../media/image52.png"/><Relationship Id="rId7" Type="http://schemas.openxmlformats.org/officeDocument/2006/relationships/hyperlink" Target="http://upload.wikimedia.org/wikipedia/commons/1/1b/Flag_of_Croatia.svg" TargetMode="External"/><Relationship Id="rId71" Type="http://schemas.openxmlformats.org/officeDocument/2006/relationships/image" Target="../media/image44.png"/><Relationship Id="rId92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9" Type="http://schemas.openxmlformats.org/officeDocument/2006/relationships/image" Target="../media/image22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32" Type="http://schemas.openxmlformats.org/officeDocument/2006/relationships/image" Target="../media/image24.png"/><Relationship Id="rId37" Type="http://schemas.openxmlformats.org/officeDocument/2006/relationships/image" Target="../media/image27.png"/><Relationship Id="rId40" Type="http://schemas.openxmlformats.org/officeDocument/2006/relationships/hyperlink" Target="http://www.flags.net/country.php?country=GERM&amp;section=CURR" TargetMode="External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hyperlink" Target="http://www.flags.net/country.php?country=NETH&amp;section=CURR" TargetMode="External"/><Relationship Id="rId66" Type="http://schemas.openxmlformats.org/officeDocument/2006/relationships/hyperlink" Target="http://www.flags.net/country.php?country=SVKA&amp;section=CURR" TargetMode="External"/><Relationship Id="rId74" Type="http://schemas.openxmlformats.org/officeDocument/2006/relationships/hyperlink" Target="http://www.flags.net/country.php?country=TURK&amp;section=CURR" TargetMode="External"/><Relationship Id="rId79" Type="http://schemas.openxmlformats.org/officeDocument/2006/relationships/image" Target="../media/image48.png"/><Relationship Id="rId87" Type="http://schemas.openxmlformats.org/officeDocument/2006/relationships/image" Target="../media/image5.png"/><Relationship Id="rId5" Type="http://schemas.openxmlformats.org/officeDocument/2006/relationships/package" Target="../embeddings/Microsoft_PowerPoint_Slide1.sldx"/><Relationship Id="rId61" Type="http://schemas.openxmlformats.org/officeDocument/2006/relationships/image" Target="../media/image39.png"/><Relationship Id="rId82" Type="http://schemas.openxmlformats.org/officeDocument/2006/relationships/image" Target="../media/image50.png"/><Relationship Id="rId90" Type="http://schemas.openxmlformats.org/officeDocument/2006/relationships/image" Target="../media/image53.png"/><Relationship Id="rId95" Type="http://schemas.openxmlformats.org/officeDocument/2006/relationships/image" Target="../media/image58.png"/><Relationship Id="rId19" Type="http://schemas.openxmlformats.org/officeDocument/2006/relationships/image" Target="../media/image14.png"/><Relationship Id="rId14" Type="http://schemas.openxmlformats.org/officeDocument/2006/relationships/hyperlink" Target="http://www.flags.net/country.php?country=AUST&amp;section=CURR" TargetMode="External"/><Relationship Id="rId22" Type="http://schemas.openxmlformats.org/officeDocument/2006/relationships/image" Target="../media/image17.png"/><Relationship Id="rId27" Type="http://schemas.openxmlformats.org/officeDocument/2006/relationships/image" Target="../media/image21.png"/><Relationship Id="rId30" Type="http://schemas.openxmlformats.org/officeDocument/2006/relationships/image" Target="../media/image23.png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hyperlink" Target="http://www.flags.net/country.php?country=ISRA&amp;section=CURR" TargetMode="External"/><Relationship Id="rId56" Type="http://schemas.openxmlformats.org/officeDocument/2006/relationships/hyperlink" Target="http://www.flags.net/country.php?country=MEXC&amp;section=CURR" TargetMode="External"/><Relationship Id="rId64" Type="http://schemas.openxmlformats.org/officeDocument/2006/relationships/hyperlink" Target="http://www.flags.net/country.php?country=SING&amp;section=CURR" TargetMode="External"/><Relationship Id="rId69" Type="http://schemas.openxmlformats.org/officeDocument/2006/relationships/image" Target="../media/image43.png"/><Relationship Id="rId77" Type="http://schemas.openxmlformats.org/officeDocument/2006/relationships/image" Target="../media/image47.png"/><Relationship Id="rId8" Type="http://schemas.openxmlformats.org/officeDocument/2006/relationships/image" Target="../media/image6.png"/><Relationship Id="rId51" Type="http://schemas.openxmlformats.org/officeDocument/2006/relationships/image" Target="../media/image34.png"/><Relationship Id="rId72" Type="http://schemas.openxmlformats.org/officeDocument/2006/relationships/hyperlink" Target="http://www.flags.net/country.php?country=THAL&amp;section=CURR" TargetMode="External"/><Relationship Id="rId80" Type="http://schemas.openxmlformats.org/officeDocument/2006/relationships/image" Target="../media/image49.png"/><Relationship Id="rId85" Type="http://schemas.openxmlformats.org/officeDocument/2006/relationships/image" Target="../media/image4.png"/><Relationship Id="rId93" Type="http://schemas.openxmlformats.org/officeDocument/2006/relationships/image" Target="../media/image56.gif"/><Relationship Id="rId3" Type="http://schemas.openxmlformats.org/officeDocument/2006/relationships/notesSlide" Target="../notesSlides/notesSlide2.xml"/><Relationship Id="rId12" Type="http://schemas.openxmlformats.org/officeDocument/2006/relationships/hyperlink" Target="http://www.flags.net/country.php?country=ASTL&amp;section=CURR" TargetMode="External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33" Type="http://schemas.openxmlformats.org/officeDocument/2006/relationships/hyperlink" Target="http://www.flags.net/country.php?country=CZEC&amp;section=CURR" TargetMode="External"/><Relationship Id="rId38" Type="http://schemas.openxmlformats.org/officeDocument/2006/relationships/hyperlink" Target="http://www.flags.net/country.php?country=FRAN&amp;section=CURR" TargetMode="External"/><Relationship Id="rId46" Type="http://schemas.openxmlformats.org/officeDocument/2006/relationships/hyperlink" Target="http://www.flags.net/country.php?country=IREL&amp;section=CURR" TargetMode="External"/><Relationship Id="rId59" Type="http://schemas.openxmlformats.org/officeDocument/2006/relationships/image" Target="../media/image38.png"/><Relationship Id="rId67" Type="http://schemas.openxmlformats.org/officeDocument/2006/relationships/image" Target="../media/image42.png"/><Relationship Id="rId20" Type="http://schemas.openxmlformats.org/officeDocument/2006/relationships/image" Target="../media/image15.png"/><Relationship Id="rId41" Type="http://schemas.openxmlformats.org/officeDocument/2006/relationships/image" Target="../media/image29.png"/><Relationship Id="rId54" Type="http://schemas.openxmlformats.org/officeDocument/2006/relationships/hyperlink" Target="http://www.flags.net/country.php?country=MALS&amp;section=CURR" TargetMode="External"/><Relationship Id="rId62" Type="http://schemas.openxmlformats.org/officeDocument/2006/relationships/hyperlink" Target="http://www.flags.net/country.php?country=PORT&amp;section=CURR" TargetMode="External"/><Relationship Id="rId70" Type="http://schemas.openxmlformats.org/officeDocument/2006/relationships/hyperlink" Target="http://www.flags.net/country.php?country=SPAN&amp;section=CURR" TargetMode="External"/><Relationship Id="rId75" Type="http://schemas.openxmlformats.org/officeDocument/2006/relationships/image" Target="../media/image46.png"/><Relationship Id="rId83" Type="http://schemas.openxmlformats.org/officeDocument/2006/relationships/image" Target="../media/image51.jpeg"/><Relationship Id="rId88" Type="http://schemas.openxmlformats.org/officeDocument/2006/relationships/hyperlink" Target="http://fr.wikipedia.org/wiki/Image:Flag_of_Pakistan.svg" TargetMode="External"/><Relationship Id="rId91" Type="http://schemas.openxmlformats.org/officeDocument/2006/relationships/image" Target="../media/image54.png"/><Relationship Id="rId96" Type="http://schemas.openxmlformats.org/officeDocument/2006/relationships/image" Target="../media/image59.gi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hyperlink" Target="http://www.flags.net/country.php?country=BRAZ&amp;section=CURR" TargetMode="External"/><Relationship Id="rId36" Type="http://schemas.openxmlformats.org/officeDocument/2006/relationships/hyperlink" Target="http://www.flags.net/country.php?country=FINL&amp;section=CURR" TargetMode="External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hyperlink" Target="http://www.flags.net/country.php?country=ARGE&amp;section=CURR" TargetMode="External"/><Relationship Id="rId31" Type="http://schemas.openxmlformats.org/officeDocument/2006/relationships/hyperlink" Target="http://www.flags.net/country.php?country=CHIN&amp;section=CURR" TargetMode="External"/><Relationship Id="rId44" Type="http://schemas.openxmlformats.org/officeDocument/2006/relationships/hyperlink" Target="http://www.flags.net/country.php?country=INDA&amp;section=CURR" TargetMode="External"/><Relationship Id="rId52" Type="http://schemas.openxmlformats.org/officeDocument/2006/relationships/hyperlink" Target="http://www.flags.net/country.php?country=JAPA&amp;section=CURR" TargetMode="External"/><Relationship Id="rId60" Type="http://schemas.openxmlformats.org/officeDocument/2006/relationships/hyperlink" Target="http://www.flags.net/country.php?country=POLA&amp;section=CURR" TargetMode="External"/><Relationship Id="rId65" Type="http://schemas.openxmlformats.org/officeDocument/2006/relationships/image" Target="../media/image41.png"/><Relationship Id="rId73" Type="http://schemas.openxmlformats.org/officeDocument/2006/relationships/image" Target="../media/image45.png"/><Relationship Id="rId78" Type="http://schemas.openxmlformats.org/officeDocument/2006/relationships/hyperlink" Target="http://www.flags.net/country.php?country=HUNG&amp;section=CURR" TargetMode="External"/><Relationship Id="rId81" Type="http://schemas.openxmlformats.org/officeDocument/2006/relationships/hyperlink" Target="http://www.iecee.org/images/fl_indonesia.gif" TargetMode="External"/><Relationship Id="rId86" Type="http://schemas.openxmlformats.org/officeDocument/2006/relationships/oleObject" Target="../embeddings/oleObject3.bin"/><Relationship Id="rId94" Type="http://schemas.openxmlformats.org/officeDocument/2006/relationships/image" Target="../media/image57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PowerPoint_Slide2.sldx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3.emf"/><Relationship Id="rId10" Type="http://schemas.openxmlformats.org/officeDocument/2006/relationships/image" Target="../media/image65.png"/><Relationship Id="rId4" Type="http://schemas.openxmlformats.org/officeDocument/2006/relationships/package" Target="../embeddings/Microsoft_PowerPoint_Slide3.sldx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187624" y="980728"/>
            <a:ext cx="7632700" cy="518457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/>
            </a:r>
            <a:br>
              <a: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2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200" b="1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מצגת לחברי איגוד לשכות המסחר</a:t>
            </a:r>
          </a:p>
          <a:p>
            <a:pPr algn="ctr"/>
            <a:endParaRPr lang="he-IL" sz="3200" b="1" dirty="0" smtClean="0">
              <a:latin typeface="David" pitchFamily="34" charset="-79"/>
              <a:cs typeface="David" pitchFamily="34" charset="-79"/>
            </a:endParaRPr>
          </a:p>
          <a:p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"ההסכמים של מכון התקנים עם ארגונים בחו"ל-ישום"</a:t>
            </a:r>
            <a:endParaRPr lang="he-IL" sz="3200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6" name="מחבר ישר 5"/>
          <p:cNvCxnSpPr/>
          <p:nvPr/>
        </p:nvCxnSpPr>
        <p:spPr>
          <a:xfrm>
            <a:off x="683568" y="1628800"/>
            <a:ext cx="74168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מחבר ישר 7"/>
          <p:cNvCxnSpPr/>
          <p:nvPr/>
        </p:nvCxnSpPr>
        <p:spPr>
          <a:xfrm>
            <a:off x="827584" y="4653136"/>
            <a:ext cx="74168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39752" y="5301208"/>
            <a:ext cx="46085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 smtClean="0">
                <a:latin typeface="David" pitchFamily="34" charset="-79"/>
                <a:cs typeface="David" pitchFamily="34" charset="-79"/>
              </a:rPr>
              <a:t>4.5.15</a:t>
            </a:r>
            <a:endParaRPr lang="he-IL" b="1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שקופית" r:id="rId4" imgW="4570298" imgH="3427299" progId="PowerPoint.Slide.12">
                  <p:embed/>
                </p:oleObj>
              </mc:Choice>
              <mc:Fallback>
                <p:oleObj name="שקופית" r:id="rId4" imgW="4570298" imgH="342729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260648"/>
            <a:ext cx="5256584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UL</a:t>
            </a:r>
            <a:endParaRPr lang="he-IL" sz="36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776864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63525" indent="-263525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הוקמה כמעבדה עצמאית בארה"ב בשנת 1894.</a:t>
            </a:r>
          </a:p>
          <a:p>
            <a:endParaRPr lang="he-IL" sz="12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263525" indent="-263525">
              <a:buFont typeface="Arial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עד לפני כ- 15 שנה הייתה מונופול בארה"ב. </a:t>
            </a:r>
          </a:p>
          <a:p>
            <a:endParaRPr lang="he-IL" sz="12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180975" indent="-180975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השוק האמריקאי נפתח לתחרות וכיום יש 12 מעבדות מתחרות   אולם ל-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UL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עדיין יש מיצוב גבוה מאוד בשוק כאמריקאי ולפיכך לקוחות רבים מעדיפים את אישורי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UL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ליצוא.</a:t>
            </a:r>
          </a:p>
          <a:p>
            <a:endParaRPr lang="he-IL" sz="12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174625" indent="-174625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פרוסים ב- 39 מדינות - 131 מעבדות.</a:t>
            </a:r>
          </a:p>
          <a:p>
            <a:pPr>
              <a:buFont typeface="Arial" pitchFamily="34" charset="0"/>
              <a:buChar char="•"/>
            </a:pPr>
            <a:endParaRPr lang="he-IL" sz="12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263525" indent="-263525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 10400 עובדים.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he-IL" sz="12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pPr marL="174625" indent="-174625"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ההסכם בתחומי החשמל ,אלקטרוניקה וצעצועים.</a:t>
            </a:r>
            <a:endParaRPr lang="he-IL" sz="2400" b="1" dirty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2" descr="http://www.ul.com/global/digitalassets/hcpages/homepage/img/markshub_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653136"/>
            <a:ext cx="2160240" cy="1051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שקופית" r:id="rId4" imgW="4570298" imgH="3427299" progId="PowerPoint.Slide.12">
                  <p:embed/>
                </p:oleObj>
              </mc:Choice>
              <mc:Fallback>
                <p:oleObj name="שקופית" r:id="rId4" imgW="4570298" imgH="342729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332656"/>
            <a:ext cx="5616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TUV RHEINLAND</a:t>
            </a:r>
            <a:endParaRPr lang="he-IL" sz="28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196752"/>
            <a:ext cx="6912768" cy="49552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David" pitchFamily="34" charset="-79"/>
                <a:cs typeface="David" pitchFamily="34" charset="-79"/>
              </a:rPr>
              <a:t>ארגון התעדה שהוקם בגרמניה בשנת 1872.</a:t>
            </a:r>
          </a:p>
          <a:p>
            <a:endParaRPr lang="he-IL" sz="2400" b="1" u="sng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400" u="sng" dirty="0" smtClean="0">
                <a:solidFill>
                  <a:schemeClr val="tx2"/>
                </a:solidFill>
                <a:latin typeface="Gabriola" pitchFamily="82" charset="0"/>
                <a:cs typeface="David" pitchFamily="34" charset="-79"/>
              </a:rPr>
              <a:t>פרוס בכל העולם</a:t>
            </a:r>
            <a:r>
              <a:rPr lang="he-IL" sz="2400" dirty="0" smtClean="0">
                <a:solidFill>
                  <a:schemeClr val="tx2"/>
                </a:solidFill>
                <a:latin typeface="Gabriola" pitchFamily="82" charset="0"/>
                <a:cs typeface="David" pitchFamily="34" charset="-79"/>
              </a:rPr>
              <a:t>:</a:t>
            </a:r>
          </a:p>
          <a:p>
            <a:endParaRPr lang="he-IL" sz="2400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e-IL" sz="2400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  </a:t>
            </a:r>
            <a:r>
              <a:rPr lang="he-IL" sz="2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65 מדינות</a:t>
            </a:r>
          </a:p>
          <a:p>
            <a:endParaRPr lang="he-IL" sz="2400" b="1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e-IL" sz="2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 כ- 500 מעבדות</a:t>
            </a:r>
          </a:p>
          <a:p>
            <a:endParaRPr lang="he-IL" sz="2400" b="1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e-IL" sz="2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מכירות ב- 2012- 1.53 מיליארד יורו</a:t>
            </a:r>
          </a:p>
          <a:p>
            <a:endParaRPr lang="he-IL" sz="2400" b="1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e-IL" sz="2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 17,200 עובדים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he-IL" sz="2400" b="1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e-IL" sz="2400" b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ההסכם כולל את כל התחומים.</a:t>
            </a:r>
            <a:endParaRPr lang="he-IL" sz="2400" b="1" dirty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2" descr="C:\Temp\_PA758\world_map_Europa_151220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3384376" cy="219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שקופית" r:id="rId4" imgW="4570298" imgH="3427299" progId="PowerPoint.Slide.12">
                  <p:embed/>
                </p:oleObj>
              </mc:Choice>
              <mc:Fallback>
                <p:oleObj name="שקופית" r:id="rId4" imgW="4570298" imgH="342729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332656"/>
            <a:ext cx="58326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TUV SUD </a:t>
            </a:r>
            <a:endParaRPr lang="he-IL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340768"/>
            <a:ext cx="7272808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 smtClean="0">
                <a:solidFill>
                  <a:srgbClr val="913D73"/>
                </a:solidFill>
                <a:latin typeface="David" pitchFamily="34" charset="-79"/>
                <a:cs typeface="David" pitchFamily="34" charset="-79"/>
              </a:rPr>
              <a:t>ארגון התעדה שהוקם בגרמניה ב- 1866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.</a:t>
            </a:r>
          </a:p>
          <a:p>
            <a:endParaRPr lang="he-I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2400" b="1" u="sng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+mj-cs"/>
              </a:rPr>
              <a:t>פרוס בעולם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he-IL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50 מדינות</a:t>
            </a:r>
          </a:p>
          <a:p>
            <a:endParaRPr lang="he-IL" sz="24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800 מעבדות</a:t>
            </a:r>
          </a:p>
          <a:p>
            <a:endParaRPr lang="he-IL" sz="24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19000 עובדים.</a:t>
            </a:r>
          </a:p>
          <a:p>
            <a:endParaRPr lang="he-IL" sz="2400" b="1" dirty="0" smtClean="0">
              <a:solidFill>
                <a:schemeClr val="accent1">
                  <a:lumMod val="75000"/>
                </a:schemeClr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ב-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2013</a:t>
            </a:r>
            <a:r>
              <a:rPr lang="he-IL" sz="2400" b="1" dirty="0" smtClean="0">
                <a:solidFill>
                  <a:schemeClr val="accent1">
                    <a:lumMod val="75000"/>
                  </a:schemeClr>
                </a:solidFill>
                <a:latin typeface="David" pitchFamily="34" charset="-79"/>
                <a:cs typeface="David" pitchFamily="34" charset="-79"/>
              </a:rPr>
              <a:t>הכנסות 1.82 מיליארד יורו.</a:t>
            </a:r>
          </a:p>
          <a:p>
            <a:endParaRPr lang="he-IL" dirty="0" smtClean="0">
              <a:solidFill>
                <a:schemeClr val="tx2"/>
              </a:solidFill>
            </a:endParaRPr>
          </a:p>
          <a:p>
            <a:endParaRPr lang="he-IL" dirty="0">
              <a:solidFill>
                <a:schemeClr val="tx2"/>
              </a:solidFill>
            </a:endParaRPr>
          </a:p>
        </p:txBody>
      </p:sp>
      <p:pic>
        <p:nvPicPr>
          <p:cNvPr id="6" name="Picture 2" descr="TÜV SÜD Homep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430916"/>
            <a:ext cx="1368152" cy="257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שקופית" r:id="rId4" imgW="4239707" imgH="3180537" progId="PowerPoint.Slide.12">
                  <p:embed/>
                </p:oleObj>
              </mc:Choice>
              <mc:Fallback>
                <p:oleObj name="שקופית" r:id="rId4" imgW="4239707" imgH="3180537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8"/>
          <p:cNvGrpSpPr/>
          <p:nvPr/>
        </p:nvGrpSpPr>
        <p:grpSpPr>
          <a:xfrm>
            <a:off x="467544" y="332656"/>
            <a:ext cx="7859216" cy="5855495"/>
            <a:chOff x="971600" y="274638"/>
            <a:chExt cx="7859216" cy="5855495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1331640" y="274638"/>
              <a:ext cx="7355160" cy="418058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 fontScale="75000" lnSpcReduction="20000"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normalizeH="0" baseline="0" noProof="0" dirty="0" smtClean="0">
                  <a:solidFill>
                    <a:schemeClr val="bg1"/>
                  </a:solidFill>
                  <a:uLnTx/>
                  <a:uFillTx/>
                  <a:latin typeface="David" pitchFamily="34" charset="-79"/>
                  <a:ea typeface="+mj-ea"/>
                  <a:cs typeface="David" pitchFamily="34" charset="-79"/>
                </a:rPr>
                <a:t>INTERTEK</a:t>
              </a:r>
              <a:endParaRPr kumimoji="0" lang="he-IL" sz="3200" b="1" i="0" u="none" strike="noStrike" kern="1200" cap="none" spc="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1403648" y="1066726"/>
              <a:ext cx="7427168" cy="5001419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מגה ארגון התעדה.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מרכזו באנגליה.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100 מדינות.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1000 מעבדות.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40000 עובדים.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עוסק בכל התחומים כולל כימיה.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מתחרה טוב עם 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UL</a:t>
              </a: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David" pitchFamily="34" charset="-79"/>
                  <a:cs typeface="David" pitchFamily="34" charset="-79"/>
                </a:rPr>
                <a:t> בארה"ב.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4595118"/>
              <a:ext cx="2232248" cy="1535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4"/>
            <p:cNvSpPr/>
            <p:nvPr/>
          </p:nvSpPr>
          <p:spPr>
            <a:xfrm>
              <a:off x="1475656" y="530120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 rtl="0"/>
              <a:r>
                <a:rPr lang="en-US" dirty="0" smtClean="0">
                  <a:solidFill>
                    <a:schemeClr val="tx2"/>
                  </a:solidFill>
                </a:rPr>
                <a:t>Global Market</a:t>
              </a:r>
            </a:p>
            <a:p>
              <a:pPr algn="l" rtl="0"/>
              <a:r>
                <a:rPr lang="en-US" dirty="0" smtClean="0">
                  <a:solidFill>
                    <a:schemeClr val="tx2"/>
                  </a:solidFill>
                </a:rPr>
                <a:t>Access Program</a:t>
              </a:r>
              <a:endParaRPr lang="he-IL" dirty="0">
                <a:solidFill>
                  <a:schemeClr val="tx2"/>
                </a:solidFill>
              </a:endParaRPr>
            </a:p>
          </p:txBody>
        </p:sp>
        <p:pic>
          <p:nvPicPr>
            <p:cNvPr id="8" name="Picture 5" descr="untitled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600" y="1988840"/>
              <a:ext cx="1872208" cy="142783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4104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נושאים נוספים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980728"/>
            <a:ext cx="6696744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e-IL" sz="3200" dirty="0" smtClean="0">
                <a:solidFill>
                  <a:srgbClr val="0070C0"/>
                </a:solidFill>
              </a:rPr>
              <a:t> </a:t>
            </a:r>
            <a:r>
              <a:rPr lang="he-IL" sz="30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צעצועים.</a:t>
            </a:r>
            <a:endParaRPr lang="he-IL" sz="30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Ø"/>
            </a:pPr>
            <a:r>
              <a:rPr lang="he-IL" sz="30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מנוע חיפוש</a:t>
            </a:r>
            <a:r>
              <a:rPr lang="he-IL" sz="30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.</a:t>
            </a:r>
            <a:endParaRPr lang="he-IL" sz="3000" dirty="0">
              <a:solidFill>
                <a:srgbClr val="0070C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6" name="Picture 13" descr="j04368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90291">
            <a:off x="1452563" y="2932113"/>
            <a:ext cx="299878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j04368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90291">
            <a:off x="516656" y="3334096"/>
            <a:ext cx="2998787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3275856" y="3356992"/>
            <a:ext cx="5400600" cy="2808312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e-IL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avid" pitchFamily="34" charset="-79"/>
                <a:ea typeface="+mn-ea"/>
                <a:cs typeface="David" pitchFamily="34" charset="-79"/>
              </a:rPr>
              <a:t>תודה רבה על ההקשבה!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54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avid" pitchFamily="34" charset="-79"/>
              <a:ea typeface="+mn-ea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952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תקינה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388424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 רלוונטית רק התקינה הרשמית המפורטת בצו היבוא החופשי.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על מנת להכניס לארץ מוצרים שחלים עליהם תקנים רשמיים המפורטים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  בצו היבוא החופשי יש להמציא למכס אישור מת"י.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  (קבוצות 1 עד 3).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95394F"/>
                </a:solidFill>
                <a:latin typeface="David" pitchFamily="34" charset="-79"/>
                <a:cs typeface="David" pitchFamily="34" charset="-79"/>
              </a:rPr>
              <a:t> התקנים הישראלים מאמצים תקינה בינלאומית ולעיתים ישנן שינויים</a:t>
            </a:r>
          </a:p>
          <a:p>
            <a:pPr>
              <a:lnSpc>
                <a:spcPct val="150000"/>
              </a:lnSpc>
            </a:pPr>
            <a:r>
              <a:rPr lang="he-IL" sz="2400" dirty="0" smtClean="0">
                <a:solidFill>
                  <a:srgbClr val="95394F"/>
                </a:solidFill>
                <a:latin typeface="David" pitchFamily="34" charset="-79"/>
                <a:cs typeface="David" pitchFamily="34" charset="-79"/>
              </a:rPr>
              <a:t>   ותוספות לאומיים.</a:t>
            </a:r>
          </a:p>
          <a:p>
            <a:pPr>
              <a:lnSpc>
                <a:spcPct val="150000"/>
              </a:lnSpc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228184" y="4797152"/>
            <a:ext cx="1584176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David" pitchFamily="34" charset="-79"/>
                <a:cs typeface="David" pitchFamily="34" charset="-79"/>
              </a:rPr>
              <a:t>שינויים לאומיים </a:t>
            </a:r>
            <a:r>
              <a:rPr lang="en-US" dirty="0" smtClean="0">
                <a:latin typeface="David" pitchFamily="34" charset="-79"/>
                <a:cs typeface="David" pitchFamily="34" charset="-79"/>
              </a:rPr>
              <a:t>N.D.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923928" y="4797152"/>
            <a:ext cx="151216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David" pitchFamily="34" charset="-79"/>
                <a:cs typeface="David" pitchFamily="34" charset="-79"/>
              </a:rPr>
              <a:t>תקנים בינלאומיים (זרים)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691680" y="4797152"/>
            <a:ext cx="136815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latin typeface="David" pitchFamily="34" charset="-79"/>
                <a:cs typeface="David" pitchFamily="34" charset="-79"/>
              </a:rPr>
              <a:t>תקן ישראלי</a:t>
            </a:r>
            <a:endParaRPr lang="he-IL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חץ ימינה 6"/>
          <p:cNvSpPr/>
          <p:nvPr/>
        </p:nvSpPr>
        <p:spPr>
          <a:xfrm>
            <a:off x="3275856" y="5013176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5652120" y="4797152"/>
            <a:ext cx="50405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800" b="1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he-IL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320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הצגת הסכמי ההכרה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פינה מקופלת 2"/>
          <p:cNvSpPr/>
          <p:nvPr/>
        </p:nvSpPr>
        <p:spPr>
          <a:xfrm>
            <a:off x="683568" y="1268760"/>
            <a:ext cx="7848872" cy="489654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611560" y="1412776"/>
            <a:ext cx="7776864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28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המכון חתם הסכמים עם ארגונים בינלאומים הפרוסים במדינות</a:t>
            </a:r>
          </a:p>
          <a:p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  רבות בעולם.</a:t>
            </a:r>
          </a:p>
          <a:p>
            <a:endParaRPr lang="he-IL" sz="2400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פריסה זו מאפשרת לייבא מוצרים ולהסתייע בהסכמים מכל</a:t>
            </a:r>
          </a:p>
          <a:p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  המדינות.</a:t>
            </a:r>
          </a:p>
          <a:p>
            <a:endParaRPr lang="he-IL" sz="2400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מוכרות כל המעבדות של הארגון שיש לו הסכם עם המכון.</a:t>
            </a:r>
          </a:p>
          <a:p>
            <a:pPr>
              <a:buFont typeface="Wingdings" pitchFamily="2" charset="2"/>
              <a:buChar char="§"/>
            </a:pPr>
            <a:endParaRPr lang="he-IL" sz="2400" dirty="0" smtClean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באתר המכון ניתן למצוא את פרוט כל ההסכמים הגלובליים של</a:t>
            </a:r>
          </a:p>
          <a:p>
            <a:r>
              <a:rPr lang="he-IL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 המכון.</a:t>
            </a:r>
            <a:endParaRPr lang="he-IL" sz="2400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054" name="Picture 6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085184"/>
            <a:ext cx="1800200" cy="955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60648"/>
            <a:ext cx="41044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רשת ה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CB-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052736"/>
            <a:ext cx="813690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b="1" u="sng" dirty="0" smtClean="0">
                <a:latin typeface="David" pitchFamily="34" charset="-79"/>
                <a:cs typeface="David" pitchFamily="34" charset="-79"/>
              </a:rPr>
              <a:t>בשפה מקצועית </a:t>
            </a:r>
            <a:r>
              <a:rPr lang="en-US" sz="2000" b="1" u="sng" dirty="0" smtClean="0">
                <a:latin typeface="David" pitchFamily="34" charset="-79"/>
                <a:cs typeface="David" pitchFamily="34" charset="-79"/>
              </a:rPr>
              <a:t>IECEE</a:t>
            </a:r>
            <a:r>
              <a:rPr lang="he-IL" sz="2400" dirty="0" smtClean="0">
                <a:latin typeface="David" pitchFamily="34" charset="-79"/>
                <a:cs typeface="David" pitchFamily="34" charset="-79"/>
              </a:rPr>
              <a:t>.</a:t>
            </a:r>
          </a:p>
          <a:p>
            <a:r>
              <a:rPr lang="he-IL" sz="2400" dirty="0" smtClean="0">
                <a:latin typeface="David" pitchFamily="34" charset="-79"/>
                <a:cs typeface="David" pitchFamily="34" charset="-79"/>
              </a:rPr>
              <a:t>רשת בינלאומית של מדינות שמכירות אחת במעבדות של השנייה לצורך אישור בדיקות דגם של מוצרי חשמל ואלקטרוניקה.</a:t>
            </a:r>
            <a:endParaRPr lang="he-IL" sz="2400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5" name="מחבר ישר 4"/>
          <p:cNvCxnSpPr/>
          <p:nvPr/>
        </p:nvCxnSpPr>
        <p:spPr>
          <a:xfrm>
            <a:off x="611560" y="2636912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808" y="2852936"/>
            <a:ext cx="590465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שיטת ההכרה ברשת</a:t>
            </a:r>
            <a:r>
              <a:rPr lang="he-IL" sz="2200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he-IL" sz="2200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ה</a:t>
            </a:r>
            <a:r>
              <a:rPr lang="he-IL" sz="2200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US" sz="2200" b="1" u="sng" dirty="0" smtClean="0">
                <a:solidFill>
                  <a:srgbClr val="C00000"/>
                </a:solidFill>
                <a:latin typeface="David" pitchFamily="34" charset="-79"/>
                <a:cs typeface="David" pitchFamily="34" charset="-79"/>
              </a:rPr>
              <a:t>CB</a:t>
            </a:r>
            <a:endParaRPr lang="he-IL" sz="2200" b="1" u="sng" dirty="0">
              <a:solidFill>
                <a:srgbClr val="C0000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429000"/>
            <a:ext cx="8136904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היבואן מציג למכון דו"ח בדיקה ותעודה ( </a:t>
            </a:r>
            <a:r>
              <a:rPr lang="en-US" sz="24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 .( CERTIFICATE</a:t>
            </a:r>
          </a:p>
          <a:p>
            <a:r>
              <a:rPr lang="he-IL" sz="2400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נדרש להביא דגם של המוצר למכון.</a:t>
            </a:r>
          </a:p>
          <a:p>
            <a:endParaRPr lang="he-IL" sz="2200" dirty="0" smtClean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  <a:p>
            <a:r>
              <a:rPr lang="he-IL" sz="2400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על פי נהלי הרשת המכון מוודא שהדוח והתעודה מקוריים ומבצע בדיקת זיהוי והתאמה של הדגם למפורט בדוח הבדיקה של המעבדה בחו"ל.</a:t>
            </a:r>
            <a:endParaRPr lang="he-IL" sz="2400" b="1" dirty="0">
              <a:solidFill>
                <a:srgbClr val="7030A0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שקופית" r:id="rId5" imgW="4570298" imgH="3427299" progId="PowerPoint.Slide.12">
                  <p:embed/>
                </p:oleObj>
              </mc:Choice>
              <mc:Fallback>
                <p:oleObj name="שקופית" r:id="rId5" imgW="4570298" imgH="3427299" progId="PowerPoint.Slide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" name="Rectangle 57"/>
          <p:cNvSpPr>
            <a:spLocks noGrp="1" noChangeArrowheads="1"/>
          </p:cNvSpPr>
          <p:nvPr>
            <p:ph type="title"/>
          </p:nvPr>
        </p:nvSpPr>
        <p:spPr>
          <a:xfrm>
            <a:off x="803275" y="404664"/>
            <a:ext cx="7337127" cy="657896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IECEE </a:t>
            </a:r>
            <a:r>
              <a:rPr lang="en-US" sz="3600" dirty="0" smtClean="0"/>
              <a:t>participating countries</a:t>
            </a:r>
            <a:endParaRPr lang="en-US" sz="3600" dirty="0"/>
          </a:p>
        </p:txBody>
      </p:sp>
      <p:pic>
        <p:nvPicPr>
          <p:cNvPr id="8195" name="Picture 4" descr="Image:Flag of Croatia.svg">
            <a:hlinkClick r:id="rId7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9725" y="5208588"/>
            <a:ext cx="415925" cy="187325"/>
          </a:xfrm>
        </p:spPr>
      </p:pic>
      <p:pic>
        <p:nvPicPr>
          <p:cNvPr id="8197" name="Picture 6" descr="fl_belaru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949575"/>
            <a:ext cx="431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7" descr="ARGE0001">
            <a:hlinkClick r:id="rId10"/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649413"/>
            <a:ext cx="350838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ASTL0001">
            <a:hlinkClick r:id="rId12"/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952625"/>
            <a:ext cx="350838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AUST0001">
            <a:hlinkClick r:id="rId14"/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09813"/>
            <a:ext cx="354013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ch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230" y="3543914"/>
            <a:ext cx="258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no"/>
          <p:cNvPicPr>
            <a:picLocks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3478878"/>
            <a:ext cx="35718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3" descr="nz"/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3124866"/>
            <a:ext cx="3540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ro"/>
          <p:cNvPicPr>
            <a:picLocks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4745703"/>
            <a:ext cx="355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5" descr="ru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5048916"/>
            <a:ext cx="355600" cy="20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6" descr="si"/>
          <p:cNvPicPr>
            <a:picLocks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2243752"/>
            <a:ext cx="3540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 descr="za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2545377"/>
            <a:ext cx="3540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8" descr="se"/>
          <p:cNvPicPr>
            <a:picLocks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3204189"/>
            <a:ext cx="354012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9" descr="gb"/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5131414"/>
            <a:ext cx="354012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0" descr="us50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5434627"/>
            <a:ext cx="3540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2" descr="BELG0001">
            <a:hlinkClick r:id="rId26"/>
          </p:cNvPr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252788"/>
            <a:ext cx="3508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3" descr="BRAZ0001">
            <a:hlinkClick r:id="rId28"/>
          </p:cNvPr>
          <p:cNvPicPr>
            <a:picLocks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606800"/>
            <a:ext cx="3508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4" descr="CANA0001"/>
          <p:cNvPicPr>
            <a:picLocks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211638"/>
            <a:ext cx="35083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5" descr="CHIN0001">
            <a:hlinkClick r:id="rId31"/>
          </p:cNvPr>
          <p:cNvPicPr>
            <a:picLocks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565650"/>
            <a:ext cx="3524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6" descr="CZEC0001">
            <a:hlinkClick r:id="rId33"/>
          </p:cNvPr>
          <p:cNvPicPr>
            <a:picLocks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532438"/>
            <a:ext cx="3524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7" descr="DENM0001"/>
          <p:cNvPicPr>
            <a:picLocks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5818188"/>
            <a:ext cx="3540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28" descr="FINL0001">
            <a:hlinkClick r:id="rId36"/>
          </p:cNvPr>
          <p:cNvPicPr>
            <a:picLocks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620838"/>
            <a:ext cx="352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29" descr="FRAN0001">
            <a:hlinkClick r:id="rId38"/>
          </p:cNvPr>
          <p:cNvPicPr>
            <a:picLocks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882775"/>
            <a:ext cx="352425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30" descr="GERM0001">
            <a:hlinkClick r:id="rId40"/>
          </p:cNvPr>
          <p:cNvPicPr>
            <a:picLocks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238375"/>
            <a:ext cx="3524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31" descr="GREC0001">
            <a:hlinkClick r:id="rId42"/>
          </p:cNvPr>
          <p:cNvPicPr>
            <a:picLocks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592388"/>
            <a:ext cx="35242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32" descr="INDA0001">
            <a:hlinkClick r:id="rId44"/>
          </p:cNvPr>
          <p:cNvPicPr>
            <a:picLocks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98813"/>
            <a:ext cx="3540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Picture 33" descr="IREL0001">
            <a:hlinkClick r:id="rId46"/>
          </p:cNvPr>
          <p:cNvPicPr>
            <a:picLocks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172254"/>
            <a:ext cx="3556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4" name="Picture 34" descr="ISRA0001">
            <a:hlinkClick r:id="rId48"/>
          </p:cNvPr>
          <p:cNvPicPr>
            <a:picLocks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529442"/>
            <a:ext cx="35401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5" name="Picture 35" descr="ITAL0001">
            <a:hlinkClick r:id="rId50"/>
          </p:cNvPr>
          <p:cNvPicPr>
            <a:picLocks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831067"/>
            <a:ext cx="3540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6" name="Picture 36" descr="JAPA0001">
            <a:hlinkClick r:id="rId52"/>
          </p:cNvPr>
          <p:cNvPicPr>
            <a:picLocks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5186667"/>
            <a:ext cx="3540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7" name="Picture 37" descr="MALS0001">
            <a:hlinkClick r:id="rId54"/>
          </p:cNvPr>
          <p:cNvPicPr>
            <a:picLocks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2212053"/>
            <a:ext cx="3540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8" name="Picture 38" descr="MEXC0001">
            <a:hlinkClick r:id="rId56"/>
          </p:cNvPr>
          <p:cNvPicPr>
            <a:picLocks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2515266"/>
            <a:ext cx="3540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9" name="Picture 39" descr="NETH0001">
            <a:hlinkClick r:id="rId58"/>
          </p:cNvPr>
          <p:cNvPicPr>
            <a:picLocks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2820066"/>
            <a:ext cx="35718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0" name="Picture 40" descr="POLA0001">
            <a:hlinkClick r:id="rId60"/>
          </p:cNvPr>
          <p:cNvPicPr>
            <a:picLocks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4137691"/>
            <a:ext cx="3540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1" name="Picture 41" descr="PORT0001">
            <a:hlinkClick r:id="rId62"/>
          </p:cNvPr>
          <p:cNvPicPr>
            <a:picLocks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4440903"/>
            <a:ext cx="354013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2" name="Picture 42" descr="SING0001">
            <a:hlinkClick r:id="rId64"/>
          </p:cNvPr>
          <p:cNvPicPr>
            <a:picLocks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73" y="1593620"/>
            <a:ext cx="3556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Picture 43" descr="SVKA0001">
            <a:hlinkClick r:id="rId66"/>
          </p:cNvPr>
          <p:cNvPicPr>
            <a:picLocks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1937364"/>
            <a:ext cx="354012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Picture 44" descr="SKOR0001">
            <a:hlinkClick r:id="rId68"/>
          </p:cNvPr>
          <p:cNvPicPr>
            <a:picLocks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586323"/>
            <a:ext cx="3540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Picture 45" descr="SPAN0001">
            <a:hlinkClick r:id="rId70"/>
          </p:cNvPr>
          <p:cNvPicPr>
            <a:picLocks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2899389"/>
            <a:ext cx="3571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Picture 46" descr="THAL0001">
            <a:hlinkClick r:id="rId72"/>
          </p:cNvPr>
          <p:cNvPicPr>
            <a:picLocks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3907452"/>
            <a:ext cx="35718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7" name="Picture 47" descr="TURK0001">
            <a:hlinkClick r:id="rId74"/>
          </p:cNvPr>
          <p:cNvPicPr>
            <a:picLocks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4193202"/>
            <a:ext cx="354012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Picture 48" descr="UKRN0001">
            <a:hlinkClick r:id="rId76"/>
          </p:cNvPr>
          <p:cNvPicPr>
            <a:picLocks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5" y="4553564"/>
            <a:ext cx="354012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Picture 49" descr="HUNG0001">
            <a:hlinkClick r:id="rId78"/>
          </p:cNvPr>
          <p:cNvPicPr>
            <a:picLocks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895600"/>
            <a:ext cx="3270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40" name="Picture 50" descr="kenya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69" y="5830708"/>
            <a:ext cx="354012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" name="Picture 51" descr="Flag of Indonesia">
            <a:hlinkClick r:id="rId81"/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489325"/>
            <a:ext cx="355600" cy="257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2" name="Picture 52" descr="ogo"/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17" y="4856777"/>
            <a:ext cx="354013" cy="236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243" name="Object 53"/>
          <p:cNvGraphicFramePr>
            <a:graphicFrameLocks noChangeAspect="1"/>
          </p:cNvGraphicFramePr>
          <p:nvPr/>
        </p:nvGraphicFramePr>
        <p:xfrm>
          <a:off x="346075" y="3859213"/>
          <a:ext cx="365125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84" imgW="1609524" imgH="1057423" progId="PBrush">
                  <p:embed/>
                </p:oleObj>
              </mc:Choice>
              <mc:Fallback>
                <p:oleObj name="Bitmap Image" r:id="rId84" imgW="1609524" imgH="1057423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859213"/>
                        <a:ext cx="365125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928801"/>
              </p:ext>
            </p:extLst>
          </p:nvPr>
        </p:nvGraphicFramePr>
        <p:xfrm>
          <a:off x="4408487" y="5404516"/>
          <a:ext cx="3619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Photo" r:id="rId86" imgW="514422" imgH="343039" progId="">
                  <p:embed/>
                </p:oleObj>
              </mc:Choice>
              <mc:Fallback>
                <p:oleObj name="Photo Editor Photo" r:id="rId86" imgW="514422" imgH="34303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7" y="5404516"/>
                        <a:ext cx="3619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Text Box 55"/>
          <p:cNvSpPr txBox="1">
            <a:spLocks noChangeArrowheads="1"/>
          </p:cNvSpPr>
          <p:nvPr/>
        </p:nvSpPr>
        <p:spPr bwMode="auto">
          <a:xfrm>
            <a:off x="4803775" y="1549400"/>
            <a:ext cx="1712913" cy="512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08" tIns="32100" rIns="64208" bIns="32100">
            <a:spAutoFit/>
          </a:bodyPr>
          <a:lstStyle>
            <a:lvl1pPr defTabSz="642938"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1pPr>
            <a:lvl2pPr marL="742950" indent="-285750" defTabSz="642938"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2pPr>
            <a:lvl3pPr marL="1143000" indent="-228600" defTabSz="642938"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3pPr>
            <a:lvl4pPr marL="1600200" indent="-228600" defTabSz="642938"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4pPr>
            <a:lvl5pPr marL="2057400" indent="-228600" defTabSz="642938"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bg1"/>
                </a:solidFill>
                <a:latin typeface="Arial" pitchFamily="34" charset="0"/>
                <a:ea typeface="Osaka" pitchFamily="-92" charset="-128"/>
              </a:defRPr>
            </a:lvl9pPr>
          </a:lstStyle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dirty="0">
                <a:solidFill>
                  <a:srgbClr val="4D4D4D"/>
                </a:solidFill>
              </a:rPr>
              <a:t>Korea Rep. of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dirty="0" smtClean="0">
                <a:solidFill>
                  <a:srgbClr val="4D4D4D"/>
                </a:solidFill>
              </a:rPr>
              <a:t>Libya</a:t>
            </a:r>
            <a:endParaRPr lang="en-US" sz="1400" b="0" dirty="0">
              <a:solidFill>
                <a:srgbClr val="4D4D4D"/>
              </a:solidFill>
            </a:endParaRP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Malaysia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Mexico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Netherlands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New Zealand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Norway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Pakistan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Poland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Portugal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Romania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Russian Federation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 smtClean="0">
                <a:solidFill>
                  <a:srgbClr val="4D4D4D"/>
                </a:solidFill>
              </a:rPr>
              <a:t>Saudi Arabia</a:t>
            </a: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400" b="0" kern="0" dirty="0">
                <a:solidFill>
                  <a:srgbClr val="4D4D4D"/>
                </a:solidFill>
              </a:rPr>
              <a:t>Serbia</a:t>
            </a:r>
            <a:endParaRPr lang="en-US" sz="1400" b="0" kern="0" dirty="0">
              <a:solidFill>
                <a:srgbClr val="4D4D4D"/>
              </a:solidFill>
            </a:endParaRP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400" b="0" kern="0" dirty="0" smtClean="0">
              <a:solidFill>
                <a:srgbClr val="4D4D4D"/>
              </a:solidFill>
            </a:endParaRPr>
          </a:p>
          <a:p>
            <a:pPr algn="l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400" b="0" kern="0" dirty="0" smtClean="0">
              <a:solidFill>
                <a:srgbClr val="4D4D4D"/>
              </a:solidFill>
            </a:endParaRPr>
          </a:p>
        </p:txBody>
      </p:sp>
      <p:pic>
        <p:nvPicPr>
          <p:cNvPr id="8246" name="Picture 56" descr="Drapeau du Pakistan">
            <a:hlinkClick r:id="rId88" tooltip="Drapeau du Pakistan"/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3783678"/>
            <a:ext cx="365125" cy="24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47" name="Text Box 2"/>
          <p:cNvSpPr txBox="1">
            <a:spLocks noChangeArrowheads="1"/>
          </p:cNvSpPr>
          <p:nvPr/>
        </p:nvSpPr>
        <p:spPr bwMode="auto">
          <a:xfrm>
            <a:off x="2676525" y="1612900"/>
            <a:ext cx="1568450" cy="448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08" tIns="32100" rIns="64208" bIns="32100">
            <a:spAutoFit/>
          </a:bodyPr>
          <a:lstStyle>
            <a:lvl1pPr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42950" indent="-28575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430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6002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574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Finland 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France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Germany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Greece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Hungary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India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Indonesia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Iran</a:t>
            </a:r>
            <a:endParaRPr lang="en-GB" sz="1400" b="0" dirty="0">
              <a:solidFill>
                <a:srgbClr val="4D4D4D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Ireland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Israel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Italy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Japan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Kazakhstan</a:t>
            </a:r>
            <a:endParaRPr lang="en-GB" sz="1400" b="0" dirty="0">
              <a:solidFill>
                <a:srgbClr val="4D4D4D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Kenya</a:t>
            </a:r>
            <a:endParaRPr lang="en-GB" sz="1400" b="0" dirty="0">
              <a:solidFill>
                <a:srgbClr val="4D4D4D"/>
              </a:solidFill>
            </a:endParaRPr>
          </a:p>
        </p:txBody>
      </p:sp>
      <p:sp>
        <p:nvSpPr>
          <p:cNvPr id="8248" name="Text Box 3"/>
          <p:cNvSpPr txBox="1">
            <a:spLocks noChangeArrowheads="1"/>
          </p:cNvSpPr>
          <p:nvPr/>
        </p:nvSpPr>
        <p:spPr bwMode="auto">
          <a:xfrm>
            <a:off x="803275" y="1600200"/>
            <a:ext cx="1168400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08" tIns="32100" rIns="64208" bIns="32100">
            <a:spAutoFit/>
          </a:bodyPr>
          <a:lstStyle>
            <a:lvl1pPr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42950" indent="-28575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430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6002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574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Argentina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Australia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Austria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Bahrain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Belarus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Belgium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Brazil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Bulgaria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Canada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China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Colombia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Croatia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Czech Rep.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Denmark</a:t>
            </a:r>
          </a:p>
        </p:txBody>
      </p:sp>
      <p:sp>
        <p:nvSpPr>
          <p:cNvPr id="8249" name="Text Box 10"/>
          <p:cNvSpPr txBox="1">
            <a:spLocks noChangeArrowheads="1"/>
          </p:cNvSpPr>
          <p:nvPr/>
        </p:nvSpPr>
        <p:spPr bwMode="auto">
          <a:xfrm>
            <a:off x="7043738" y="1549400"/>
            <a:ext cx="1920875" cy="480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08" tIns="32100" rIns="64208" bIns="32100">
            <a:spAutoFit/>
          </a:bodyPr>
          <a:lstStyle>
            <a:lvl1pPr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42950" indent="-28575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430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6002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57400" indent="-228600" defTabSz="642938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5146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718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4290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86200" indent="-228600" algn="ctr" defTabSz="642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400" b="0" kern="0" dirty="0" smtClean="0">
                <a:solidFill>
                  <a:srgbClr val="4D4D4D"/>
                </a:solidFill>
              </a:rPr>
              <a:t>Singapore 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Slovakia</a:t>
            </a:r>
            <a:endParaRPr lang="en-GB" sz="1400" b="0" dirty="0">
              <a:solidFill>
                <a:srgbClr val="4D4D4D"/>
              </a:solidFill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Slovenia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South Africa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Spain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Sweden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Switzerland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Thailand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Turkey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Ukraine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United Arab Emirates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United Kingdom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>
                <a:solidFill>
                  <a:srgbClr val="4D4D4D"/>
                </a:solidFill>
              </a:rPr>
              <a:t>United </a:t>
            </a:r>
            <a:r>
              <a:rPr lang="en-GB" sz="1400" b="0" dirty="0" smtClean="0">
                <a:solidFill>
                  <a:srgbClr val="4D4D4D"/>
                </a:solidFill>
              </a:rPr>
              <a:t>States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400" b="0" dirty="0" smtClean="0">
                <a:solidFill>
                  <a:srgbClr val="4D4D4D"/>
                </a:solidFill>
              </a:rPr>
              <a:t>Viet Nam</a:t>
            </a:r>
            <a:endParaRPr lang="en-GB" sz="1400" b="0" dirty="0">
              <a:solidFill>
                <a:srgbClr val="4D4D4D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400" b="0" dirty="0">
              <a:solidFill>
                <a:srgbClr val="4D4D4D"/>
              </a:solidFill>
            </a:endParaRPr>
          </a:p>
        </p:txBody>
      </p:sp>
      <p:pic>
        <p:nvPicPr>
          <p:cNvPr id="8250" name="Picture 64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2606675"/>
            <a:ext cx="3587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51" name="Picture 65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835525"/>
            <a:ext cx="37465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52" name="Picture 66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1940386"/>
            <a:ext cx="3587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53" name="TextBox 1"/>
          <p:cNvSpPr txBox="1">
            <a:spLocks noChangeArrowheads="1"/>
          </p:cNvSpPr>
          <p:nvPr/>
        </p:nvSpPr>
        <p:spPr bwMode="auto">
          <a:xfrm>
            <a:off x="1971675" y="6092093"/>
            <a:ext cx="5480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1pPr>
            <a:lvl2pPr marL="742950" indent="-285750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2pPr>
            <a:lvl3pPr marL="1143000" indent="-228600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3pPr>
            <a:lvl4pPr marL="1600200" indent="-228600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4pPr>
            <a:lvl5pPr marL="2057400" indent="-228600" eaLnBrk="0" hangingPunct="0"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charset="0"/>
                <a:ea typeface="Osaka" pitchFamily="-92" charset="-128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5AA0"/>
                </a:solidFill>
              </a:rPr>
              <a:t>56 </a:t>
            </a:r>
            <a:r>
              <a:rPr lang="en-US" sz="2400" dirty="0">
                <a:solidFill>
                  <a:srgbClr val="005AA0"/>
                </a:solidFill>
              </a:rPr>
              <a:t>p</a:t>
            </a:r>
            <a:r>
              <a:rPr lang="en-US" sz="2400" dirty="0" smtClean="0">
                <a:solidFill>
                  <a:srgbClr val="005AA0"/>
                </a:solidFill>
              </a:rPr>
              <a:t>articipating countries</a:t>
            </a:r>
            <a:endParaRPr lang="en-US" sz="2400" dirty="0">
              <a:solidFill>
                <a:srgbClr val="005AA0"/>
              </a:solidFill>
            </a:endParaRPr>
          </a:p>
        </p:txBody>
      </p:sp>
      <p:pic>
        <p:nvPicPr>
          <p:cNvPr id="8533" name="Picture 341" descr="Flag Kazakhstan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5497066"/>
            <a:ext cx="352109" cy="23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38" name="Picture 346" descr="flag: Iran (IR)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3853610"/>
            <a:ext cx="381333" cy="23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1" descr="yu"/>
          <p:cNvPicPr>
            <a:picLocks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5752896"/>
            <a:ext cx="3540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44" name="Picture 352" descr="http://members.iecee.org/iecee/ieceemembers.nsf/VIET%20NAM_small.gif"/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72" y="5735458"/>
            <a:ext cx="374957" cy="2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0326" y="6467475"/>
            <a:ext cx="525474" cy="354012"/>
          </a:xfrm>
          <a:prstGeom prst="rect">
            <a:avLst/>
          </a:prstGeom>
        </p:spPr>
        <p:txBody>
          <a:bodyPr/>
          <a:lstStyle/>
          <a:p>
            <a:fld id="{4C0388F6-03A2-4D5A-89FF-F3F8F305DAD1}" type="slidenum">
              <a:rPr lang="en-US" smtClean="0">
                <a:solidFill>
                  <a:srgbClr val="58585A"/>
                </a:solidFill>
              </a:rPr>
              <a:pPr/>
              <a:t>5</a:t>
            </a:fld>
            <a:r>
              <a:rPr lang="en-US" dirty="0">
                <a:solidFill>
                  <a:srgbClr val="58585A"/>
                </a:solidFill>
              </a:rPr>
              <a:t>/50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411760" y="6581001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IECEE Seminar – STAMEQ, Vietnam, 2013-05-17</a:t>
            </a:r>
            <a:endParaRPr lang="en-GB" sz="1200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7663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שקופית" r:id="rId5" imgW="4570298" imgH="3427299" progId="PowerPoint.Slide.12">
                  <p:embed/>
                </p:oleObj>
              </mc:Choice>
              <mc:Fallback>
                <p:oleObj name="שקופית" r:id="rId5" imgW="4570298" imgH="3427299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CH" sz="3200" b="1" dirty="0" err="1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Members</a:t>
            </a:r>
            <a:r>
              <a:rPr lang="fr-CH" sz="32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of the IECEE </a:t>
            </a:r>
            <a:r>
              <a:rPr lang="fr-CH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system</a:t>
            </a:r>
            <a:endParaRPr lang="en-GB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179512" y="1628800"/>
            <a:ext cx="8713788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just" rtl="0" eaLnBrk="0" hangingPunct="0">
              <a:defRPr/>
            </a:pP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The 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members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of the IECEE System are:</a:t>
            </a:r>
          </a:p>
          <a:p>
            <a:pPr eaLnBrk="0" hangingPunct="0">
              <a:defRPr/>
            </a:pPr>
            <a:endParaRPr lang="en-GB" sz="2400" dirty="0">
              <a:solidFill>
                <a:srgbClr val="005AA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l" rtl="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56</a:t>
            </a:r>
            <a:r>
              <a:rPr lang="en-GB" sz="2400" dirty="0" smtClean="0">
                <a:solidFill>
                  <a:srgbClr val="005AA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member bodies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- 1 per 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country.</a:t>
            </a:r>
            <a:endParaRPr lang="en-GB" sz="2400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l" eaLnBrk="0" hangingPunct="0"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5AA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l" rtl="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74</a:t>
            </a:r>
            <a:r>
              <a:rPr lang="en-GB" sz="2400" dirty="0" smtClean="0">
                <a:solidFill>
                  <a:srgbClr val="005AA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c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ertification bodies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- 1 or more per 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country.</a:t>
            </a:r>
            <a:endParaRPr lang="en-GB" sz="2400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l" eaLnBrk="0" hangingPunct="0">
              <a:buFont typeface="Wingdings" pitchFamily="2" charset="2"/>
              <a:buChar char="§"/>
              <a:defRPr/>
            </a:pPr>
            <a:endParaRPr lang="en-GB" sz="2400" dirty="0">
              <a:solidFill>
                <a:srgbClr val="005AA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l" rtl="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447</a:t>
            </a:r>
            <a:r>
              <a:rPr lang="en-GB" sz="2400" dirty="0" smtClean="0">
                <a:solidFill>
                  <a:srgbClr val="005AA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t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esting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l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aboratories -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1 or more per 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country.</a:t>
            </a:r>
          </a:p>
          <a:p>
            <a:pPr algn="l" eaLnBrk="0" hangingPunct="0">
              <a:defRPr/>
            </a:pPr>
            <a:endParaRPr lang="en-GB" sz="2400" dirty="0">
              <a:solidFill>
                <a:srgbClr val="005AA0"/>
              </a:solidFill>
              <a:latin typeface="David" pitchFamily="34" charset="-79"/>
              <a:cs typeface="David" pitchFamily="34" charset="-79"/>
            </a:endParaRPr>
          </a:p>
          <a:p>
            <a:pPr marL="457200" indent="-457200" algn="l" rtl="0" eaLnBrk="0" hangingPunct="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  <a:latin typeface="David" pitchFamily="34" charset="-79"/>
                <a:cs typeface="David" pitchFamily="34" charset="-79"/>
              </a:rPr>
              <a:t>2491</a:t>
            </a:r>
            <a:r>
              <a:rPr lang="en-GB" sz="2400" dirty="0" smtClean="0">
                <a:solidFill>
                  <a:srgbClr val="005AA0"/>
                </a:solidFill>
                <a:latin typeface="David" pitchFamily="34" charset="-79"/>
                <a:cs typeface="David" pitchFamily="34" charset="-79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manufacturer’s </a:t>
            </a:r>
            <a:r>
              <a:rPr lang="en-GB" sz="2400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t</a:t>
            </a:r>
            <a:r>
              <a:rPr lang="en-GB" sz="2400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esting laboratories.</a:t>
            </a:r>
            <a:endParaRPr lang="en-GB" sz="2400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60326" y="6467475"/>
            <a:ext cx="525474" cy="354012"/>
          </a:xfrm>
          <a:prstGeom prst="rect">
            <a:avLst/>
          </a:prstGeom>
        </p:spPr>
        <p:txBody>
          <a:bodyPr/>
          <a:lstStyle/>
          <a:p>
            <a:fld id="{4C0388F6-03A2-4D5A-89FF-F3F8F305DAD1}" type="slidenum">
              <a:rPr lang="en-US" smtClean="0">
                <a:solidFill>
                  <a:srgbClr val="58585A"/>
                </a:solidFill>
              </a:rPr>
              <a:pPr/>
              <a:t>6</a:t>
            </a:fld>
            <a:r>
              <a:rPr lang="en-US" dirty="0">
                <a:solidFill>
                  <a:srgbClr val="58585A"/>
                </a:solidFill>
              </a:rPr>
              <a:t>/50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6581775"/>
            <a:ext cx="4320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/>
              <a:t>IECEE Seminar – STAMEQ, Vietnam, 2013-05-17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0865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2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2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2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2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21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1283" grpId="0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3204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עקרונות הסכמי ההכרה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20891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he-IL" sz="2400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על פי הסכמי ההכרה הגלובליים המעבדה בחו"ל שבדקה את דגם</a:t>
            </a:r>
          </a:p>
          <a:p>
            <a:r>
              <a:rPr lang="he-IL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   המוצר פונה למכון ומבקשת שיכיר בדו"ח הבדיקה שהכינה.</a:t>
            </a:r>
          </a:p>
          <a:p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rgbClr val="0070C0"/>
                </a:solidFill>
                <a:latin typeface="David" pitchFamily="34" charset="-79"/>
                <a:cs typeface="David" pitchFamily="34" charset="-79"/>
              </a:rPr>
              <a:t>בדרך כלל לא נדרש לשלוח דגם.</a:t>
            </a:r>
          </a:p>
          <a:p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rgbClr val="7030A0"/>
                </a:solidFill>
                <a:latin typeface="David" pitchFamily="34" charset="-79"/>
                <a:cs typeface="David" pitchFamily="34" charset="-79"/>
              </a:rPr>
              <a:t>המכון בודק ומתעד ברשומותיו את דו"ח הבדיקה מחו"ל.</a:t>
            </a:r>
          </a:p>
          <a:p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chemeClr val="accent6">
                    <a:lumMod val="50000"/>
                  </a:schemeClr>
                </a:solidFill>
                <a:latin typeface="David" pitchFamily="34" charset="-79"/>
                <a:cs typeface="David" pitchFamily="34" charset="-79"/>
              </a:rPr>
              <a:t>יבואן שמייבא את המוצר יקבל אישור למכס על פי נוהל יבואן שני.</a:t>
            </a:r>
          </a:p>
          <a:p>
            <a:endParaRPr lang="he-IL" sz="2400" b="1" dirty="0" smtClean="0">
              <a:latin typeface="David" pitchFamily="34" charset="-79"/>
              <a:cs typeface="David" pitchFamily="34" charset="-79"/>
            </a:endParaRPr>
          </a:p>
          <a:p>
            <a:pPr>
              <a:buFont typeface="Wingdings" pitchFamily="2" charset="2"/>
              <a:buChar char="§"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 smtClean="0">
                <a:solidFill>
                  <a:srgbClr val="913D73"/>
                </a:solidFill>
                <a:latin typeface="David" pitchFamily="34" charset="-79"/>
                <a:cs typeface="David" pitchFamily="34" charset="-79"/>
              </a:rPr>
              <a:t>ההסכמים כוללים בדיקות דגם בלבד.</a:t>
            </a:r>
            <a:endParaRPr lang="he-IL" sz="2400" b="1" dirty="0">
              <a:solidFill>
                <a:srgbClr val="913D73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94968"/>
            <a:ext cx="1541463" cy="146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12"/>
          <p:cNvSpPr/>
          <p:nvPr/>
        </p:nvSpPr>
        <p:spPr>
          <a:xfrm>
            <a:off x="1187624" y="1340768"/>
            <a:ext cx="2160240" cy="12024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2123728" y="260648"/>
            <a:ext cx="3240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תהליך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444208" y="1484784"/>
            <a:ext cx="1656184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יצרן המוצר בחו"ל</a:t>
            </a:r>
            <a:endParaRPr lang="he-IL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508104" y="3284984"/>
            <a:ext cx="1872208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הוצאת תעודת אישור למעבדה עבור היצרן</a:t>
            </a:r>
            <a:endParaRPr lang="he-IL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699792" y="3284984"/>
            <a:ext cx="1656184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בדיקת התיעוד ואישורו</a:t>
            </a:r>
            <a:endParaRPr lang="he-IL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331640" y="1484784"/>
            <a:ext cx="1872208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000" b="1" u="sng" dirty="0" smtClean="0">
                <a:solidFill>
                  <a:srgbClr val="95394F"/>
                </a:solidFill>
                <a:latin typeface="David" pitchFamily="34" charset="-79"/>
                <a:cs typeface="David" pitchFamily="34" charset="-79"/>
              </a:rPr>
              <a:t>מכון התקנים</a:t>
            </a:r>
            <a:endParaRPr lang="he-IL" sz="2000" b="1" u="sng" dirty="0">
              <a:solidFill>
                <a:srgbClr val="95394F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995936" y="1484784"/>
            <a:ext cx="1656184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המעבדה שבדקה דגם בחו"ל ויש לה הסכם</a:t>
            </a:r>
            <a:endParaRPr lang="he-IL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חץ שמאלה 7"/>
          <p:cNvSpPr/>
          <p:nvPr/>
        </p:nvSpPr>
        <p:spPr>
          <a:xfrm>
            <a:off x="5796136" y="1772816"/>
            <a:ext cx="504056" cy="36004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שמאלה 9"/>
          <p:cNvSpPr/>
          <p:nvPr/>
        </p:nvSpPr>
        <p:spPr>
          <a:xfrm>
            <a:off x="3347864" y="1772816"/>
            <a:ext cx="576064" cy="360040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חץ ימינה 10"/>
          <p:cNvSpPr/>
          <p:nvPr/>
        </p:nvSpPr>
        <p:spPr>
          <a:xfrm>
            <a:off x="4499992" y="3573016"/>
            <a:ext cx="906400" cy="43204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מכופף למעלה 11"/>
          <p:cNvSpPr/>
          <p:nvPr/>
        </p:nvSpPr>
        <p:spPr>
          <a:xfrm rot="5400000">
            <a:off x="1547664" y="2852936"/>
            <a:ext cx="1368152" cy="792088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9552" y="4869160"/>
            <a:ext cx="799288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>
                <a:latin typeface="David" pitchFamily="34" charset="-79"/>
                <a:cs typeface="David" pitchFamily="34" charset="-79"/>
              </a:rPr>
              <a:t>יבואן מייבא את המוצר ומקבל אישור ת"ר על סמך התעודה שהוצאה לייצרן.</a:t>
            </a:r>
            <a:endParaRPr lang="he-IL" sz="2200" b="1" dirty="0"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16" name="מחבר ישר 15"/>
          <p:cNvCxnSpPr/>
          <p:nvPr/>
        </p:nvCxnSpPr>
        <p:spPr>
          <a:xfrm>
            <a:off x="539552" y="4725144"/>
            <a:ext cx="7848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539552" y="5517232"/>
            <a:ext cx="78488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שקופית" r:id="rId4" imgW="4570298" imgH="3427299" progId="PowerPoint.Slide.12">
                  <p:embed/>
                </p:oleObj>
              </mc:Choice>
              <mc:Fallback>
                <p:oleObj name="שקופית" r:id="rId4" imgW="4570298" imgH="3427299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5"/>
          <p:cNvGrpSpPr/>
          <p:nvPr/>
        </p:nvGrpSpPr>
        <p:grpSpPr>
          <a:xfrm>
            <a:off x="1259632" y="274638"/>
            <a:ext cx="7427168" cy="5851525"/>
            <a:chOff x="1259632" y="274638"/>
            <a:chExt cx="7427168" cy="5851525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1259632" y="274638"/>
              <a:ext cx="7427168" cy="562074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rmAutofit/>
            </a:bodyPr>
            <a:lstStyle/>
            <a:p>
              <a:pPr marL="0" marR="0" lvl="0" indent="0" algn="just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הארגונים והתחומים בהסכמי ההכרה שנחתמו ע"י המכון</a:t>
              </a:r>
              <a:endPara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2771800" y="1052736"/>
              <a:ext cx="5194920" cy="5073427"/>
            </a:xfrm>
            <a:prstGeom prst="rect">
              <a:avLst/>
            </a:prstGeom>
          </p:spPr>
          <p:txBody>
            <a:bodyPr vert="horz" lIns="91440" tIns="45720" rIns="91440" bIns="45720" rtlCol="1">
              <a:normAutofit fontScale="40000" lnSpcReduction="20000"/>
            </a:bodyPr>
            <a:lstStyle/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5500" i="0" u="none" strike="noStrike" kern="1200" normalizeH="0" baseline="0" noProof="0" dirty="0" smtClean="0">
                  <a:solidFill>
                    <a:schemeClr val="accent1">
                      <a:lumMod val="50000"/>
                    </a:schemeClr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UL</a:t>
              </a:r>
              <a:r>
                <a:rPr kumimoji="0" lang="he-IL" sz="5500" i="0" u="none" strike="noStrike" kern="1200" normalizeH="0" baseline="0" noProof="0" dirty="0" smtClean="0">
                  <a:solidFill>
                    <a:schemeClr val="accent1">
                      <a:lumMod val="50000"/>
                    </a:schemeClr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   </a:t>
              </a: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he-IL" sz="5500" i="0" u="none" strike="noStrike" kern="120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David" pitchFamily="34" charset="-79"/>
                <a:cs typeface="David" pitchFamily="34" charset="-79"/>
              </a:endParaRP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500" dirty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TUV  </a:t>
              </a:r>
              <a:r>
                <a:rPr lang="en-US" sz="5500" dirty="0" err="1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Rheinland</a:t>
              </a:r>
              <a:r>
                <a:rPr kumimoji="0" lang="he-IL" sz="5500" i="0" u="none" strike="noStrike" kern="1200" normalizeH="0" baseline="0" noProof="0" dirty="0" smtClean="0">
                  <a:solidFill>
                    <a:schemeClr val="accent1">
                      <a:lumMod val="50000"/>
                    </a:schemeClr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  </a:t>
              </a: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he-IL" sz="5500" i="0" u="none" strike="noStrike" kern="120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David" pitchFamily="34" charset="-79"/>
                <a:cs typeface="David" pitchFamily="34" charset="-79"/>
              </a:endParaRP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500" dirty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TUV SUD</a:t>
              </a:r>
              <a:r>
                <a:rPr lang="he-IL" sz="5500" dirty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  </a:t>
              </a: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5500" i="0" u="none" strike="noStrike" kern="120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David" pitchFamily="34" charset="-79"/>
                <a:cs typeface="David" pitchFamily="34" charset="-79"/>
              </a:endParaRP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lang="en-US" sz="5500" dirty="0" smtClean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INTERTEK</a:t>
              </a:r>
              <a:r>
                <a:rPr kumimoji="0" lang="he-IL" sz="5500" i="0" u="none" strike="noStrike" kern="1200" normalizeH="0" baseline="0" noProof="0" dirty="0" smtClean="0">
                  <a:solidFill>
                    <a:schemeClr val="accent1">
                      <a:lumMod val="50000"/>
                    </a:schemeClr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  </a:t>
              </a:r>
              <a:endParaRPr kumimoji="0" lang="en-US" sz="5500" i="0" u="none" strike="noStrike" kern="120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David" pitchFamily="34" charset="-79"/>
                <a:cs typeface="David" pitchFamily="34" charset="-79"/>
              </a:endParaRPr>
            </a:p>
            <a:p>
              <a:pPr lvl="0" algn="l">
                <a:spcBef>
                  <a:spcPct val="20000"/>
                </a:spcBef>
              </a:pPr>
              <a:endParaRPr lang="en-US" sz="5500" dirty="0" smtClean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endParaRPr>
            </a:p>
            <a:p>
              <a:pPr lvl="0" algn="l">
                <a:spcBef>
                  <a:spcPct val="20000"/>
                </a:spcBef>
              </a:pPr>
              <a:r>
                <a:rPr lang="en-US" sz="5500" dirty="0" smtClean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BSI</a:t>
              </a:r>
            </a:p>
            <a:p>
              <a:pPr lvl="0" algn="l">
                <a:spcBef>
                  <a:spcPct val="20000"/>
                </a:spcBef>
              </a:pPr>
              <a:endParaRPr lang="en-US" sz="5500" dirty="0" smtClean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endParaRPr>
            </a:p>
            <a:p>
              <a:pPr lvl="0" algn="l">
                <a:spcBef>
                  <a:spcPct val="20000"/>
                </a:spcBef>
              </a:pPr>
              <a:r>
                <a:rPr lang="en-US" sz="5500" dirty="0" smtClean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CSA </a:t>
              </a:r>
              <a:r>
                <a:rPr lang="en-US" sz="5500" dirty="0">
                  <a:solidFill>
                    <a:schemeClr val="accent1">
                      <a:lumMod val="50000"/>
                    </a:schemeClr>
                  </a:solidFill>
                  <a:latin typeface="David" pitchFamily="34" charset="-79"/>
                  <a:cs typeface="David" pitchFamily="34" charset="-79"/>
                </a:rPr>
                <a:t>International</a:t>
              </a:r>
              <a:endParaRPr lang="he-IL" sz="5500" dirty="0">
                <a:solidFill>
                  <a:schemeClr val="accent1">
                    <a:lumMod val="50000"/>
                  </a:schemeClr>
                </a:solidFill>
                <a:latin typeface="David" pitchFamily="34" charset="-79"/>
                <a:cs typeface="David" pitchFamily="34" charset="-79"/>
              </a:endParaRP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he-IL" sz="5500" i="0" u="none" strike="noStrike" kern="120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David" pitchFamily="34" charset="-79"/>
                <a:cs typeface="David" pitchFamily="34" charset="-79"/>
              </a:endParaRP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he-IL" sz="5500" i="0" u="none" strike="noStrike" kern="1200" normalizeH="0" baseline="0" noProof="0" dirty="0" smtClean="0">
                  <a:solidFill>
                    <a:srgbClr val="0070C0"/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כל ההסכמים האלו בנוסף להכרה ההדדית במסגרת רשת </a:t>
              </a:r>
              <a:r>
                <a:rPr kumimoji="0" lang="en-US" sz="5500" i="0" u="none" strike="noStrike" kern="1200" normalizeH="0" baseline="0" noProof="0" dirty="0" smtClean="0">
                  <a:solidFill>
                    <a:srgbClr val="0070C0"/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CB</a:t>
              </a:r>
              <a:r>
                <a:rPr kumimoji="0" lang="he-IL" sz="5500" i="0" u="none" strike="noStrike" kern="1200" normalizeH="0" baseline="0" noProof="0" dirty="0" smtClean="0">
                  <a:solidFill>
                    <a:srgbClr val="0070C0"/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 (</a:t>
              </a:r>
              <a:r>
                <a:rPr kumimoji="0" lang="en-US" sz="5500" i="0" u="none" strike="noStrike" kern="1200" normalizeH="0" baseline="0" noProof="0" dirty="0" smtClean="0">
                  <a:solidFill>
                    <a:srgbClr val="0070C0"/>
                  </a:solidFill>
                  <a:uLnTx/>
                  <a:uFillTx/>
                  <a:latin typeface="David" pitchFamily="34" charset="-79"/>
                  <a:cs typeface="David" pitchFamily="34" charset="-79"/>
                </a:rPr>
                <a:t>IECEE</a:t>
              </a:r>
              <a:r>
                <a:rPr kumimoji="0" lang="he-IL" sz="5500" i="0" u="none" strike="noStrike" kern="1200" normalizeH="0" baseline="0" noProof="0" dirty="0" smtClean="0">
                  <a:solidFill>
                    <a:srgbClr val="0070C0"/>
                  </a:solidFill>
                  <a:uLnTx/>
                  <a:uFillTx/>
                  <a:latin typeface="+mn-lt"/>
                  <a:ea typeface="+mn-ea"/>
                  <a:cs typeface="+mn-cs"/>
                </a:rPr>
                <a:t> ).</a:t>
              </a: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he-IL" sz="2800" i="0" u="none" strike="noStrike" kern="1200" normalizeH="0" baseline="0" noProof="0" dirty="0" smtClean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he-IL" sz="2800" i="0" u="none" strike="noStrike" kern="1200" normalizeH="0" baseline="0" noProof="0" dirty="0">
                <a:solidFill>
                  <a:schemeClr val="accent1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98072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162880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2276872"/>
            <a:ext cx="576064" cy="62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2996952"/>
            <a:ext cx="1111002" cy="52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4365104"/>
            <a:ext cx="925912" cy="49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AutoShape 8" descr="data:image/jpeg;base64,/9j/4AAQSkZJRgABAQAAAQABAAD/2wCEAAkGBxQQDxIUEBIVFBUXEBQUFBQUEiAWFhASFxQYFxQVGBUYHSggGhomGxUVJDEiJSktLi4uFyAzODQtNyguLisBCgoKDg0OGxAQGy4kICQxLCw0LCw3LCwtLCw0LC0sLCwsLSwsNiwsLCwsLCwsLCwsLCwsLCwsLCwsLCwsLCwsLP/AABEIANsA5gMBEQACEQEDEQH/xAAcAAEAAgIDAQAAAAAAAAAAAAAABgcEBQECAwj/xABQEAABAwICBAUQBwUGBQUAAAABAAIDBBEFEgYTITEHQVFUkxUXIjJSYXFygZGSobGy0eEUFiM1c6LSQkNTguIkM4OUwcIlYmN00zREZLPx/8QAGgEBAAMBAQEAAAAAAAAAAAAAAAMEBQECBv/EADMRAAICAQEHAgUDBQEAAwAAAAABAgMRBBITFCExUWFBUjNxkaHwIrHRBRUygeEjQsHx/9oADAMBAAIRAxEAPwC8UAQBAEAQBAEAQBAEAQBAEAQBAEAQBAEAQBAEAQBAEAQBAEAQBAEAQBAEAQBAEAQBAEAQBAEAQBAEAQBAEAQBAEAQBAEAQBAEAQBAEBU+lOnlZT1s8UTowxkmVt47m2UHab99alGkrnWpP1KNmonGbSNX1yq7uoui+al4GnyeOJs8DrlV3dRdF804GnyOJs8DrlV3dRdF804GnyOJs8DrlV3dRdF804GnyOJs8DrlV3dRdF804GnyOJs8DrlV3dRdF804GnyOJs8DrlV3dRdF804GnyOJs8DrlV3dRdF804GnyOJs8HLeEevO50fRfNOCp8jibPB7DT7ETxxdF81zg6fJ3iLTq/hCxAbzH0XzTg6fJziLTy65Nf3UXRfNd4GnyOJs8DrlV3dRdF804GnyOJs8DrlV3dRdF804GnyOJs8DrlV3dRdF804GnyOJs8DrlV3dRdF804GnyOJs8DrlV3dRdF804GnyOJs8DrlV3dRdF804GnyOJs8DrlV3dRdF804GnyOJs8DrlV3dRdF804GnyOJs8HLOEiuJAzRbx+67/hR6GryOJs8F1rGNEIAgCAIAgCAoHTv70q/xR7jVvab4MTLu+JI0KnIggCAIAgCAID3pacyGwXlvB1LJLMLwO4GxVZ2lqFZvosBFtygdpLsGNWYDs3L1G046yK4thGW5AVqFmStOvHQ0RFlOQnCAIAgCAIAgCA7xds3xh7Vx9Dq6n0yvmzYCAIAgCAIAgKI0yopJcUq9VFI/7YdpGXfsN7kLc08oqmOWZdqbseEYsOiVa/dTP/msz3yF7eoqX/yObmzsZTNA68/uAPDNH+teOLq7/ZnrcWdv2Ox0Ar/4A6aP9acZT3+zHD2djwl0Kr276V58VzHe64rq1VPu/c5ubOxrarBqiL+8p5md90TgPStZSRthLo0eHCS6pmAHA7ipDzk7ICVaOUN7KrdMs1RLFwnDxYbFnzmXIo30dELKu5nvB4VdCLbl6jM40Q/HsPFjsVyqZDOJW+LU+R60YPKKM1hmAvZ4CAIAgCAIAgO8XbN8Ye1cfQ6up9Mr5s2AgCAIAgCAICrdK9JHR1k0eY2a+1uTsQVqUUJwTKlluJNGjdpS7uip9wiLfnDNLyON3mTh0d35m0+nWXeXeZeHpcnpahGzp+ESL9vP5GqJ6OXoelqYmczhGpu6k6MrxwUz1xMDHrdMcNn/AL+ISd91Pc+lvXY6a+P+Lx/s8yuql1X2I7XjB5NsTqiA/wDKwvZ6L7nzEKxHiV1wyGSofTKGHY1TQOsJHPb3QiLT5Wnd5yk65y9D1GyEfUsjRXE46qLPFfKHFvZNttAF9nJtWdfCUHhluuakso2OKY7TUv8A6idkZtcNLuyI5QwdkfMo4VTn/isnZWRj1ZH5+Eeg3CR574hdb1gKwtFd2+5FxNZrKvSSlqBaKZtzxOBYT4MwF1LGmyHVHN7CXRleY1Vskcct9hPEr9cWlzKdkk3yNWpSMIAgCAIAgCA7xds3xh7Vx9Dq6n0yvmzYCAIAgCAIAgKB08P/ABOr/FHuNW7pvgxMq74kjQ3VgjLL0M0Cp6qijmn1md5eexfYZQ8tbstyC/lWbqNXOFjjEuU0RlBORvOthRcs3Sf0qDjrfBLwtZDuEXRqmw9sAgz55HPJzvzDIwC/Fvu9vrVzSXztb2vQraiuMMYJBo7wd0s1HBLNrc8kTXuyvsOyGYWFuQhV7dZZGbisYRNXp4OKbNj1sKLlm6T+lR8db4PfC1jrYUXLN0n9Kcdb4HC1kO4RNGaagbBqM+eRz7535uwaBewtyuCuaS+dre16Fe+qMMYMCm0tlgooqWku113Z5ALvc97yckY4t4F9/JZSPTxlY5z+n8nhXOMFGJtsD4Naio+0q5NTmNyD2czu+4k2afDc8oUNmuhDlBZ/Y9w0spc5cv3JPHwXUYFi+dx5TIB6g2yrPX2+CdaWHk1OMcFIDSaSck9xMB2XeD2gW8oKlr/qHP8AWvoRz0ntf1NRoJocyrkqm1Ye3UubHZrgLSXeHgkXBtlG7lU2q1LgouHqeKKVJtS9CYdbCi5Zuk/pVPjrfBY4WsdbCi5Zuk/pTjrfA4Wswsb4PqKnpp5ftvs4XvF5N5a0kDdy2XuvWWzmo8uZ5np64xbNDweaHQ10EslRn7GbVtyOy7mNc47tvbDzKfV6mVUko9iHT0xmm5Er62FFyzdJ/SqvHW+CxwtY62FFyzdJ/SnHW+BwtZqNLdBqOjoppmGXM1oyZpLjO5wa24tt2uU1GqtssUXgjtohCDZWUXbN8Ye1aT6FNdT6ZXzZsBAEAQBAEAQFAaefelX+KPcat7TfBiZd3xJGiCnIi4uCbEJZqV4kI1cRZFEA21rNu654z2TVj66EYzTXV8y/pZNxw/TkTl7rAk7gLnwKkWj58x3G5sSmZrCCb5IgG2yh7tg752jzLfqqjTF4/wBmTOcrHzPoCniDGNa3c1oaPABYLBby8mqlg9Fw6EBTvDBV5q6Nl9kdOD4HPc4u9TWLX0EcVt92Z+ql+vHZEo4OtDhTMbUVDbzuF2tI/uGHcLd2RvPFu5b1tXqdt7Een7k+np2VtS6k6VEsnhVVkcQvLIxgO4veG385XVFy6I42l1PRsoLcwILbXuDcEct1zHodIjwXtzUk0531FZNL5M2UesHzq5reU1HskitpucXLu2yYqmWQgIlwo1WrwyUA2Mj44x5Xhzh6LXK1oo5uXgg1LxWz14NaTVYXByvzyH+d5Lfy5VzWSzc/oNOsVolCrE4QED4YavLRRxj95UNv32sa5x/NkV7QRzY32RV1b/Ql5Kii7ZvjD2rWfQorqfTK+bNgIAgCAIAgCAoDTz70q/xR7jVvab4MTLu+JI0SnIi7uC2k1eGRm1jJJJIe/wBllafRY1Yutlm1+DR00cVm10xq9Th9U8GxEDw08jnDK31uCi08dq2K8klzxBspfQik1uJUrLbNcHnwRgyf7FsamWzVJ/nYzqVmxI+gVgmqU7wwVWeujj4o6cH+Z7iT6msWvoI4rb7sz9U8zS7IgqvFbBK+DbBBVVwc8XjhAkdyOdf7Np8oJ/kKqay3Yr5dXyJ9PDan8i8VimkQrhE0wNE0QwEa97b5t+oZuzWO9x22HeJPIbmk028e1LovuVtRdsfpXUgWHaMvqjrauVwc7bt7KQ99znbvB7FfneofpgivGhy5yYxCCpwofYVJ1UmZthu2jaHRm4vY9sNvgSLhf/lHmjkoyp6PkWxoXSanDqVlrHUMcRyOeM7h53FZWoltWyfku0x2a0jW8KFXq8MlANjI+OMd+7g5w9FrlJoo5uXg86l4rZR62zNwD3v/ANQ4fSWFUmpp4Yh+xExnotA/0Xzk5bUm+5sRWEkQ7hgq8tDHGP3lQ2/isa5x/NkVzQRzY32RX1b/AEJdynlrlDAQHeLtm+MPauPodXU+mV82bAQBAEAQBAEBQGnn3pV/ij3Gre03wYmXd8SRoSbBTkR9G6P0eoo6eLjZBG0+MGjN67r562W1Ny7s1q47MUiM8LlXkw8M/iTsb5G3kPrYPOrOhjm3PZf8IdU8Qx3/AP0iXBDSZ697+KOB3kc9wA9QcrWvlitLuyDSrM8lxrINAh2PcHsNZUyTyTzNc/LdrcuVuVoaALtJ3NVyrWSriopIrz0ynLabZr+tRT84n/J+he/7hPsvv/J44OPd/b+DY8GWFtgpZXMJIkqpcrj2xijeY4728Vx/mUesscppP0S+vU96eGzF/Mls0ga1znGwAJJ5ABclVEs8iwyhGVRra6SeTjeX2PEN0bPIAPRW9s7utRX53MuL257TJTT1KrOJaTNHpbIZ56aEcZA8srwwexTULZjKX5yIL3tNR/OZd8bA0ADcAAPANyxDRNNpVo2zEImRySPY1smfsLXJylovmB4nFTUXOptpEVtSsWGyM9ain5xP+T9Cs/3CfZff+SHg4939v4I7iuiUVLilDTxPfJrHse/PbY0ScWUDiY9WIaiU6ZTaxghlSo2RimXGsg0SPaV6Jx4iYtbLIzV57BmXbmy3JzNPchWKNQ6c4XUhtpVmMsj/AFqKfnE/5P0Kf+4T7L7/AMkXBx7v7fwQHTPBY6GrMMT3vAjY5xfa4e65t2IAtbL51f09rshtNFW2ChLZRpYu2b4w9qmfQ8LqfTK+bNgIAgCAIAgCAoDTz70q/wAUe41b2m+DEy7viSMDA6XXVUEfdzxtPil4zeq6kslswb8HiCzJI+jl86a5VnDPVXkpYuRskh/mIa33XLT/AKfHlKRS1b5pGZwMUloamXupWRjwMbm2dJ6l5/qEv1Rj+fnI7pFybLEmkDGuc7c1pJ7wAuVnpZ5FxkKHClR9xP0bf1q5wFvgrcVDyedRwoUmR2Rk+bKct2Ntmtsv2fKurQWZ54D1UMepIdCIsuG0Y/8AjxuPhc3MfWSq+pebZfMkp+HH5HTTufJhlWRxwlnp2YfeXdMs2x+Yu+GymMENmuPK72D5rYsKNZu4ZlC0TJnTRyL6TjcA3hkmbwaphcPzgLtz2KH+dSOH6rkXasU0SL47p1TUc7oZRKXtDScjAQMwuBcuG21vOrNWkssjtLBDO+MHhmv66NH3E/Rt/WpOAt8HjioeTUYDiDcSx8Txh2ripiWZhYizcm0Anjlf5lLbB06bZfVv8/YjhJWXbS9F+fuWes0ukSxXhCpaaeSF7ZS5jsri1gLb2B2EuHKrcNHZOKkscyCWohFtMxOujR9xP0bf1r1wFvg88VDyVhpRiYq62eZt8r3jKHbCGhoaLjwNWnTXu4KLKVktqbka2Ltm+MPapH0PK6n0yvmzYCAIAgCAIAgKA07+9Kv8Ue41b2m+DEy7viSM3gxpNZikR4o2SSHyNyD1vHmXjWSxS/PI7p1mxeC8liGmUdwoVWsxSUfw2Rxj0c59chW3oo4pXnLM3UPNjLI4M6TV4XDyvL5D/M85fyhqztZLNzLenWK0ZmnNXqcNqnXteEsHhkIjHrcvGmjtWxR6ueK2UAt4ywgPoPQ118No/wDtYvUwBYGo+LL5s1afhx+SOdL6F1RQVMbBdxhcWgftOb2TR5S0DyrlElGyLYti5QaRQ1HVhgIIO9bso5MyMsGbSfSKp2rpY3PPHkFyPGduaPCQvEtiCzNnpOUuUSY8GeCOgxOpbLlLoYGtdlNwHy5XAX7wa4edVNZapVRa9X+xPp4YsefT/wCy01ll4+ftLKwS4nUvcMzfpBaQDbMyMhlgeK4Zv763qI7NUV4/6ZVks2N+R9NorEfQ5QbGxFUexPEbFtiu7NvuX0O5r7fcmPAvSbaqU/8ATjB9Jzv9ip/1CX+MfmT6RdWWeVmF0+bsTqtdPNL/ABJnvHgc4keohfRwjsxUexjyeW2Yq9HAgO8XbN8Ye1cfQ6up9Mr5s2AgCAIAgCAICgNO/vSr/FHuNW9pvgxMq74kiZ8EmDSxSTzTRPYDFG2MubbO1xLnEX3jsWedU9fbGSUUyzpYNNtosxZpcPnnSxkorZ3TRuY58r5GtcLExl7gw2PFYW8i+gocd2lF9DJtztPJfWD0mopoYh+7hjZ6LQP9FhWS2pOXc1IR2YpHpX0MdRGY5mNkYSCWuFwSDcbPCuRnKLzF4OyipLDNX9T6HmkPoKTibfcyPc1+1EK4UsJpaWmhEEEcb3zds1tjka0lw85aruissnN7TbSRX1MIRisIknBdXiXDY237KJz43Dk25m/lc1V9bDZtb78ybTSzD5EtVQnNZVaO0sr88lLC9xNy50TSSe+bbVJG6yKwpM8OqDeWkZ1NTMjaGxsaxo3NY0NA8g2Lw228s9JJdCI8HP2pr6n+LXPDTyxs7T3yrer5bEOyK+n57Uu7JmqZZNI/RGiJJNJESSSSWbSTtJU3EW+5kW5r7IxcS0ZoIYJZDSQ2ZE957Dia0uPsXqF90pJbT5nJVVpN4Rg8E1JkwxrjvklkefIRGPcUmulm3HY8aVYrz3Jk5oIIO4ix8Cplk0f1OoeaQ+gp+Jt9zItzX7UarSvR2ip6GplbSwhzYXZDk3PIysPpEKWi62dkYuTPFtVcYN4RSq2TOO8XbN8Ye1cfQ6up9Mr5s2AgCAIAgCAICgtOGZsVqhe15gLk2Au1ouTyLd0zxTEyrlmxouKLSaha0NFZTWAAH27NwFhxrIdFr57L+hob6v3I7/Wqi55T9Oz4pw9vtf0G+r9y+pVWk9dHVY212sYYRLTs1mcZNU3K6Q5r2tcvWnTCUNPjHPny8lKySlbnPLkWr9aqLnlP07Piszh7fa/oXt9X7kPrVRc8p+nZ8U4e32v6DfV+5D61UXPKfp2fFOHt9r+g31fuRWnCtjEVTPTiCVkrWRPJdG8OaHPcLi447Mb51o6KuUIvaWMlPUzjKSw8ml0O0lfh05eAXxvAEsYNswG5zb/tC58NyO+JtRQrY49SOq11vJcuEaT0tUBqZ2E9w45Xjwsdt/0WPZRZD/JGhC2EujNlNVMYLve1o4y5wAHlJUai30R7bSIdpLwi08LHNpna+QggFh+zYTxl/H4G38IVynRTk8y5L7lezUxX+PM66AYvSUuGwRyVUDX2c5zXTNDmlzy4AgnYQCB5F3VV2TtbUX9DlE4QrSckSH61UXPKfp2fFV+Ht9r+hNvq/ch9aqLnlP07PinD2+1/Qb6v3I0OnWk9M7DqhsNTDI97AwMZK1ziHOAdsBv2pKn01FitTlFpEV1sHBpNMytGMco6ehponVlOHNgYHDXt2Pygv4+6JXi6q2dkpKL69jtdlcYJbSNp9aqLnlP07Pio+Ht9r+hJvq/ch9aqLnlP07PinD2+1/Qb6v3IinCXpHTy0BjgqIpXPljBbHIHENac9yGnddrfOrWjonGzMk1gg1FsJQwnkqZapRO8XbN8Ye1cfQ6up9Mr5s2AgCAIAgCAICgdO/vOr/FHuNW9pvgxMq74kjN0O0JkxAGRztVCDbPa7pCN4YOQcp9e23jUapVcurPdNLs5+hKKvgqiLDqKmTONn2ga5ubkOQAj1qrH+oSz+qJM9IvRkLwHRl9RXmklJic3PrCBmLcg4uUE5dvIVctvUK94uZXhW5T2GTM8FEd7fS3X5NWP1Kn/AHCXtLHCLuRbTHQt+HBj9YJYnOy5suUtfYkAtud4B234vPa0+qVvLGGQW0uvn6EXsrRCLLgOUOHBZddyAIvAmRyPQRd9cO5PRtLfj9S5tHpI9W4ff9r1fNc2zuwe8eD3/b/L815dng9KvyZcWjeb97+T+peXd4PSp8mfBoTm/wDcW/wv6lG9Vj0PS0/k5xrQY09K+ds2syWLmavL2N7F18x3Xv4LpXqtqai1g5OjZjtZIerZXCAIDvF2zfGHtXH0OrqfTK+bNgIAgCAIAgCAoHT02xKrP/U/2NW9pfhR/PUyr+U5Fv1JFBhLtXs1NGcvfeGbD5XbfKshf+t3P1ZoP/zr5eiKf0Y0gqKEyvp2h+cNEhexzwCCSHHK4dltdtPfWvdTC3Cl6GfXOUMuJMeDOpfWYjV1Uwbn1DGHK2zbuIAsCTttCqesiq6owXTP5+5Y07c7HJ9fz+CQYvgNFWYgx8tReojDAIGzMBGQmQXZbOO2vv3KvXbbXU0lyfrj8RLOuudmW+a9CN8L2KS3jpzEWR5tYJCQdc4AtsLbgM22+3aPLZ0Fcec88+nyItVJ8o45FbLRKYQ4coAgOwKA7tKA9o3Lyz0mZcTl5JEZsLl4ZImbOmeomiRG7oZVDJEiJFShsjHMeLtc0tcOVrhY+oqvLKeUSdVhlJV9IYJZInb2Pcw9/KbX8u/yrZjJSipL1MtrZeGY69HAgO8XbN8Ye1cfQ6up9Mr5s2AgCAIAgCAICgdPPvOr/F/2NW7pvhRMq74kiwdGdKaWuofo1ZI1j9VqpA92QSttlD2PNhcgXtvB71iqF1FlVm3BcuvyLddsZx2ZdTt1VoMFpnspniWRxLgwSCR732sM7m7GtFu9x2uSubu7USTksIbddKxHqa3gzxuCKKpkqqmJks1SXEPkDSRlBvYndmc9S6yqcnFQi8JHjT2RSbk1ls2YjwgVhqzVxOlzmTbUgtDrWBDQeIbgos6nY3ey8fI9/wDhtbe0s/MiXCZpPFWyRMpzmZFmJfYgPe6ws2+2wDd/HfvK3o6JVpuXVkGotU2lH0IWrhXCA5Q4EByEB2CA9GlAjJicvDJEZkLl4ZIjY0z1GyRG5onqGSJESPDpFXmiVEB4TKLV12sA2SxNf/O3sHeprT5Ve0cs147FLURxPPciStkAQHeLtm+MPauPodXU+mV82bAQBAEAQBAEBQGnn3pV/ij3Grd03wYmVd8SR66N6F1NezPGGMjuRnkJAcRsOUAEmx8A765bqYVPD6na6JT5robPEeDGriYXRuimsLlrSWvPgDhY+dRw11cnh5R7lpZrpzIjSUcksrYo2OdI52UMA7LNxgg7rWN77rG6tSkorab5FdJt4RN6fgqqCy754mOt2oDnW7xds9hVN6+GeSZZWkl6tET0gwKahl1dQ0AkXa5puyRo3lp/0NiNnKFaqtjasxILIODxI3FdoHUQUhqZHwhgjbIW5nZ7OtZtsls20DeoY6uEp7CT/P8AZLLTyjHaZj6M6Hz4hG98Lo2tY/IdY5wu7KHbMrTxEedertTCppSyea6ZWLKPLDNGJaislpY3R549ZmcScn2bwx1jlv2xA3L1O+MK1N9GcjU5T2Ub7rWVf8Wn9N//AI1Bx9fZ/b+SXhJ+Pz/RqMS0Pnp6qCmc+J0k3a5XOLWi9ruJaCBsO4HcVLDUxlBzWcIjlTKMlHubOs4NqqKJ8jpICGMc8hr33IaCSBdm/Yo466uTSw/z/Z7elmlnkazRjRabEBIYSxrWFoLpCQC43NhladoA2+EKW7UQqxtepHXTKzODI0h0Xlw9rHTPidnJAEbnE7Bck5mjZu8681aiNrajk9zqlWuZvYODypIBzwi4BsXOuL8R7BQPW19mTLTyPSq0Nnp4nyPfFla25s51z3hdu9cWphN4SZ63UorLO+jU8LJCZxduQgDLm7K4228F1y5Sa/Sdg0nzJfT19Ke1YB/h2VRws9WTJxMbSWqoWRMlrIWyND8jSYc5aXC+7iBy+xeqY3N7MH9zxa60szRG/rBgnNmf5T5KxudX7vuQ7en7fYfWDBObM/ynyTc6v3fcben7fY5bj+CXFqZl7i39k4/Mm51fu+429P2+xZIWcXAgCAIAgCAICgNPPvSr/FHuNW7pvgxMq74ki19AcQinw6COJ4DmQNjkaDZ7HgWc628XNyD31l6qEo2tv1eS9RJOtJGrrdH8RpIpDQ1z5gduScB8rbdw992knkIAUsbqLGt5HHy6Hh12wT2JZ+fUw+CSlMpqqubspXSavMRYjYHyGwGwkubfxV610tnZrXTqedKs5m+pqNNNLZ4sWOrle2OB8Y1bXWbJYNdIHDcb3Ldt7WU2n08HTzXN/iI7rpKzk+hi6T6VjF/o8Ap9UTUMDX63ObP7AttlFu2B3/sr1Tp9xmWc8v8Ap5tt3uI49S0tKMF+m0jqdsmqDiy7smawa4Ota45BxrMpt3c9rGS9bDbjs5weOiuAjDaV0es1nZvkc/JkvcDiudwaONer7d9PODlVe7jghvBCwyz1tQ7e7KL9+R7nv9jVb1/6YxgV9JzcpEix/RmrqKh0kOIvgYQ0Nia11m2aATcSAEk3O7jVeq+uEcOGX3/ES2VTlLKlj8+ZC9CmSTY2NbM+cwCe0jyTmazNGDtJsLyXtdXdQ1HT/pWM4/krU5lbzecZ/gs2kqRUGsj4mTanyGnicfW93mWbKOyovus/dl5PayvzoarRaiFDT0lKf72QOll5dgBefAHOjZ4FJfPeylP0XJfn1ZHVHdxUPU0HCL9tiNDT7+1v4JZQ0+qNWNJ+mqcvzkiK/nZGJN8doZJ4ckMxgdmBztBJyi9xsI37ONUqpxjLMlkszi2sJ4IFpRST0oYySskmEgcS03AAaW2uC432n1K/TKE8tRxggmpR5N5M3RugpXwh08wa8uNm60NIaNguD5V4unYpYiuR6gotc2SGnoKQdrMD/igqu52eqJUojHMLpZqZzJ5MsQLXOfrA3LlOw5jsA+K5XZZGeYrmcsjGUcS6ES+rWC89b/m2K3v9V7fsytu6Pd9x9WsF563/ADbE3+q9v2Y3dHu+5y3RrBbi1a29xb+1s3pv9V7fsxu6Pd9yzAs0uhAEAQBAEAQFCaZlvVeo1gcWfSG5w02cWZWZspOy9r2W5p87mOOxlW43rz3JxS6EUFVAyTD53xvBuJmSFzxs7VzSQWnvDKdipS1VsJYsWfBaVFclmD/2SZtUzDKMfTKp0pYD9pJ/eSm9w1rb3ceLeTylVtl3T/RHBNlVx/UyFcF2krBNUQykRmed08dzszuPZR35e1ty2Ku62h7KlHnhY/6VtNYstP15kgfoHF1RfWSyZmFxkMLmDLnLbEucTtaDc2tycm2vxct1u0v9k3Drb22yNMkpqrHaVlFDEyKJznOfFGGiV7Wl2bsRtaC1oB47nlCs4nDTyc28vv6EC2ZXLYXJGXwyYg5n0WNjnN/vJHZXEbsrW7vC5eP6fBPab8HrVyxhEgrHmlwE5ic7aANJJ2617A29z/zOUEcT1HjP2JnmFP8AowuCClyUD3/xKh5Hita1nta5e9fLNmOyPGkWIZ8iv4OxNNJIayYF8jn2AFm5nE2G3cL2SOt2YqOyuR2Wmy87TNfwY4Y2KuxDKS5sREDXkbXHO7Nu78Y86k1k3KuGfXmeNNHE5Y9ORncHGI66pxPbcGq1g8Vxe1v5WNXjVw2Yw+X5+5608syn8z10Wr/puK1k4N44omU8R4i0vJc4eF0ZN+Qhcuhu6Yx9XzYqlt2yl25GsP8AaNJuVsQ9TIf/ACPUv+Gk+f8AP8I8f5aj5fx/0l2kuj/03V3mfGGZu0HbF1t/gt61Tpu3eeWSzZXt+pB9KtHm0QitK+Rzy4AOG4Nte3lcFeoudmeWCCdezjmbim0JlAF5Gbt1js7yheqj2JFUzZU2jL273t8xUbvT9D2oNGViOAulpZoc7QZInMBINgSNhPlXiFyjNS7CUNqLRBOtRPziL0XK9/cIe1lXhJdx1qJ+cRei5P7hD2scJLucs4KZwQfpEWwg9q5P7hD2scJLuWyFlF4IAgCAIAgCAoDTz70q/wAUe41bum+DEyrviSNEwkG4JB5QbHzhTkXkPcSbkknlJufOUBwQgPWSpe5uV0jy3iaXktFt3Yk2XFFJ5SOtt8jyIvvXTgDbbkGDgNHIPMu5GEcloO8DzJkYTGrHIPMmWc2V2OxaDxLmTuEc5Qd4Q5g75Qd4QYyejQuHUZUTRyLy2SpGfT7DsXhkkTeUtdL/ABZOkd8VA4R7EqbN3Q1Tzvkf6Z+KglFdiVNm0xOdwoash7gRSTkEONwRE6xB4io4JbyPzX7nbG1CXyZT3VWfnE/Tv/Utbdw7L6IzdqXd/VjqrPzifp3/AKk3cOy+iG1Lu/qztHis+Yf2ibeP3z+XxkdcMdF9EdUpZ6v6s+jl86a4QBAEAQBAEBQGnn3pV/ij3Grd03wYmVd8SRoVORBAEAQBAEAQHZDoXQcrhw5CA7hAejFw6jLiXhkiM6BeGSRNpSqJkqN7QBQyJIm1xb7vrP8As5//AKnKKv4sfmv3O2fDl8mUstgzQgO8XbN8Ye1cfQ6up9Mr5s2AgCAIAgCAICgNPPvSr/FHuNW7pvgxMq74kjQqciCAIAgCAIDkIdOUAQ4coDkIDuEB6sXGdRlxBeGSIzoAvDJEbWkCiZKjfUDdygkSxM7SR+TDao8sBb6dm/7lHVztj8xb8N/IppbBmhAd4u2b4w9q4+h1dT6ZXzZsBAEAQBAEAQFAaeH/AIpV/ij3Grd03wYmVd8SRobqciF0AugF0AugF0ByEOnN0Auhw5ugOQgO7UB7xryz1Ey4gvDJEZ8AXhkiNtSNUUiVEgw9m5V5EqPHhDn1eGlu7WTRsHkJefcXrSrNuexHqHisqi61CgLoDtEeyb4w9q4+h1dT6aXzZsBAEAQBAEAQGFNhFO9xc+nhc4m5c6JpJPfJG1e1ZNLCbPLhF9UdOoVLzWDoW/Bd3s/czm7j2Q6hUvNYOhb8E3s/cxu49kOoVLzWDoW/BN7P3MbuPZDqFS81g6FvwTez9zG7j2Q6hUvNYOhb8E3s/cxu49kOoVLzWDoW/BN7P3MbuPZDqFS81g6FvwTe2e5/UbuPZDqFS81g6FvwTe2e5/UbuPZDqFS81g6FvwTe2e5/UbuPZDqFS81g6FvwTe2e5/UbuPZDqFTc2g6FvwTe2e5/UbuPZDqFTc2g6FvwTe2e5/UbuPZDqHTc2g6FvwTe2e5/UbEeyHUOm5tB0Lfgm9n7md2I9kc9RKbm0PQt+C5vZ+5jYj2OeotPzeHoW/BN7PuxsR7HIwen5vD0Tfgm8n3Y2I9jh+DU5308J8MTT/om8n3Y2I9jr1CpeawdC34Lu9n7mc3ceyHUKl5rB0Lfgm9n7mN3Hsh1CpubQdC34JvZ+5jYj2RsFGewgCAIAgCAIAgCAIAgCAIAgCAIAgCAIAgCAIAgCAIAgCAIAgCAIAgCAIAgCAIAgCAIAgCA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47664" y="5085184"/>
            <a:ext cx="618641" cy="62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BS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3717032"/>
            <a:ext cx="576064" cy="362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טמפלט מתי חדש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טמפלט מתי חדש</Template>
  <TotalTime>127</TotalTime>
  <Words>665</Words>
  <Application>Microsoft Office PowerPoint</Application>
  <PresentationFormat>‫הצגה על המסך (4:3)</PresentationFormat>
  <Paragraphs>201</Paragraphs>
  <Slides>14</Slides>
  <Notes>3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3</vt:i4>
      </vt:variant>
      <vt:variant>
        <vt:lpstr>כותרות שקופיות</vt:lpstr>
      </vt:variant>
      <vt:variant>
        <vt:i4>14</vt:i4>
      </vt:variant>
    </vt:vector>
  </HeadingPairs>
  <TitlesOfParts>
    <vt:vector size="18" baseType="lpstr">
      <vt:lpstr>טמפלט מתי חדש</vt:lpstr>
      <vt:lpstr>שקופית</vt:lpstr>
      <vt:lpstr>Bitmap Image</vt:lpstr>
      <vt:lpstr>Photo Editor Photo</vt:lpstr>
      <vt:lpstr>מצגת של PowerPoint</vt:lpstr>
      <vt:lpstr>מצגת של PowerPoint</vt:lpstr>
      <vt:lpstr>מצגת של PowerPoint</vt:lpstr>
      <vt:lpstr>מצגת של PowerPoint</vt:lpstr>
      <vt:lpstr>IECEE participating countries</vt:lpstr>
      <vt:lpstr>Members of the IECEE system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The Standard Institute Of ISRAEL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u62463</dc:creator>
  <cp:lastModifiedBy>anael&amp;shlomi</cp:lastModifiedBy>
  <cp:revision>27</cp:revision>
  <dcterms:created xsi:type="dcterms:W3CDTF">2015-04-29T06:19:38Z</dcterms:created>
  <dcterms:modified xsi:type="dcterms:W3CDTF">2015-06-02T15:49:41Z</dcterms:modified>
</cp:coreProperties>
</file>