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5" r:id="rId1"/>
    <p:sldMasterId id="2147483686" r:id="rId2"/>
    <p:sldMasterId id="2147483691" r:id="rId3"/>
    <p:sldMasterId id="2147483706" r:id="rId4"/>
    <p:sldMasterId id="2147483736" r:id="rId5"/>
    <p:sldMasterId id="2147483751" r:id="rId6"/>
    <p:sldMasterId id="2147483767" r:id="rId7"/>
    <p:sldMasterId id="2147483782" r:id="rId8"/>
    <p:sldMasterId id="2147483797" r:id="rId9"/>
    <p:sldMasterId id="2147483812" r:id="rId10"/>
    <p:sldMasterId id="2147483842" r:id="rId11"/>
    <p:sldMasterId id="2147483857" r:id="rId12"/>
    <p:sldMasterId id="2147483869" r:id="rId13"/>
  </p:sldMasterIdLst>
  <p:notesMasterIdLst>
    <p:notesMasterId r:id="rId32"/>
  </p:notesMasterIdLst>
  <p:handoutMasterIdLst>
    <p:handoutMasterId r:id="rId33"/>
  </p:handoutMasterIdLst>
  <p:sldIdLst>
    <p:sldId id="580" r:id="rId14"/>
    <p:sldId id="583" r:id="rId15"/>
    <p:sldId id="503" r:id="rId16"/>
    <p:sldId id="496" r:id="rId17"/>
    <p:sldId id="385" r:id="rId18"/>
    <p:sldId id="507" r:id="rId19"/>
    <p:sldId id="492" r:id="rId20"/>
    <p:sldId id="497" r:id="rId21"/>
    <p:sldId id="515" r:id="rId22"/>
    <p:sldId id="521" r:id="rId23"/>
    <p:sldId id="569" r:id="rId24"/>
    <p:sldId id="579" r:id="rId25"/>
    <p:sldId id="581" r:id="rId26"/>
    <p:sldId id="572" r:id="rId27"/>
    <p:sldId id="504" r:id="rId28"/>
    <p:sldId id="267" r:id="rId29"/>
    <p:sldId id="593" r:id="rId30"/>
    <p:sldId id="477" r:id="rId31"/>
  </p:sldIdLst>
  <p:sldSz cx="9144000" cy="6858000" type="screen4x3"/>
  <p:notesSz cx="7102475" cy="10231438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375">
          <p15:clr>
            <a:srgbClr val="A4A3A4"/>
          </p15:clr>
        </p15:guide>
        <p15:guide id="3" pos="499">
          <p15:clr>
            <a:srgbClr val="A4A3A4"/>
          </p15:clr>
        </p15:guide>
        <p15:guide id="4" pos="5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824"/>
    <a:srgbClr val="00B73F"/>
    <a:srgbClr val="E4D4BA"/>
    <a:srgbClr val="EADDC8"/>
    <a:srgbClr val="532E12"/>
    <a:srgbClr val="99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12" autoAdjust="0"/>
    <p:restoredTop sz="91886" autoAdjust="0"/>
  </p:normalViewPr>
  <p:slideViewPr>
    <p:cSldViewPr>
      <p:cViewPr varScale="1">
        <p:scale>
          <a:sx n="114" d="100"/>
          <a:sy n="114" d="100"/>
        </p:scale>
        <p:origin x="1608" y="102"/>
      </p:cViewPr>
      <p:guideLst>
        <p:guide orient="horz" pos="4319"/>
        <p:guide pos="5375"/>
        <p:guide pos="499"/>
        <p:guide pos="5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font" Target="fonts/font1.fntdata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font" Target="fonts/font3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4024736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>
              <a:defRPr sz="13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645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>
              <a:defRPr sz="1300"/>
            </a:lvl1pPr>
          </a:lstStyle>
          <a:p>
            <a:fld id="{C0B661EF-05C7-4BC3-AC78-23D8EEDAAB63}" type="datetimeFigureOut">
              <a:rPr lang="he-IL" smtClean="0"/>
              <a:pPr/>
              <a:t>ט"ז/שבט/תש"פ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4024736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>
              <a:defRPr sz="1300"/>
            </a:lvl1pPr>
          </a:lstStyle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645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>
              <a:defRPr sz="1300"/>
            </a:lvl1pPr>
          </a:lstStyle>
          <a:p>
            <a:fld id="{6734FC6D-025E-4218-8A0A-F14E0AC5AC0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92734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7DC1009-6A1F-438A-961D-FF6E153A99FD}" type="datetimeFigureOut">
              <a:rPr lang="he-IL" smtClean="0"/>
              <a:pPr/>
              <a:t>ט"ז/שבט/תש"פ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59338"/>
            <a:ext cx="5683250" cy="460533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4313" y="9718675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718675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A657AE-5F6B-4D48-AFFB-43EC8DFA4F0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7743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657AE-5F6B-4D48-AFFB-43EC8DFA4F00}" type="slidenum">
              <a:rPr lang="he-IL" smtClean="0">
                <a:solidFill>
                  <a:prstClr val="black"/>
                </a:solidFill>
              </a:rPr>
              <a:pPr/>
              <a:t>3</a:t>
            </a:fld>
            <a:endParaRPr lang="he-I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65F7D278-069D-4A6B-A44C-157890C142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0F65546A-16A9-4EB6-919B-741D12647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  <p:sp>
        <p:nvSpPr>
          <p:cNvPr id="97284" name="Footer Placeholder 3">
            <a:extLst>
              <a:ext uri="{FF2B5EF4-FFF2-40B4-BE49-F238E27FC236}">
                <a16:creationId xmlns:a16="http://schemas.microsoft.com/office/drawing/2014/main" id="{2938DABD-4D7D-416D-982E-E53164C9F8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7285" name="Slide Number Placeholder 4">
            <a:extLst>
              <a:ext uri="{FF2B5EF4-FFF2-40B4-BE49-F238E27FC236}">
                <a16:creationId xmlns:a16="http://schemas.microsoft.com/office/drawing/2014/main" id="{187D249D-5DE0-4977-BC1D-0C136FA5D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F5650-6515-4D1E-9A71-8A46EF0F7DC8}" type="slidenum">
              <a:rPr kumimoji="0" lang="he-IL" altLang="he-I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he-I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CD2DE-2874-46E1-B7A4-CE5BD546204A}" type="slidenum">
              <a:rPr lang="he-IL" smtClean="0">
                <a:solidFill>
                  <a:prstClr val="black"/>
                </a:solidFill>
              </a:rPr>
              <a:pPr/>
              <a:t>15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657AE-5F6B-4D48-AFFB-43EC8DFA4F00}" type="slidenum">
              <a:rPr lang="he-IL" smtClean="0"/>
              <a:pPr/>
              <a:t>18</a:t>
            </a:fld>
            <a:endParaRPr lang="he-I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23928" y="2130425"/>
            <a:ext cx="4944891" cy="1262571"/>
          </a:xfrm>
        </p:spPr>
        <p:txBody>
          <a:bodyPr>
            <a:noAutofit/>
          </a:bodyPr>
          <a:lstStyle>
            <a:lvl1pPr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923928" y="3410013"/>
            <a:ext cx="4944891" cy="1464568"/>
          </a:xfrm>
        </p:spPr>
        <p:txBody>
          <a:bodyPr/>
          <a:lstStyle>
            <a:lvl1pPr marL="0" indent="0" algn="r"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68680-2D9C-4D77-B78B-87B83028C37E}" type="datetimeFigureOut">
              <a:rPr lang="he-IL" smtClean="0"/>
              <a:pPr/>
              <a:t>ט"ז/שבט/תש"פ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4E0B5-888F-494B-A5E0-2212FB31299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5F0B9-D44D-4A29-B9D6-718A6CDBD45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AA040-2524-4A60-937D-89C6CB45A5C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30773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C5D7B5BF-E2BC-4FD4-8D5D-CDD69B54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295422D8-D93A-4787-98FD-55CF2524C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EA92E8DC-262B-4B18-A89A-011D3FDE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03F8E-54DD-4B22-A274-E8D3114059D6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39285700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id="{921F34A6-4A08-46DE-9E07-D820F135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id="{4E32C7AD-6123-48FD-AA80-6CF30AD0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id="{2DC8ED79-AADF-4234-AD48-FAA74B5A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B7A9C-ED3F-4041-BCED-51A97DDDE461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36841169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id="{36FFE34B-8474-492A-9DE9-397D594A1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id="{8D12031C-E4BB-4640-A0A8-DFEDF1725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id="{ADF7989E-E408-46A6-9216-B53D6A06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2DED4-4E05-4638-8631-52BA76EE0E51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87696197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id="{0705620D-6A15-4A7D-8FEC-70B73ADEB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id="{BB52C9A8-BDFE-4F98-BED0-BCBDFE97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id="{8C66B26F-41E3-4E0B-A402-EBD33A05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C7944-0FE2-4F9E-A797-9BE752EB201C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51045651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7898A4FB-99BC-42EF-B316-84B328C1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5ED72570-AE98-4405-B724-357CA380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097B7FDD-B055-4751-891E-1E072E1D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F7FCE-1904-4BB9-90E0-BB997475B384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14339355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1CA235B6-CC62-48C7-A7E5-DE2C9AE6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5747E577-811A-4D03-9FFD-981ED3DE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2F90E501-FC11-4302-BEC4-EAC57364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808BC-C88A-44DB-85B0-8A17B919877B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15059075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AA9D1D7-A892-4770-8DDF-06F09980C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0DDE67B-31B5-4D92-B55E-6CF19EFF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C634828-F851-4EA8-A536-52B484FB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B408A-C3C1-49F3-830F-986AA00BBFD5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2597016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6B9C8CD-22A7-4C17-A0C1-6C7DE0F9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C376825-1378-49D9-AC5F-E2983E5D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3B12705-145B-4D30-8730-D9FDCD214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CC6D8-8257-42ED-891C-6775552DD836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02620468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23928" y="2130425"/>
            <a:ext cx="4944891" cy="1262571"/>
          </a:xfrm>
        </p:spPr>
        <p:txBody>
          <a:bodyPr>
            <a:noAutofit/>
          </a:bodyPr>
          <a:lstStyle>
            <a:lvl1pPr>
              <a:defRPr sz="4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923928" y="3836640"/>
            <a:ext cx="4944891" cy="1464568"/>
          </a:xfrm>
        </p:spPr>
        <p:txBody>
          <a:bodyPr/>
          <a:lstStyle>
            <a:lvl1pPr marL="0" indent="0" algn="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9C2694F-E999-461D-82D5-21168155E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39EEC75-DB34-48AB-8D6D-5A9C5033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03A7AD-7B4E-41D4-891D-D00653C6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6EA63-4F1F-4BE0-A151-62B8CCAC8514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918399185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6130F1A-3D11-418E-8FB6-9FEA3094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860B0D9-212F-4533-8692-6ABF6FA7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28CF323-2C84-4880-B58C-CF9B8FC6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55B32-6E28-4808-8A91-0EFF1E260F66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8089623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357392" cy="64807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27784" y="1340768"/>
            <a:ext cx="6357392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5F0B9-D44D-4A29-B9D6-718A6CDBD45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AA040-2524-4A60-937D-89C6CB45A5C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3991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357392" cy="64807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27784" y="1340768"/>
            <a:ext cx="6357392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9B28808-F4D6-4E59-A77B-322EDB36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7432D6E-B11E-48ED-A76B-087CC1A1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9951485-6D28-4BD8-9007-2185AC08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6F280-C2FC-4618-A9B3-DDDC86D1FCBA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09837851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C95D508-B787-4D8F-9876-ED51BF67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457BC42-97E1-4B28-BC87-7AE6BB33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BE64076-8DF5-43DC-9E7A-EACE8BBB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B6AFC-2915-4463-A4D7-9932E46A5249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180378484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כותרת ותוכן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3B71E8E-55DE-4207-9EDE-F70532DF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7A94C8A-76F6-47AA-98BA-559BA958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1FC1511-59F8-4BDD-B177-90BB7DAC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48DB4-FF6A-477F-BB4B-2487DB6426FA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72738448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5441B10-659D-4C0E-9328-51AFA7E4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B9EF142-F7B6-4F0F-B4CE-D88CFA73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3556DB-B0BC-45FF-91E7-F3F9CDF61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7EB01-CF25-4E18-A991-AD7CC478C726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29338287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8B085DCB-898F-458A-B310-CD767A13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0E5728F4-8DB6-40BF-ABDB-8CB310D9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7D869744-372D-4FDF-9D0E-6D8D6E5D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BC34C-B306-4315-B8C0-D1C106FBE6BC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71167771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id="{7817DD5E-E1C5-433F-960B-02BF22690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id="{B41649B3-A19D-4B42-935A-A35D9221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id="{73D25CD9-CEEE-4A59-8B22-7FF13DF9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AB307-B63B-40C1-BE24-E12E78E18A13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479082478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id="{094137AA-A7FF-4AFE-BB93-5D2FDBE4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id="{90A34F6A-3F2B-47F7-9A3F-DA7238F0E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id="{511F0D68-FED4-4537-86B6-E8CC27B8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BBC64-62FE-4E3E-8EEA-6B6B57C6C6C2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44138062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id="{05C95CC8-4F3E-40DF-AF28-91435977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id="{2ECAB788-CBCE-4FC1-8C25-A9513E3F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id="{5C76011F-4F4D-4606-9AC9-231C0527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BF033-477E-4F36-9E41-BEF96EBB556C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81095781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EC5CC49E-44B1-4B86-953C-D0150E5AB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42E53F9C-A12A-4673-8DB7-A6CCF7C4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3CC55A6E-076F-44A7-B6A2-1EDFBD2D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F3D1D-872B-4F7A-A773-215F9C0CC855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2854179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0C8CB05E-7FDC-4F66-9C15-3724C4F8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E7F1D285-DE01-4B40-B773-A6A2EAFBC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A3F74855-8372-4571-86DB-D00B4715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0AE4F-3534-4BC8-9598-82EBAC1F089F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6926266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5F0B9-D44D-4A29-B9D6-718A6CDBD45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AA040-2524-4A60-937D-89C6CB45A5C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40078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DF3C465-9BD7-4FEC-87B1-BF6D6511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9BF40C5-94E0-4823-AF2D-51A13431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6D9F09B-08B1-415A-8085-FD80CDA8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D4AA5-1356-4A24-8560-8EA1BD2C3071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98701592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3DD976F-1334-446B-AB03-66D7F1AA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CA35700-7993-46F6-AA07-FA1083F2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6160AD0-5523-491F-A12F-4C7BD0CA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5A633-0B00-4C35-9E8F-859E34C85F77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95837529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23928" y="2130425"/>
            <a:ext cx="4944891" cy="1262571"/>
          </a:xfrm>
        </p:spPr>
        <p:txBody>
          <a:bodyPr>
            <a:noAutofit/>
          </a:bodyPr>
          <a:lstStyle>
            <a:lvl1pPr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923928" y="3410013"/>
            <a:ext cx="4944891" cy="1464568"/>
          </a:xfrm>
        </p:spPr>
        <p:txBody>
          <a:bodyPr/>
          <a:lstStyle>
            <a:lvl1pPr marL="0" indent="0" algn="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 dirty="0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E47F722-07C5-4666-A808-C70E34C3A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C876-4CFC-4717-B4DB-B7AAFAC98EF5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EADED56-C530-4848-AAED-C7877F41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0E4788D-2E8D-4E6C-9034-D1CB0833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5386C-226A-4769-AFAD-35F61B1FB1E1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92423893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45852" y="846038"/>
            <a:ext cx="7726362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45852" y="1495326"/>
            <a:ext cx="7726362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275013F-F6DB-4D1A-97B3-A7D5E2A7F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5017-6519-447A-B29D-D38EF39743C3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8E63A13-64B4-4FCF-9EE0-48AC3071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8F654CB-42CC-465E-8158-FBC54CA3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5F848-B03A-4BEC-8C1B-BAFF126AAD44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73622802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11760" y="847253"/>
            <a:ext cx="6357392" cy="6480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495325"/>
            <a:ext cx="635739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AA41169-14BE-4FAC-9A21-6FE10BFB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B5AA-934E-428D-893A-F04DEB5E7D51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221D990-6872-4B6C-AF65-A5FCC93D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2DE3AC9-B998-4EDC-AB1C-1D7F9E89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4E07F-285B-4D3B-A035-4D281A8EE68D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54426908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43608" y="846038"/>
            <a:ext cx="7726362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43608" y="1495326"/>
            <a:ext cx="7726362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2AE0CF1-96F1-42C0-AAA6-285A740C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95338-E87C-4D3A-885A-0017054729B7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A634AD7-64F4-4399-B5A1-1B376177D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19E1AEA-6883-46FA-A706-0B949CE3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AACB3-FDAF-4ADB-B8C8-19D1E517971A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6745117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כותרת ותוכן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CCE1566-F7BC-478A-A99C-5F592957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9A0C-DE7F-44C4-811D-0E6F47739EF7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65A9819-C802-4FAC-9EA1-2D90A27C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7A38680-4B47-4CFD-8C98-2B980B4D2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16FBF-B611-4D26-B921-612C1E7D5809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53603401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FABD032-866E-44A7-82F9-BF1F9709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0CCD-54A3-4BCB-B73E-BFE5CB9E6A57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5CD3257-B5C5-4C4D-8494-72B3F8C6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89FC4A0-AC3D-443C-94D8-B1C4007D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71586-4F86-4DFF-8306-3EB2D5BD0C02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57679153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91674DC2-3CDF-4355-A5EC-6E420586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A8E38-A48C-47D1-BF00-F2E27661E33A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1B745064-FE5B-4849-A50D-3D6549D2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7342118E-D471-4A2D-94A1-43486875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2027B-2267-42D5-87C6-8A58E4C2DEDE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25612445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id="{6DD22021-32BF-4220-A339-5B36433A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0F4A5-6743-4D1E-BB98-48FD6954D6FC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id="{25486707-488E-4F52-A66B-DE47E97F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id="{3D021211-5FB2-4E4B-885A-1D3F9D11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AF6DA-BAA9-4BB8-BBE3-F3FFCDE7CBCA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99613891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כותרת ותוכן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5F0B9-D44D-4A29-B9D6-718A6CDBD45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AA040-2524-4A60-937D-89C6CB45A5C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68445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id="{BF073BBD-23C3-4F25-BF8A-81F053CE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7EF5-BFC3-4815-AFDC-2D699ADC995D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id="{BC9BDCEB-8AF9-4486-9C0E-52F9638E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id="{2210E4A3-049D-4A4D-B8E7-9D558797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BDD68-1E28-4016-99BB-7FFD2B7508BB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54929351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id="{7D42D7EF-5EF4-4303-8199-384AA7185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3EF7-BE2F-48FF-8E17-D95022A00CD5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id="{7468D1E0-FF14-4A89-B1FE-212FE2C3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id="{0F5D799C-4416-45CD-A4F6-52FE5DE8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21384-0E32-40FA-AB7A-52A04D182EEA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34110545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1A8FF408-1759-44FC-8E26-8C9A0B23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CAF5-CE8F-4152-8261-FCF2FE5870D0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D9A9EA28-26D4-4ACF-80B8-199AB7AB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AD82937D-0240-49A6-848C-60D0627B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4708A-388A-488B-8F42-8CACAC0CB9D3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45278545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23176909-E33E-4EA1-9DC9-97911301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30EF5-B853-47F5-A40F-6F789BCB6EA3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803355CC-4A82-4A9C-9DB0-7304554D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3FE8A33D-4762-4D28-95A5-3525EFAE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E0FC9-6450-4392-9764-2152C7FDB17E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4614977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87DB520-AE31-4A49-9C12-17CEAD69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C4133-A1F3-4A91-8B35-A46606CDDDFA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BC3242D-3D48-4A69-8CD4-9219E7EC8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4CC8641-78B3-47D2-BC7A-B6ABB2EE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A7D9F-FEF6-4631-9B48-2442F6AEF4E0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63535199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E160A86-41E5-4958-A84D-87BD9735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9387-00EC-4D8B-A679-21BE00C42BF3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BE6CF39-1778-4CE9-B5DA-D3D8A8BC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2A8DA2C-E811-4B69-B647-7C436565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EA809-8E11-4793-9F0C-978836FDDE9F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04190473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2119CB-AB83-4DFF-9426-9561A3072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0264" y="2315135"/>
            <a:ext cx="3749667" cy="2387600"/>
          </a:xfrm>
        </p:spPr>
        <p:txBody>
          <a:bodyPr anchor="b"/>
          <a:lstStyle>
            <a:lvl1pPr algn="r">
              <a:lnSpc>
                <a:spcPct val="80000"/>
              </a:lnSpc>
              <a:defRPr sz="45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14159E2-D658-430D-A8CA-2E764D588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0262" y="4794810"/>
            <a:ext cx="3749668" cy="165576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8013777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7ED2F3-773C-448D-B188-67EEC6C8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DD14ECA-E88A-4CA2-99B3-FC3CFA9BA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B62D2AE-0326-486E-8708-A598C316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2100-8EBD-4C68-80F7-00C39EED90D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DC9980B-1C78-43C7-A516-F770E55E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EC89FE4-21EA-49FF-A614-0732BD7E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A8E8-B225-4197-82F0-3152198ACA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90758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FA6118-E910-4950-B22D-73A247D0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6482ADF-EED5-4AF7-84C8-880428909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D112090-B13B-4193-A9D7-4D8EEDC2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2100-8EBD-4C68-80F7-00C39EED90D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BA396E1-76A0-44DF-ABFB-6680E2BB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DB7999D-B7A5-4BC9-AE00-B01A304A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A8E8-B225-4197-82F0-3152198ACA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50491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B14F02-56F9-479B-B2AC-C3C2552E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5C09136-3E01-4520-ADED-91910DF71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C4B000A-9413-45E6-A6BD-7453F72DF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E79BFFD-8D95-4810-AA91-986C7D9B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2100-8EBD-4C68-80F7-00C39EED90D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471C02B-1CA2-44E1-A7A9-184E4D8C7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3895778-FB95-460C-BF33-5E972F75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A8E8-B225-4197-82F0-3152198ACA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5099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5F0B9-D44D-4A29-B9D6-718A6CDBD45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AA040-2524-4A60-937D-89C6CB45A5C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90071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BE0EB4C-9074-4FAA-8BB6-79B84ED7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824E8BD-0071-4C1E-938F-A144CC6AB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1F90815-FA56-459B-A1A1-4EA486D7A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9CEAE00-96CF-44AF-A492-C186C2E2B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F70166B-77F5-4C1C-A432-390B5A45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9F82B48-B20B-4A7A-894C-E7CDACA2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2100-8EBD-4C68-80F7-00C39EED90D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FC177F7-2D72-46D3-9269-2CCDB096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4CA37846-83D5-4894-B220-3EAD6BD3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A8E8-B225-4197-82F0-3152198ACA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94748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1F24C7-6E18-47D0-8CD5-A3BFBB91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5761862-B6B4-4B7D-81BF-886AB676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2100-8EBD-4C68-80F7-00C39EED90D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6982923-E4EA-461E-9CE4-AA63B662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A417EEA-AD70-4D24-A5CC-FEF98D31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A8E8-B225-4197-82F0-3152198ACA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33428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F4920BA-0564-4649-9AAB-50E792A7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2100-8EBD-4C68-80F7-00C39EED90D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B4D86F1-3D4A-4990-A4FA-45B1A1B4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E23B5EE-5901-4649-B910-AA0E5F11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A8E8-B225-4197-82F0-3152198ACA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3180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994E5A6-4D3D-4A33-B135-7520B39A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CF7BC14-508F-4C49-88CA-FC614A63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19BA486-8C1B-481F-A3BE-6C6FC4C14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63EB4FC-C65B-4E33-9B4B-728F765A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2100-8EBD-4C68-80F7-00C39EED90D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0A64945-DD9B-44F7-8210-538E27A1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E730B94-C5D7-4F89-AEE0-05A2A5BA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A8E8-B225-4197-82F0-3152198ACA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49197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EB89CA9-075F-479D-B024-77B8E3B1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6CDC26A-47F9-4B79-AE0B-5DAA7BE71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CA32419-74FF-4AF8-BA80-A61BB7955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467D0F6-4C22-4BD5-9798-433ACDDF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2100-8EBD-4C68-80F7-00C39EED90D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4689295-8597-4E75-ADC5-C160FC456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D464EC3-D37F-49B1-84AA-10DA3E7F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A8E8-B225-4197-82F0-3152198ACA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23272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2D98D2-5151-4226-8171-6D05D5503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52D9061-EC05-4CC7-BC52-21E5B2B15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81481D2-3252-468E-B987-2D115951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2100-8EBD-4C68-80F7-00C39EED90D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52F4557-A7E6-4961-8B55-2F110299E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021164C-83E5-4FA1-940B-0118589C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A8E8-B225-4197-82F0-3152198ACA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07644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28E0963-92FC-481F-BE52-4450A08E2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A9D2257-0D82-4E65-9E12-BA032C4D2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8BBD8EC-6E9E-4F54-8018-B1A9B67A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2100-8EBD-4C68-80F7-00C39EED90D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D2C4636-C965-4D97-8D1A-B4455117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4501BC9-F7CF-40B8-B4CE-2E45646A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A8E8-B225-4197-82F0-3152198ACA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64842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2119CB-AB83-4DFF-9426-9561A3072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0264" y="2315135"/>
            <a:ext cx="3749667" cy="2387600"/>
          </a:xfrm>
        </p:spPr>
        <p:txBody>
          <a:bodyPr anchor="b"/>
          <a:lstStyle>
            <a:lvl1pPr algn="r">
              <a:lnSpc>
                <a:spcPct val="8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14159E2-D658-430D-A8CA-2E764D588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0262" y="4794810"/>
            <a:ext cx="3749668" cy="165576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110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7ED2F3-773C-448D-B188-67EEC6C8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DD14ECA-E88A-4CA2-99B3-FC3CFA9BA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B62D2AE-0326-486E-8708-A598C316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DC9980B-1C78-43C7-A516-F770E55E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EC89FE4-21EA-49FF-A614-0732BD7E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1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FA6118-E910-4950-B22D-73A247D0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6482ADF-EED5-4AF7-84C8-880428909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D112090-B13B-4193-A9D7-4D8EEDC2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BA396E1-76A0-44DF-ABFB-6680E2BB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DB7999D-B7A5-4BC9-AE00-B01A304A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5F0B9-D44D-4A29-B9D6-718A6CDBD45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AA040-2524-4A60-937D-89C6CB45A5C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81106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B14F02-56F9-479B-B2AC-C3C2552E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5C09136-3E01-4520-ADED-91910DF71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C4B000A-9413-45E6-A6BD-7453F72DF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E79BFFD-8D95-4810-AA91-986C7D9B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471C02B-1CA2-44E1-A7A9-184E4D8C7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3895778-FB95-460C-BF33-5E972F75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BE0EB4C-9074-4FAA-8BB6-79B84ED7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824E8BD-0071-4C1E-938F-A144CC6AB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1F90815-FA56-459B-A1A1-4EA486D7A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9CEAE00-96CF-44AF-A492-C186C2E2B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F70166B-77F5-4C1C-A432-390B5A45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9F82B48-B20B-4A7A-894C-E7CDACA2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FC177F7-2D72-46D3-9269-2CCDB096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4CA37846-83D5-4894-B220-3EAD6BD3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1F24C7-6E18-47D0-8CD5-A3BFBB91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5761862-B6B4-4B7D-81BF-886AB676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6982923-E4EA-461E-9CE4-AA63B662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A417EEA-AD70-4D24-A5CC-FEF98D31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F4920BA-0564-4649-9AAB-50E792A7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B4D86F1-3D4A-4990-A4FA-45B1A1B4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E23B5EE-5901-4649-B910-AA0E5F11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994E5A6-4D3D-4A33-B135-7520B39A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CF7BC14-508F-4C49-88CA-FC614A63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19BA486-8C1B-481F-A3BE-6C6FC4C14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63EB4FC-C65B-4E33-9B4B-728F765A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0A64945-DD9B-44F7-8210-538E27A1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E730B94-C5D7-4F89-AEE0-05A2A5BA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EB89CA9-075F-479D-B024-77B8E3B1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6CDC26A-47F9-4B79-AE0B-5DAA7BE71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CA32419-74FF-4AF8-BA80-A61BB7955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467D0F6-4C22-4BD5-9798-433ACDDF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4689295-8597-4E75-ADC5-C160FC456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D464EC3-D37F-49B1-84AA-10DA3E7F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2D98D2-5151-4226-8171-6D05D5503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52D9061-EC05-4CC7-BC52-21E5B2B15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81481D2-3252-468E-B987-2D115951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52F4557-A7E6-4961-8B55-2F110299E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021164C-83E5-4FA1-940B-0118589C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28E0963-92FC-481F-BE52-4450A08E2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A9D2257-0D82-4E65-9E12-BA032C4D2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8BBD8EC-6E9E-4F54-8018-B1A9B67A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D2C4636-C965-4D97-8D1A-B4455117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4501BC9-F7CF-40B8-B4CE-2E45646A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7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5F0B9-D44D-4A29-B9D6-718A6CDBD45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AA040-2524-4A60-937D-89C6CB45A5C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654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5F0B9-D44D-4A29-B9D6-718A6CDBD45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AA040-2524-4A60-937D-89C6CB45A5C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0190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5F0B9-D44D-4A29-B9D6-718A6CDBD45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AA040-2524-4A60-937D-89C6CB45A5C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0728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5F0B9-D44D-4A29-B9D6-718A6CDBD45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AA040-2524-4A60-937D-89C6CB45A5C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0252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68680-2D9C-4D77-B78B-87B83028C37E}" type="datetimeFigureOut">
              <a:rPr lang="he-IL" smtClean="0"/>
              <a:pPr/>
              <a:t>ט"ז/שבט/תש"פ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4E0B5-888F-494B-A5E0-2212FB31299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5F0B9-D44D-4A29-B9D6-718A6CDBD45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AA040-2524-4A60-937D-89C6CB45A5C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9551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5F0B9-D44D-4A29-B9D6-718A6CDBD45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AA040-2524-4A60-937D-89C6CB45A5C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2212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5F0B9-D44D-4A29-B9D6-718A6CDBD45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AA040-2524-4A60-937D-89C6CB45A5C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6586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23928" y="2130425"/>
            <a:ext cx="4944891" cy="1262571"/>
          </a:xfrm>
        </p:spPr>
        <p:txBody>
          <a:bodyPr>
            <a:noAutofit/>
          </a:bodyPr>
          <a:lstStyle>
            <a:lvl1pPr>
              <a:defRPr sz="4400" b="0">
                <a:cs typeface="TypographBlack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923928" y="3410013"/>
            <a:ext cx="4944891" cy="1464568"/>
          </a:xfrm>
        </p:spPr>
        <p:txBody>
          <a:bodyPr/>
          <a:lstStyle>
            <a:lvl1pPr marL="0" indent="0" algn="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835EE1D-F439-4921-8FCC-BE352AC7F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FD8C393-885C-43AD-851A-B1B4265A5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357392" cy="64807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27784" y="1340768"/>
            <a:ext cx="6357392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B4E59C48-8A7B-486C-BC91-D72FD2607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14C909F7-DE2F-4494-A6C4-AC775FAFB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כותרת ותוכן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0FC75297-3AF0-42F1-8052-1ED720FD7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FBF2B10-B0F3-4215-982E-5B787A878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2DCEECD-BF5A-42E4-BE36-E9CA9F9F9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357392" cy="64807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27784" y="1340768"/>
            <a:ext cx="6357392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68680-2D9C-4D77-B78B-87B83028C37E}" type="datetimeFigureOut">
              <a:rPr lang="he-IL" smtClean="0"/>
              <a:pPr/>
              <a:t>ט"ז/שבט/תש"פ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4E0B5-888F-494B-A5E0-2212FB31299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A3E618E-1F0D-408E-941D-971DAD38B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46A2EDC-0313-47C8-9E9E-1C840A96B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AC9D7C1-E38E-483C-B08C-204B768E7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F2DCC4AE-A6E7-4056-A447-1625DFF17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D8E0ABFF-C0C0-4231-86D2-8419868E8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BA6AB03-8162-49F9-9C4D-C2C8D5CA2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CA824F5-16AF-4F5B-A1A9-0DFB9D6A6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23928" y="2130425"/>
            <a:ext cx="4944891" cy="1262571"/>
          </a:xfrm>
        </p:spPr>
        <p:txBody>
          <a:bodyPr>
            <a:no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923928" y="3410013"/>
            <a:ext cx="4944891" cy="1464568"/>
          </a:xfrm>
        </p:spPr>
        <p:txBody>
          <a:bodyPr/>
          <a:lstStyle>
            <a:lvl1pPr marL="0" indent="0" algn="r"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fld id="{6358616F-4215-4F24-AB7D-7E89C0BF30E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442CEF-9285-4CA3-B255-77163EA8F442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8616F-4215-4F24-AB7D-7E89C0BF30E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42CEF-9285-4CA3-B255-77163EA8F44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357392" cy="64807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27784" y="1340768"/>
            <a:ext cx="6357392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fld id="{6358616F-4215-4F24-AB7D-7E89C0BF30E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442CEF-9285-4CA3-B255-77163EA8F442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68680-2D9C-4D77-B78B-87B83028C37E}" type="datetimeFigureOut">
              <a:rPr lang="he-IL" smtClean="0"/>
              <a:pPr/>
              <a:t>ט"ז/שבט/תש"פ</a:t>
            </a:fld>
            <a:endParaRPr lang="he-IL" dirty="0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4E0B5-888F-494B-A5E0-2212FB31299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fld id="{6358616F-4215-4F24-AB7D-7E89C0BF30E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442CEF-9285-4CA3-B255-77163EA8F442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כותרת ותוכן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fld id="{6358616F-4215-4F24-AB7D-7E89C0BF30E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442CEF-9285-4CA3-B255-77163EA8F442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8616F-4215-4F24-AB7D-7E89C0BF30E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42CEF-9285-4CA3-B255-77163EA8F44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8616F-4215-4F24-AB7D-7E89C0BF30E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42CEF-9285-4CA3-B255-77163EA8F44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8616F-4215-4F24-AB7D-7E89C0BF30E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42CEF-9285-4CA3-B255-77163EA8F44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8616F-4215-4F24-AB7D-7E89C0BF30E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42CEF-9285-4CA3-B255-77163EA8F44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8616F-4215-4F24-AB7D-7E89C0BF30E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42CEF-9285-4CA3-B255-77163EA8F44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8616F-4215-4F24-AB7D-7E89C0BF30E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42CEF-9285-4CA3-B255-77163EA8F44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8616F-4215-4F24-AB7D-7E89C0BF30E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42CEF-9285-4CA3-B255-77163EA8F44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8616F-4215-4F24-AB7D-7E89C0BF30E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42CEF-9285-4CA3-B255-77163EA8F44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23928" y="2130425"/>
            <a:ext cx="4944891" cy="1262571"/>
          </a:xfrm>
        </p:spPr>
        <p:txBody>
          <a:bodyPr>
            <a:noAutofit/>
          </a:bodyPr>
          <a:lstStyle>
            <a:lvl1pPr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923928" y="3410013"/>
            <a:ext cx="4944891" cy="1464568"/>
          </a:xfrm>
        </p:spPr>
        <p:txBody>
          <a:bodyPr/>
          <a:lstStyle>
            <a:lvl1pPr marL="0" indent="0" algn="r"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68680-2D9C-4D77-B78B-87B83028C37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4E0B5-888F-494B-A5E0-2212FB31299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8616F-4215-4F24-AB7D-7E89C0BF30E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42CEF-9285-4CA3-B255-77163EA8F44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23928" y="2130425"/>
            <a:ext cx="4944891" cy="1262571"/>
          </a:xfrm>
        </p:spPr>
        <p:txBody>
          <a:bodyPr>
            <a:noAutofit/>
          </a:bodyPr>
          <a:lstStyle>
            <a:lvl1pPr>
              <a:defRPr sz="3600" b="1">
                <a:cs typeface="+mj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923928" y="3410013"/>
            <a:ext cx="4944891" cy="1464568"/>
          </a:xfrm>
        </p:spPr>
        <p:txBody>
          <a:bodyPr/>
          <a:lstStyle>
            <a:lvl1pPr marL="0" indent="0" algn="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960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ED42-F1B8-4282-9135-57DBFCC7A9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7BC8-0B12-4C1D-A352-BC006B72B51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כותרת ותוכן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ED42-F1B8-4282-9135-57DBFCC7A9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7BC8-0B12-4C1D-A352-BC006B72B51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357392" cy="64807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27784" y="1340768"/>
            <a:ext cx="6357392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ED42-F1B8-4282-9135-57DBFCC7A9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7BC8-0B12-4C1D-A352-BC006B72B51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0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ED42-F1B8-4282-9135-57DBFCC7A9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7BC8-0B12-4C1D-A352-BC006B72B51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כותרת ותוכן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ED42-F1B8-4282-9135-57DBFCC7A9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7BC8-0B12-4C1D-A352-BC006B72B51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ED42-F1B8-4282-9135-57DBFCC7A9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7BC8-0B12-4C1D-A352-BC006B72B51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6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ED42-F1B8-4282-9135-57DBFCC7A9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7BC8-0B12-4C1D-A352-BC006B72B51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ED42-F1B8-4282-9135-57DBFCC7A9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7BC8-0B12-4C1D-A352-BC006B72B51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7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68680-2D9C-4D77-B78B-87B83028C37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4E0B5-888F-494B-A5E0-2212FB31299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ED42-F1B8-4282-9135-57DBFCC7A9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7BC8-0B12-4C1D-A352-BC006B72B51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ED42-F1B8-4282-9135-57DBFCC7A9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7BC8-0B12-4C1D-A352-BC006B72B51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ED42-F1B8-4282-9135-57DBFCC7A9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7BC8-0B12-4C1D-A352-BC006B72B51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ED42-F1B8-4282-9135-57DBFCC7A9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7BC8-0B12-4C1D-A352-BC006B72B51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ED42-F1B8-4282-9135-57DBFCC7A9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7BC8-0B12-4C1D-A352-BC006B72B51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ED42-F1B8-4282-9135-57DBFCC7A9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7BC8-0B12-4C1D-A352-BC006B72B51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23928" y="2130425"/>
            <a:ext cx="4944891" cy="1262571"/>
          </a:xfrm>
        </p:spPr>
        <p:txBody>
          <a:bodyPr>
            <a:noAutofit/>
          </a:bodyPr>
          <a:lstStyle>
            <a:lvl1pPr>
              <a:defRPr sz="4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923928" y="3836640"/>
            <a:ext cx="4944891" cy="1464568"/>
          </a:xfrm>
        </p:spPr>
        <p:txBody>
          <a:bodyPr/>
          <a:lstStyle>
            <a:lvl1pPr marL="0" indent="0" algn="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A342B1A-E3A7-474C-892F-2D71BB42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60EC139-6CC1-40AF-A97E-B65CE132F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9900540-9748-4CB7-ACEB-313F3570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F0D28-9DEB-4C3E-A639-2837BBAB2ED7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7335767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84390DC-8D3F-424A-A970-497E5F48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F1C37EB-3C60-40B8-83DC-DBBBD6A5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B338F2B-83EE-444D-9481-85E40337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98205-FC07-46DD-8E59-A56A635235DF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42801333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357392" cy="64807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27784" y="1340768"/>
            <a:ext cx="6357392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792855E-0D78-4750-A2A4-DECFA4AB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BDD922-BB59-4BE8-98DA-C667A4AD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1E3823C-453F-4AA9-AE3B-0B989669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2333C-F0F0-491A-8AA6-7D57425AEA7F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16433346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78851FA-CA82-4E97-80D3-C2A16F361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703EBCA-674E-4ABB-9EA3-790B572E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83F2AC3-923F-47C9-A014-EB9AD894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ADFE6-0A6F-4F23-BE9B-479C4C542010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0701788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357392" cy="64807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27784" y="1340768"/>
            <a:ext cx="6357392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68680-2D9C-4D77-B78B-87B83028C37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4E0B5-888F-494B-A5E0-2212FB31299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כותרת ותוכן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E582F45-1E7A-496B-A6A1-5DAE64DF8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D16770D-0CB0-4116-9940-3645EF50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2034D1F-F75E-48C0-BD01-ACA09BCF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2A089-2177-4AE8-AF7F-4709B5B08337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6602040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DE27151-C9C5-4F20-AB50-5AD5FD3A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E6CA3F4-5D94-4059-835B-BB19A15B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2B2CB11-1C18-487D-B030-7356C006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D937F-C4CF-4D4A-AF57-4302E5D40368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42746149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8BA6C5A7-5255-42AA-BBE3-24CE5A5F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6636E2F5-C21B-4E17-A971-DAC837126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4FB403D0-AE64-420D-A831-C768F91C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8F666-C4B7-4DE2-8CB7-09E7921F8D9B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70969715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id="{9CADA86E-CA6F-4A92-9B45-53CB08D9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id="{D20788AA-0162-4973-9A97-C21CD4D97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id="{01571DEF-F5AC-4C1B-A22E-3A35B76B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F8ACA-EF39-47E9-940A-0BF5E800D455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93209882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id="{72C3F5F5-FA40-4DCE-B106-088729E5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id="{2B680BF7-C4E3-40C5-BE55-131FCA9C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id="{D66AF911-7926-4C70-B4C7-F78A12DC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422E6-A91F-4EE3-86C2-64750C52075D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20676112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id="{B68B282F-4D3C-4BEE-B20B-373C0518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id="{25C099C2-CA8D-46D9-81E3-6D3C967F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id="{9BF7A296-FB17-4427-9C95-5F59DBAEF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2BF99-EBCB-4FAF-8CAC-FB02B7DB019E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41622002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8C945BA2-142B-4DAA-89C6-02702A3B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8E0E49A1-AC42-4574-9E4D-128684F3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9DC60F21-2743-472B-8B21-2326150C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8846-B8CB-4BD3-8139-C5EA353E25ED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613243025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FC86E297-6223-454C-B966-11A8DB32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15389887-ECC5-4D7C-A922-E16B5D7A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15B5C0AC-5BF7-4F2B-A4C7-8B46647A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F1F7F-C9F1-4A31-AE2D-C160436FCDA0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09281236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742717A-34D1-428D-A92B-A8FA2283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80E9130-8B84-4BB2-8954-4B4ACC9E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1BA4269-259C-43BC-A305-AFD1460F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45BB5-4E1F-4EFD-AC9C-7EE7DF3FE236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95811848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E0C4252-80F2-4CF1-ADCE-B20489BD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A29F8B6-1F1C-4417-97B2-866B9F066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C6B258B-3571-4163-80A4-CFFAC13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22EB3-44E9-4237-A671-7F68DA377B73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0391294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68680-2D9C-4D77-B78B-87B83028C37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4E0B5-888F-494B-A5E0-2212FB31299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23928" y="2130425"/>
            <a:ext cx="4944891" cy="1262571"/>
          </a:xfrm>
        </p:spPr>
        <p:txBody>
          <a:bodyPr>
            <a:noAutofit/>
          </a:bodyPr>
          <a:lstStyle>
            <a:lvl1pPr>
              <a:defRPr sz="4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923928" y="3836640"/>
            <a:ext cx="4944891" cy="1464568"/>
          </a:xfrm>
        </p:spPr>
        <p:txBody>
          <a:bodyPr/>
          <a:lstStyle>
            <a:lvl1pPr marL="0" indent="0" algn="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09AC5E-440C-4F69-8C3B-D11E1AD8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DF78502-6B64-4934-AF02-45AE3247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CF02A75-D7BC-4DF8-A9BE-121379EB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D7372-4AC1-45FB-81B6-09752F4C57F9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50436162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4F1CB35-5183-4ADF-A2C1-EB695CC3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DD8FF04-BF7B-4135-91CF-3A66A121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C8D7230-4591-4243-9107-1600D33EA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37BC7-2DDA-40F6-B7A7-88519D4CC51F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72166415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357392" cy="64807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27784" y="1340768"/>
            <a:ext cx="6357392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17146F8-AE57-4AF5-A26D-F1036D73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B0CA0F7-F71F-43A9-948D-E07590DE7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CA937AB-F5EE-4149-816F-2A77605C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11177-FCE2-4C50-967E-BAD865124A9A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83041071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E80DBF9-84E5-4711-8DED-F6EDC56AA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AEC4B8C-CC32-4F04-B8A6-DADE7D5B2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2B5FE72-2C7F-4FA3-96EF-78CBBBD1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C3D75-62B7-449B-8A31-6E7BDED80CB4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381103686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כותרת ותוכן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5C065D6-94BC-4646-8C1D-8E5AAADB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C84DB81-B420-4DB9-B98D-55CDB7652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E17DA70-804B-4C92-B3C5-3A4FAB37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8B07D-DCCB-4FA9-8677-20A2CF02E6CC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52733816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AE628C1-0E88-4AEB-A6F4-207F2202F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4F5936F-0B4C-4F61-B51A-0CF7D15E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D04CFCC-8D72-4DF3-8183-C3DD3A13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EABC4-30F4-48EC-B724-353E82F66F38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10827818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74887A17-C3FC-4B58-9E23-9B50E39C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ED4679ED-AF1F-430E-ABE6-410748DF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E777ADD1-2397-4AAC-9CC3-704F822F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8E73D-4FC6-4969-8572-66D8392A2FB8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118643334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id="{870D7FB7-8F44-47B9-9ECE-4F445378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id="{013D8B26-4172-4C96-8E50-8B1820C1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id="{973AC1F2-4444-4751-82BE-D3840BF7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70DCC-89B5-418A-9069-24DAAE628C5D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96187292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id="{C8208446-55FF-4B60-B0BD-E2292B73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id="{ECDE7454-AAA5-44E0-839E-FA0AB9B2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id="{985604B5-40A9-433D-8D5B-66231765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48AFC-769E-41DB-90A4-B4F30F3A565B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337519265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id="{7E33E11F-E326-421C-BA91-21726770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id="{54A293D5-DDAE-45C1-84B4-111E10666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id="{AAB4F014-5500-4714-B8FF-6FBA1698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AF6B0-7200-4E22-84E8-0C1D3468F412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5447824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23928" y="2130425"/>
            <a:ext cx="4944891" cy="1262571"/>
          </a:xfrm>
        </p:spPr>
        <p:txBody>
          <a:bodyPr>
            <a:noAutofit/>
          </a:bodyPr>
          <a:lstStyle>
            <a:lvl1pPr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923928" y="3410013"/>
            <a:ext cx="4944891" cy="1464568"/>
          </a:xfrm>
        </p:spPr>
        <p:txBody>
          <a:bodyPr/>
          <a:lstStyle>
            <a:lvl1pPr marL="0" indent="0" algn="r"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5F0B9-D44D-4A29-B9D6-718A6CDBD45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AA040-2524-4A60-937D-89C6CB45A5C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80830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AC92801E-03F2-405F-BE16-440C52813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70B2A392-668A-4DA6-A58B-33A904516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931D8EC8-0C83-4B3B-A2F8-39452925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993C5-9F56-4297-B2D7-0CCF42C6E22A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162237590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C1030D83-F314-4192-BE55-74E508CCF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6AE8ECDC-E476-4809-9044-168C863F3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7A12B994-0D82-4164-AEFF-66DFC636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EDEA1-BC40-40E3-A8AB-A7DD2314A79C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941530037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058591-DB9B-4E72-BE1F-4E2595E81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6A084BD-5563-4CC8-9061-E6E88206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69F4E52-B89F-4000-8F4B-FC7601F5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B4FAB-BB46-4084-9B77-038A75814C1D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68160817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C9F7CF3-AF9B-4403-BB95-71571527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E6A3235-708B-41A5-9F1B-53EE907A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A6D2024-E92C-4695-8F65-5CB93F33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A1B14-615C-4912-9BD0-7548AB6B7EB6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171253579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23928" y="2130425"/>
            <a:ext cx="4944891" cy="1262571"/>
          </a:xfrm>
        </p:spPr>
        <p:txBody>
          <a:bodyPr>
            <a:noAutofit/>
          </a:bodyPr>
          <a:lstStyle>
            <a:lvl1pPr>
              <a:defRPr sz="4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923928" y="3836640"/>
            <a:ext cx="4944891" cy="1464568"/>
          </a:xfrm>
        </p:spPr>
        <p:txBody>
          <a:bodyPr/>
          <a:lstStyle>
            <a:lvl1pPr marL="0" indent="0" algn="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0F077B1-C2B9-4845-9611-4C5344A4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12480A-14A2-4D16-8BFA-91625B55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04CB28A-C51A-4145-B72F-5B8F65F1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66A1D-224E-4622-9645-C0F2F16FED5C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920221590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E1E9654-02B3-4436-9BA2-9753572A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DB60154-4A29-48BB-875D-AD45D6DA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3219B90-1983-4970-962E-BD9603BC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8DB17-1AA5-4700-B349-F0543934C6D4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626819440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357392" cy="64807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27784" y="1340768"/>
            <a:ext cx="6357392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95420B3-954D-4975-89BB-E279AA37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9F29B1B-4AA1-4320-AFC4-0F661070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2AD814E-8F43-49AE-84C3-04F6FF1B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EE183-5A55-4220-AF25-B21E68400D85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5519276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2035D2E-49AF-4A36-B7D8-D27A97CF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AC996F4-8170-4081-A9A9-E526B274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72C7221-1BF8-45A2-81EC-C741F96E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D77A9-E7C8-4F37-A040-3849E6886C61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935861367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כותרת ותוכן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A34F57B-ADBE-4920-A656-F8892C4AD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2ECE37A-6894-4340-934F-BD5938C3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00C4997-C2DC-4197-8A0A-0EEE2613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AE847-C3ED-4328-AB1C-498A7E250F4D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60114028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7388ADA-CAF0-406E-BFB5-9F8BBD74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AA806CA-1445-4A4B-930D-5F3CDEAD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CEA0C18-41B1-47C8-941C-A5DB1A9B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BD49D-7031-42B8-8809-A59C006D3E28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67932097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959059" y="774030"/>
            <a:ext cx="77263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959059" y="1423318"/>
            <a:ext cx="77263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CC68680-2D9C-4D77-B78B-87B83028C37E}" type="datetimeFigureOut">
              <a:rPr lang="he-IL" smtClean="0"/>
              <a:pPr/>
              <a:t>ט"ז/שבט/תש"פ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rgbClr val="898989"/>
                </a:solidFill>
                <a:latin typeface="Calibri" pitchFamily="34" charset="0"/>
                <a:cs typeface="Arial" panose="020B0604020202020204" pitchFamily="34" charset="0"/>
              </a:defRPr>
            </a:lvl1pPr>
          </a:lstStyle>
          <a:p>
            <a:fld id="{5174E0B5-888F-494B-A5E0-2212FB31299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5" r:id="rId4"/>
  </p:sldLayoutIdLst>
  <p:transition spd="med">
    <p:fade/>
  </p:transition>
  <p:txStyles>
    <p:titleStyle>
      <a:lvl1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ypographBlack" pitchFamily="2" charset="-79"/>
        </a:defRPr>
      </a:lvl2pPr>
      <a:lvl3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ypographBlack" pitchFamily="2" charset="-79"/>
        </a:defRPr>
      </a:lvl3pPr>
      <a:lvl4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ypographBlack" pitchFamily="2" charset="-79"/>
        </a:defRPr>
      </a:lvl4pPr>
      <a:lvl5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ypographBlack" pitchFamily="2" charset="-79"/>
        </a:defRPr>
      </a:lvl5pPr>
      <a:lvl6pPr marL="4572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6pPr>
      <a:lvl7pPr marL="9144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7pPr>
      <a:lvl8pPr marL="13716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8pPr>
      <a:lvl9pPr marL="18288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9pPr>
    </p:titleStyle>
    <p:bodyStyle>
      <a:lvl1pPr marL="342900" indent="-342900" algn="r" rtl="1" eaLnBrk="1" fontAlgn="base" hangingPunct="1">
        <a:lnSpc>
          <a:spcPct val="85000"/>
        </a:lnSpc>
        <a:spcBef>
          <a:spcPts val="8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r" rtl="1" eaLnBrk="1" fontAlgn="base" hangingPunct="1">
        <a:lnSpc>
          <a:spcPct val="85000"/>
        </a:lnSpc>
        <a:spcBef>
          <a:spcPts val="8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r" rtl="1" eaLnBrk="1" fontAlgn="base" hangingPunct="1">
        <a:lnSpc>
          <a:spcPct val="85000"/>
        </a:lnSpc>
        <a:spcBef>
          <a:spcPts val="8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r" rtl="1" eaLnBrk="1" fontAlgn="base" hangingPunct="1">
        <a:lnSpc>
          <a:spcPct val="85000"/>
        </a:lnSpc>
        <a:spcBef>
          <a:spcPts val="8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r" rtl="1" eaLnBrk="1" fontAlgn="base" hangingPunct="1">
        <a:lnSpc>
          <a:spcPct val="85000"/>
        </a:lnSpc>
        <a:spcBef>
          <a:spcPts val="8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מציין מיקום של כותרת 1">
            <a:extLst>
              <a:ext uri="{FF2B5EF4-FFF2-40B4-BE49-F238E27FC236}">
                <a16:creationId xmlns:a16="http://schemas.microsoft.com/office/drawing/2014/main" id="{63E1DF14-C274-4EE9-B177-25B39E7F4E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58888" y="692150"/>
            <a:ext cx="7726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7171" name="מציין מיקום טקסט 2">
            <a:extLst>
              <a:ext uri="{FF2B5EF4-FFF2-40B4-BE49-F238E27FC236}">
                <a16:creationId xmlns:a16="http://schemas.microsoft.com/office/drawing/2014/main" id="{42C53C68-AE9B-475B-951E-49494A3740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58888" y="1341438"/>
            <a:ext cx="77263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8BC2CD4-1BEB-4285-8C76-D1B0DBC05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0A95F86-B75E-4DB0-9E0A-D91B78929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2052330-8FA4-4BD9-8DBB-6973D9D4E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Typograph"/>
                <a:cs typeface="Typograph"/>
              </a:defRPr>
            </a:lvl1pPr>
          </a:lstStyle>
          <a:p>
            <a:fld id="{69E8AB93-29DB-48AA-9148-B809B376858C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1024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</p:sldLayoutIdLst>
  <p:transition spd="med">
    <p:fade/>
  </p:transition>
  <p:txStyles>
    <p:titleStyle>
      <a:lvl1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6pPr>
      <a:lvl7pPr marL="9144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7pPr>
      <a:lvl8pPr marL="13716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8pPr>
      <a:lvl9pPr marL="18288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כותרת 1">
            <a:extLst>
              <a:ext uri="{FF2B5EF4-FFF2-40B4-BE49-F238E27FC236}">
                <a16:creationId xmlns:a16="http://schemas.microsoft.com/office/drawing/2014/main" id="{684B63A0-4E8A-4872-A7BD-7ACD264626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3788" y="846138"/>
            <a:ext cx="772636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9219" name="מציין מיקום טקסט 2">
            <a:extLst>
              <a:ext uri="{FF2B5EF4-FFF2-40B4-BE49-F238E27FC236}">
                <a16:creationId xmlns:a16="http://schemas.microsoft.com/office/drawing/2014/main" id="{7C2F5A78-070F-4A19-8877-CD47D453B9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3788" y="1495425"/>
            <a:ext cx="77263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1085349-1D4A-406E-B57C-AE0C884B4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60FEA8-8AB9-4AFD-985B-8E4BE6DA2A65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FA97647-24CE-48A6-8D78-A6DCEECEF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D8EFD45-6B3F-412B-8A62-D601EEC35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Typograph"/>
                <a:cs typeface="Typograph"/>
              </a:defRPr>
            </a:lvl1pPr>
          </a:lstStyle>
          <a:p>
            <a:fld id="{5BAE74B9-68B8-4E62-B998-A31A66DDB735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6829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</p:sldLayoutIdLst>
  <p:transition spd="med">
    <p:fade/>
  </p:transition>
  <p:txStyles>
    <p:titleStyle>
      <a:lvl1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6pPr>
      <a:lvl7pPr marL="9144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7pPr>
      <a:lvl8pPr marL="13716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8pPr>
      <a:lvl9pPr marL="18288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9pPr>
    </p:titleStyle>
    <p:bodyStyle>
      <a:lvl1pPr marL="342900" indent="-342900" algn="r" rtl="1" eaLnBrk="0" fontAlgn="base" hangingPunct="0">
        <a:lnSpc>
          <a:spcPct val="85000"/>
        </a:lnSpc>
        <a:spcBef>
          <a:spcPts val="12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r" rtl="1" eaLnBrk="0" fontAlgn="base" hangingPunct="0">
        <a:lnSpc>
          <a:spcPct val="85000"/>
        </a:lnSpc>
        <a:spcBef>
          <a:spcPts val="12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r" rtl="1" eaLnBrk="0" fontAlgn="base" hangingPunct="0">
        <a:lnSpc>
          <a:spcPct val="85000"/>
        </a:lnSpc>
        <a:spcBef>
          <a:spcPts val="12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r" rtl="1" eaLnBrk="0" fontAlgn="base" hangingPunct="0">
        <a:lnSpc>
          <a:spcPct val="85000"/>
        </a:lnSpc>
        <a:spcBef>
          <a:spcPts val="12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r" rtl="1" eaLnBrk="0" fontAlgn="base" hangingPunct="0">
        <a:lnSpc>
          <a:spcPct val="85000"/>
        </a:lnSpc>
        <a:spcBef>
          <a:spcPts val="12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8E080BB7-C858-4EEA-9058-1B4CEEB9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193" y="895048"/>
            <a:ext cx="7886700" cy="795640"/>
          </a:xfrm>
          <a:prstGeom prst="rect">
            <a:avLst/>
          </a:prstGeom>
        </p:spPr>
        <p:txBody>
          <a:bodyPr vert="horz" lIns="91440" tIns="45720" rIns="91440" bIns="45720" rtlCol="1" anchor="t" anchorCtr="0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C95242A-59EE-4699-B937-1E9972F65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6193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328A6A0-C3EB-4DD6-9A57-DF405D377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2100-8EBD-4C68-80F7-00C39EED90D7}" type="datetimeFigureOut">
              <a:rPr lang="he-IL" smtClean="0"/>
              <a:t>ט"ז/שבט/תש"פ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EFB6ACD-8D94-4C5F-BC4E-8D09F694E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BB2A4D8-D116-4C16-A33E-7D9D4809E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1A8E8-B225-4197-82F0-3152198ACA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395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8E080BB7-C858-4EEA-9058-1B4CEEB9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193" y="895048"/>
            <a:ext cx="7886700" cy="795640"/>
          </a:xfrm>
          <a:prstGeom prst="rect">
            <a:avLst/>
          </a:prstGeom>
        </p:spPr>
        <p:txBody>
          <a:bodyPr vert="horz" lIns="91440" tIns="45720" rIns="91440" bIns="45720" rtlCol="1" anchor="t" anchorCtr="0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C95242A-59EE-4699-B937-1E9972F65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6193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328A6A0-C3EB-4DD6-9A57-DF405D377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EFB6ACD-8D94-4C5F-BC4E-8D09F694E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BB2A4D8-D116-4C16-A33E-7D9D4809E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0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959059" y="774030"/>
            <a:ext cx="77263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959059" y="1423318"/>
            <a:ext cx="77263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CC68680-2D9C-4D77-B78B-87B83028C37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rgbClr val="898989"/>
                </a:solidFill>
                <a:latin typeface="Calibri" pitchFamily="34" charset="0"/>
                <a:cs typeface="Arial" panose="020B0604020202020204" pitchFamily="34" charset="0"/>
              </a:defRPr>
            </a:lvl1pPr>
          </a:lstStyle>
          <a:p>
            <a:fld id="{5174E0B5-888F-494B-A5E0-2212FB31299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ransition spd="med">
    <p:fade/>
  </p:transition>
  <p:txStyles>
    <p:titleStyle>
      <a:lvl1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ypographBlack" pitchFamily="2" charset="-79"/>
        </a:defRPr>
      </a:lvl2pPr>
      <a:lvl3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ypographBlack" pitchFamily="2" charset="-79"/>
        </a:defRPr>
      </a:lvl3pPr>
      <a:lvl4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ypographBlack" pitchFamily="2" charset="-79"/>
        </a:defRPr>
      </a:lvl4pPr>
      <a:lvl5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ypographBlack" pitchFamily="2" charset="-79"/>
        </a:defRPr>
      </a:lvl5pPr>
      <a:lvl6pPr marL="4572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6pPr>
      <a:lvl7pPr marL="9144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7pPr>
      <a:lvl8pPr marL="13716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8pPr>
      <a:lvl9pPr marL="18288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9pPr>
    </p:titleStyle>
    <p:bodyStyle>
      <a:lvl1pPr marL="342900" indent="-342900" algn="r" rtl="1" eaLnBrk="1" fontAlgn="base" hangingPunct="1">
        <a:lnSpc>
          <a:spcPct val="85000"/>
        </a:lnSpc>
        <a:spcBef>
          <a:spcPts val="8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r" rtl="1" eaLnBrk="1" fontAlgn="base" hangingPunct="1">
        <a:lnSpc>
          <a:spcPct val="85000"/>
        </a:lnSpc>
        <a:spcBef>
          <a:spcPts val="8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r" rtl="1" eaLnBrk="1" fontAlgn="base" hangingPunct="1">
        <a:lnSpc>
          <a:spcPct val="85000"/>
        </a:lnSpc>
        <a:spcBef>
          <a:spcPts val="8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r" rtl="1" eaLnBrk="1" fontAlgn="base" hangingPunct="1">
        <a:lnSpc>
          <a:spcPct val="85000"/>
        </a:lnSpc>
        <a:spcBef>
          <a:spcPts val="8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r" rtl="1" eaLnBrk="1" fontAlgn="base" hangingPunct="1">
        <a:lnSpc>
          <a:spcPct val="85000"/>
        </a:lnSpc>
        <a:spcBef>
          <a:spcPts val="8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1115616" y="846038"/>
            <a:ext cx="7726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1115616" y="1495326"/>
            <a:ext cx="77263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FE5F0B9-D44D-4A29-B9D6-718A6CDBD453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71AA040-2524-4A60-937D-89C6CB45A5C9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ransition spd="med">
    <p:fade/>
  </p:transition>
  <p:txStyles>
    <p:titleStyle>
      <a:lvl1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2pPr>
      <a:lvl3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3pPr>
      <a:lvl4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4pPr>
      <a:lvl5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5pPr>
      <a:lvl6pPr marL="4572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6pPr>
      <a:lvl7pPr marL="9144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7pPr>
      <a:lvl8pPr marL="13716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8pPr>
      <a:lvl9pPr marL="18288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1258888" y="692150"/>
            <a:ext cx="77263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5123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1258888" y="1341438"/>
            <a:ext cx="77263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>
              <a:defRPr sz="1200" b="1">
                <a:solidFill>
                  <a:srgbClr val="898989"/>
                </a:solidFill>
                <a:latin typeface="Calibri" pitchFamily="34" charset="0"/>
                <a:cs typeface="Typograph" pitchFamily="2" charset="-79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76EACC-8B71-4805-AF4A-271294577E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5127" name="תמונה 2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0200" y="528638"/>
            <a:ext cx="53022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ransition spd="med">
    <p:fade/>
  </p:transition>
  <p:txStyles>
    <p:titleStyle>
      <a:lvl1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TypographBlack"/>
          <a:cs typeface="TypographBlack" pitchFamily="2" charset="-79"/>
        </a:defRPr>
      </a:lvl1pPr>
      <a:lvl2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TypographBlack"/>
          <a:cs typeface="TypographBlack" pitchFamily="2" charset="-79"/>
        </a:defRPr>
      </a:lvl2pPr>
      <a:lvl3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TypographBlack"/>
          <a:cs typeface="TypographBlack" pitchFamily="2" charset="-79"/>
        </a:defRPr>
      </a:lvl3pPr>
      <a:lvl4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TypographBlack"/>
          <a:cs typeface="TypographBlack" pitchFamily="2" charset="-79"/>
        </a:defRPr>
      </a:lvl4pPr>
      <a:lvl5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TypographBlack"/>
          <a:cs typeface="TypographBlack" pitchFamily="2" charset="-79"/>
        </a:defRPr>
      </a:lvl5pPr>
      <a:lvl6pPr marL="4572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6pPr>
      <a:lvl7pPr marL="9144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7pPr>
      <a:lvl8pPr marL="13716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8pPr>
      <a:lvl9pPr marL="18288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9pPr>
    </p:titleStyle>
    <p:bodyStyle>
      <a:lvl1pPr marL="342900" indent="-342900" algn="r" rtl="1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Typograph"/>
          <a:cs typeface="+mn-cs"/>
        </a:defRPr>
      </a:lvl1pPr>
      <a:lvl2pPr marL="742950" indent="-285750" algn="r" rtl="1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Typograph"/>
          <a:cs typeface="+mn-cs"/>
        </a:defRPr>
      </a:lvl2pPr>
      <a:lvl3pPr marL="1143000" indent="-228600" algn="r" rtl="1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Typograph"/>
          <a:cs typeface="+mn-cs"/>
        </a:defRPr>
      </a:lvl3pPr>
      <a:lvl4pPr marL="1600200" indent="-228600" algn="r" rtl="1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Typograph"/>
          <a:cs typeface="+mn-cs"/>
        </a:defRPr>
      </a:lvl4pPr>
      <a:lvl5pPr marL="2057400" indent="-228600" algn="r" rtl="1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Typograph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1043608" y="774030"/>
            <a:ext cx="77263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1043608" y="1423318"/>
            <a:ext cx="77263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6358616F-4215-4F24-AB7D-7E89C0BF30E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F6442CEF-9285-4CA3-B255-77163EA8F442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transition spd="med">
    <p:fade/>
  </p:transition>
  <p:txStyles>
    <p:titleStyle>
      <a:lvl1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6pPr>
      <a:lvl7pPr marL="9144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7pPr>
      <a:lvl8pPr marL="13716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8pPr>
      <a:lvl9pPr marL="18288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725544" cy="648072"/>
          </a:xfrm>
          <a:prstGeom prst="rect">
            <a:avLst/>
          </a:prstGeom>
        </p:spPr>
        <p:txBody>
          <a:bodyPr vert="horz" lIns="91440" tIns="45720" rIns="91440" bIns="45720" rtlCol="1" anchor="t" anchorCtr="0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59632" y="1340768"/>
            <a:ext cx="7725544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FED42-F1B8-4282-9135-57DBFCC7A9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ט"ז/שבט/תש"פ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7BC8-0B12-4C1D-A352-BC006B72B51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5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7013" indent="-227013" algn="r" defTabSz="914400" rtl="1" eaLnBrk="1" latinLnBrk="0" hangingPunct="1">
        <a:spcBef>
          <a:spcPts val="55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r" defTabSz="914400" rtl="1" eaLnBrk="1" latinLnBrk="0" hangingPunct="1">
        <a:spcBef>
          <a:spcPts val="55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ts val="550"/>
        </a:spcBef>
        <a:buClr>
          <a:schemeClr val="bg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ts val="550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ts val="550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1">
            <a:extLst>
              <a:ext uri="{FF2B5EF4-FFF2-40B4-BE49-F238E27FC236}">
                <a16:creationId xmlns:a16="http://schemas.microsoft.com/office/drawing/2014/main" id="{38945C33-9940-49A5-82AF-C2B10FCF79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58888" y="692150"/>
            <a:ext cx="7726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6147" name="מציין מיקום טקסט 2">
            <a:extLst>
              <a:ext uri="{FF2B5EF4-FFF2-40B4-BE49-F238E27FC236}">
                <a16:creationId xmlns:a16="http://schemas.microsoft.com/office/drawing/2014/main" id="{32108BAF-EF9D-4BAE-9369-0CE38C90ED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58888" y="1341438"/>
            <a:ext cx="77263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DCAA211-B236-49EA-A890-81A717D6C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D734860-0DA5-49FC-98B5-714E66AE1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F60CC64-6387-4719-8F1D-8020A51FC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Typograph"/>
                <a:cs typeface="Typograph"/>
              </a:defRPr>
            </a:lvl1pPr>
          </a:lstStyle>
          <a:p>
            <a:fld id="{C81F3976-1C51-4AB0-957B-2A587213B548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0559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transition spd="med">
    <p:fade/>
  </p:transition>
  <p:txStyles>
    <p:titleStyle>
      <a:lvl1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6pPr>
      <a:lvl7pPr marL="9144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7pPr>
      <a:lvl8pPr marL="13716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8pPr>
      <a:lvl9pPr marL="18288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>
            <a:extLst>
              <a:ext uri="{FF2B5EF4-FFF2-40B4-BE49-F238E27FC236}">
                <a16:creationId xmlns:a16="http://schemas.microsoft.com/office/drawing/2014/main" id="{565929B4-6BED-4FEE-948B-76E115C85E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58888" y="692150"/>
            <a:ext cx="7726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2">
            <a:extLst>
              <a:ext uri="{FF2B5EF4-FFF2-40B4-BE49-F238E27FC236}">
                <a16:creationId xmlns:a16="http://schemas.microsoft.com/office/drawing/2014/main" id="{FED5A432-9DA6-43EB-84A5-DB4CDB6F32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58888" y="1341438"/>
            <a:ext cx="77263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528E94A-970B-460F-87F3-F45192093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02AA13-C5A5-4BF9-92A2-A5674D0C8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403ECEF-BDE3-4541-BF54-889396751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Typograph"/>
                <a:cs typeface="Typograph"/>
              </a:defRPr>
            </a:lvl1pPr>
          </a:lstStyle>
          <a:p>
            <a:fld id="{F76C7F67-8098-49E2-AB37-B9ACC1E63635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1186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</p:sldLayoutIdLst>
  <p:transition spd="med">
    <p:fade/>
  </p:transition>
  <p:txStyles>
    <p:titleStyle>
      <a:lvl1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6pPr>
      <a:lvl7pPr marL="9144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7pPr>
      <a:lvl8pPr marL="13716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8pPr>
      <a:lvl9pPr marL="18288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1">
            <a:extLst>
              <a:ext uri="{FF2B5EF4-FFF2-40B4-BE49-F238E27FC236}">
                <a16:creationId xmlns:a16="http://schemas.microsoft.com/office/drawing/2014/main" id="{78287D00-EC60-4B4A-95DB-514479CFB6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58888" y="692150"/>
            <a:ext cx="7726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4099" name="מציין מיקום טקסט 2">
            <a:extLst>
              <a:ext uri="{FF2B5EF4-FFF2-40B4-BE49-F238E27FC236}">
                <a16:creationId xmlns:a16="http://schemas.microsoft.com/office/drawing/2014/main" id="{DF5436B8-BF72-4416-B9E5-A834BBC0EA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58888" y="1341438"/>
            <a:ext cx="77263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60D1445-40B1-41D2-87A0-03039E8B4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157463F-A4B3-4800-9D38-EA256ABF7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B06B1D1-C79C-43A3-9478-67F775863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Typograph"/>
                <a:cs typeface="Typograph"/>
              </a:defRPr>
            </a:lvl1pPr>
          </a:lstStyle>
          <a:p>
            <a:fld id="{EA5362AF-366C-4B3C-8A26-9A69997655FD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8584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transition spd="med">
    <p:fade/>
  </p:transition>
  <p:txStyles>
    <p:titleStyle>
      <a:lvl1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6pPr>
      <a:lvl7pPr marL="9144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7pPr>
      <a:lvl8pPr marL="13716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8pPr>
      <a:lvl9pPr marL="1828800" algn="r" rtl="1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cs typeface="Tipograf2Black" pitchFamily="2" charset="-79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lisha.kesner@goldfarb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5">
            <a:extLst>
              <a:ext uri="{FF2B5EF4-FFF2-40B4-BE49-F238E27FC236}">
                <a16:creationId xmlns:a16="http://schemas.microsoft.com/office/drawing/2014/main" id="{15672B7C-9ADD-48EE-9F45-9C6EF17B3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3440" y="2132856"/>
            <a:ext cx="5040560" cy="38908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e-IL" sz="4000" dirty="0"/>
              <a:t>חוק המזומן – </a:t>
            </a:r>
            <a:br>
              <a:rPr lang="he-IL" sz="4000" dirty="0"/>
            </a:br>
            <a:r>
              <a:rPr lang="he-IL" sz="4000" dirty="0"/>
              <a:t>מהחקיקה לפרקטיקה </a:t>
            </a:r>
            <a:br>
              <a:rPr lang="he-IL" sz="4800" dirty="0"/>
            </a:br>
            <a:br>
              <a:rPr lang="en-US" sz="4800" dirty="0"/>
            </a:br>
            <a:r>
              <a:rPr lang="he-IL" sz="2800" dirty="0">
                <a:solidFill>
                  <a:schemeClr val="bg2"/>
                </a:solidFill>
              </a:rPr>
              <a:t>עו"ד אלישע </a:t>
            </a:r>
            <a:r>
              <a:rPr lang="he-IL" sz="2800" dirty="0" err="1">
                <a:solidFill>
                  <a:schemeClr val="bg2"/>
                </a:solidFill>
              </a:rPr>
              <a:t>קסנר</a:t>
            </a:r>
            <a:r>
              <a:rPr lang="he-IL" sz="2800" dirty="0">
                <a:solidFill>
                  <a:schemeClr val="bg2"/>
                </a:solidFill>
              </a:rPr>
              <a:t>, שותף</a:t>
            </a:r>
            <a:br>
              <a:rPr lang="he-IL" sz="2800" dirty="0">
                <a:solidFill>
                  <a:schemeClr val="bg2"/>
                </a:solidFill>
              </a:rPr>
            </a:br>
            <a:r>
              <a:rPr lang="he-IL" sz="2800" dirty="0">
                <a:solidFill>
                  <a:schemeClr val="bg2"/>
                </a:solidFill>
              </a:rPr>
              <a:t>מחלקת מיסים</a:t>
            </a:r>
            <a:br>
              <a:rPr lang="en-US" sz="4800" dirty="0"/>
            </a:b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753718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5">
            <a:extLst>
              <a:ext uri="{FF2B5EF4-FFF2-40B4-BE49-F238E27FC236}">
                <a16:creationId xmlns:a16="http://schemas.microsoft.com/office/drawing/2014/main" id="{0E8DD854-A113-41DC-BA93-3D204F51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058" y="692696"/>
            <a:ext cx="8005429" cy="7306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e-IL" sz="2400" dirty="0"/>
              <a:t>הגבלות על שימוש במזומן – מקרים פרקטיים</a:t>
            </a:r>
          </a:p>
        </p:txBody>
      </p:sp>
      <p:sp>
        <p:nvSpPr>
          <p:cNvPr id="3" name="מציין מיקום תוכן 7">
            <a:extLst>
              <a:ext uri="{FF2B5EF4-FFF2-40B4-BE49-F238E27FC236}">
                <a16:creationId xmlns:a16="http://schemas.microsoft.com/office/drawing/2014/main" id="{2B0C3BA2-AEB6-40DB-887C-7C47803DD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0" y="1268760"/>
            <a:ext cx="5904657" cy="48965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e-IL" sz="2000" b="1" dirty="0">
                <a:solidFill>
                  <a:schemeClr val="tx2"/>
                </a:solidFill>
              </a:rPr>
              <a:t>(3) מכירה באמצעות סוכן</a:t>
            </a:r>
            <a:r>
              <a:rPr lang="he-IL" sz="2000" dirty="0">
                <a:solidFill>
                  <a:schemeClr val="tx2"/>
                </a:solidFill>
              </a:rPr>
              <a:t>: </a:t>
            </a:r>
          </a:p>
          <a:p>
            <a:pPr lvl="1"/>
            <a:r>
              <a:rPr lang="he-IL" dirty="0">
                <a:solidFill>
                  <a:schemeClr val="tx2"/>
                </a:solidFill>
              </a:rPr>
              <a:t>ביחסי מוכר-סוכן-לקוח סופי, מהו מחיר העסקה בין המוכר לסוכן? </a:t>
            </a:r>
          </a:p>
          <a:p>
            <a:pPr lvl="1"/>
            <a:r>
              <a:rPr lang="he-IL" dirty="0">
                <a:solidFill>
                  <a:schemeClr val="tx2"/>
                </a:solidFill>
              </a:rPr>
              <a:t>יש לבחון את מעמדו המשפטי של הסוכן – האם כל העסקאות נערכות דרכו כ"צינור" או כ-"לקוח"</a:t>
            </a:r>
          </a:p>
          <a:p>
            <a:pPr marL="457200" lvl="1" indent="0">
              <a:buNone/>
            </a:pPr>
            <a:r>
              <a:rPr lang="he-IL" sz="1600" dirty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endParaRPr lang="he-IL" sz="2000" dirty="0">
              <a:solidFill>
                <a:schemeClr val="tx2"/>
              </a:solidFill>
            </a:endParaRPr>
          </a:p>
          <a:p>
            <a:pPr algn="just"/>
            <a:endParaRPr lang="he-IL" dirty="0"/>
          </a:p>
          <a:p>
            <a:pPr algn="just">
              <a:buNone/>
            </a:pPr>
            <a:r>
              <a:rPr lang="he-IL" dirty="0"/>
              <a:t>	</a:t>
            </a:r>
          </a:p>
          <a:p>
            <a:pPr algn="just">
              <a:buNone/>
            </a:pPr>
            <a:endParaRPr lang="he-IL" dirty="0"/>
          </a:p>
          <a:p>
            <a:pPr algn="just">
              <a:buNone/>
            </a:pPr>
            <a:endParaRPr lang="he-IL" dirty="0"/>
          </a:p>
          <a:p>
            <a:pPr algn="just">
              <a:buNone/>
            </a:pPr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כותרת 5">
            <a:extLst>
              <a:ext uri="{FF2B5EF4-FFF2-40B4-BE49-F238E27FC236}">
                <a16:creationId xmlns:a16="http://schemas.microsoft.com/office/drawing/2014/main" id="{3F9DDED3-FD31-4724-B18F-3D3BD696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529" y="836712"/>
            <a:ext cx="4248471" cy="73062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e-IL" sz="2400" dirty="0"/>
              <a:t>הגבלות על שימוש במזומן – מקרים פרקטיים</a:t>
            </a:r>
          </a:p>
        </p:txBody>
      </p:sp>
      <p:sp>
        <p:nvSpPr>
          <p:cNvPr id="15" name="מציין מיקום תוכן 7">
            <a:extLst>
              <a:ext uri="{FF2B5EF4-FFF2-40B4-BE49-F238E27FC236}">
                <a16:creationId xmlns:a16="http://schemas.microsoft.com/office/drawing/2014/main" id="{73AF3C91-375D-4D5C-9CE1-5290C1857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343" y="1961456"/>
            <a:ext cx="5904657" cy="48965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e-IL" sz="2000" b="1" dirty="0">
                <a:solidFill>
                  <a:schemeClr val="tx2"/>
                </a:solidFill>
              </a:rPr>
              <a:t>(4) מקדמות ספקים</a:t>
            </a:r>
            <a:r>
              <a:rPr lang="he-IL" sz="2000" dirty="0">
                <a:solidFill>
                  <a:schemeClr val="tx2"/>
                </a:solidFill>
              </a:rPr>
              <a:t>: </a:t>
            </a:r>
          </a:p>
          <a:p>
            <a:pPr lvl="1"/>
            <a:r>
              <a:rPr lang="he-IL" dirty="0">
                <a:solidFill>
                  <a:schemeClr val="tx2"/>
                </a:solidFill>
              </a:rPr>
              <a:t>האם מקדמה היא חלק ממחיר העסקה? </a:t>
            </a:r>
          </a:p>
          <a:p>
            <a:pPr lvl="1"/>
            <a:r>
              <a:rPr lang="he-IL" dirty="0">
                <a:solidFill>
                  <a:schemeClr val="tx2"/>
                </a:solidFill>
              </a:rPr>
              <a:t>האם חלות על מקדמה הוראות חוק המזומן?</a:t>
            </a:r>
          </a:p>
          <a:p>
            <a:pPr lvl="1"/>
            <a:r>
              <a:rPr lang="he-IL" dirty="0">
                <a:solidFill>
                  <a:schemeClr val="tx2"/>
                </a:solidFill>
              </a:rPr>
              <a:t>עמדתנו: </a:t>
            </a:r>
          </a:p>
          <a:p>
            <a:pPr marL="457200" lvl="1" indent="0">
              <a:buNone/>
            </a:pPr>
            <a:r>
              <a:rPr lang="he-IL" dirty="0">
                <a:solidFill>
                  <a:schemeClr val="tx2"/>
                </a:solidFill>
              </a:rPr>
              <a:t>    - מקדמה היא חלק בלתי נפרד ממחיר העסקה;</a:t>
            </a:r>
          </a:p>
          <a:p>
            <a:pPr marL="457200" lvl="1" indent="0">
              <a:buNone/>
            </a:pPr>
            <a:r>
              <a:rPr lang="he-IL" dirty="0">
                <a:solidFill>
                  <a:schemeClr val="tx2"/>
                </a:solidFill>
              </a:rPr>
              <a:t>    - יחד עם זאת, השאלה אם ניתן "לפרוס" את  </a:t>
            </a:r>
          </a:p>
          <a:p>
            <a:pPr marL="457200" lvl="1" indent="0">
              <a:buNone/>
            </a:pPr>
            <a:r>
              <a:rPr lang="he-IL" dirty="0">
                <a:solidFill>
                  <a:schemeClr val="tx2"/>
                </a:solidFill>
              </a:rPr>
              <a:t>     המקדמה למספר עסקאות = שאלה עובדתית. </a:t>
            </a:r>
          </a:p>
          <a:p>
            <a:pPr marL="457200" lvl="1" indent="0">
              <a:buNone/>
            </a:pPr>
            <a:r>
              <a:rPr lang="he-IL" sz="1600" dirty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endParaRPr lang="he-IL" sz="2000" dirty="0">
              <a:solidFill>
                <a:schemeClr val="tx2"/>
              </a:solidFill>
            </a:endParaRPr>
          </a:p>
          <a:p>
            <a:pPr algn="just"/>
            <a:endParaRPr lang="he-IL" dirty="0"/>
          </a:p>
          <a:p>
            <a:pPr algn="just">
              <a:buNone/>
            </a:pPr>
            <a:r>
              <a:rPr lang="he-IL" dirty="0"/>
              <a:t>	</a:t>
            </a:r>
          </a:p>
          <a:p>
            <a:pPr algn="just">
              <a:buNone/>
            </a:pPr>
            <a:endParaRPr lang="he-IL" dirty="0"/>
          </a:p>
          <a:p>
            <a:pPr algn="just">
              <a:buNone/>
            </a:pPr>
            <a:endParaRPr lang="he-IL" dirty="0"/>
          </a:p>
          <a:p>
            <a:pPr algn="just">
              <a:buNone/>
            </a:pPr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23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7">
            <a:extLst>
              <a:ext uri="{FF2B5EF4-FFF2-40B4-BE49-F238E27FC236}">
                <a16:creationId xmlns:a16="http://schemas.microsoft.com/office/drawing/2014/main" id="{3EC7A105-2357-447D-B4C6-255610D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0" y="1772816"/>
            <a:ext cx="5904657" cy="4896544"/>
          </a:xfrm>
        </p:spPr>
        <p:txBody>
          <a:bodyPr/>
          <a:lstStyle/>
          <a:p>
            <a:r>
              <a:rPr lang="he-IL" sz="2000" b="1" dirty="0">
                <a:solidFill>
                  <a:schemeClr val="tx2"/>
                </a:solidFill>
              </a:rPr>
              <a:t>(5) תשלום עבור "ביטחון" לעסקאות שוטפות</a:t>
            </a:r>
            <a:r>
              <a:rPr lang="he-IL" sz="2000" dirty="0">
                <a:solidFill>
                  <a:schemeClr val="tx2"/>
                </a:solidFill>
              </a:rPr>
              <a:t>: </a:t>
            </a:r>
          </a:p>
          <a:p>
            <a:pPr lvl="1"/>
            <a:r>
              <a:rPr lang="he-IL" dirty="0">
                <a:solidFill>
                  <a:schemeClr val="tx2"/>
                </a:solidFill>
              </a:rPr>
              <a:t>להבדיל מתשלום מקדמה, תשלום עבור ביטחון אינו חלק מ"מחיר העסקה" ולכן לעמדתנו לא צריכות לחול בגין תשלום זה הוראות חוק המזומן.  </a:t>
            </a:r>
          </a:p>
          <a:p>
            <a:pPr lvl="1"/>
            <a:r>
              <a:rPr lang="he-IL" dirty="0">
                <a:solidFill>
                  <a:schemeClr val="tx2"/>
                </a:solidFill>
              </a:rPr>
              <a:t>לחילופין – ככל שהתשלום ביטחון משרת מספר עסקאות, הרי שניתן להחיל עליו את מגבלות חוק המזומן בגין כל העסקאות (פיצול תשלום הביטחון)</a:t>
            </a:r>
          </a:p>
          <a:p>
            <a:pPr lvl="1"/>
            <a:r>
              <a:rPr lang="he-IL" dirty="0">
                <a:solidFill>
                  <a:schemeClr val="tx2"/>
                </a:solidFill>
              </a:rPr>
              <a:t>יש לוודא כי ה"ביטחון" אינו תשלום מוסווה לעסקה .</a:t>
            </a:r>
          </a:p>
          <a:p>
            <a:pPr marL="457200" lvl="1" indent="0">
              <a:buNone/>
            </a:pPr>
            <a:r>
              <a:rPr lang="he-IL" sz="1600" dirty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endParaRPr lang="he-IL" sz="2000" dirty="0">
              <a:solidFill>
                <a:schemeClr val="tx2"/>
              </a:solidFill>
            </a:endParaRPr>
          </a:p>
          <a:p>
            <a:pPr algn="just"/>
            <a:endParaRPr lang="he-IL" dirty="0"/>
          </a:p>
          <a:p>
            <a:pPr algn="just">
              <a:buNone/>
            </a:pPr>
            <a:r>
              <a:rPr lang="he-IL" dirty="0"/>
              <a:t>	</a:t>
            </a:r>
          </a:p>
          <a:p>
            <a:pPr algn="just">
              <a:buNone/>
            </a:pPr>
            <a:endParaRPr lang="he-IL" dirty="0"/>
          </a:p>
          <a:p>
            <a:pPr algn="just">
              <a:buNone/>
            </a:pPr>
            <a:endParaRPr lang="he-IL" dirty="0"/>
          </a:p>
          <a:p>
            <a:pPr algn="just">
              <a:buNone/>
            </a:pPr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3" name="כותרת 5">
            <a:extLst>
              <a:ext uri="{FF2B5EF4-FFF2-40B4-BE49-F238E27FC236}">
                <a16:creationId xmlns:a16="http://schemas.microsoft.com/office/drawing/2014/main" id="{76B5E4AB-CE65-4B89-89D0-910EEEC6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6" y="836712"/>
            <a:ext cx="4248471" cy="73062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e-IL" sz="2400" dirty="0"/>
              <a:t>הגבלות על שימוש במזומן – מקרים פרקטיים</a:t>
            </a:r>
          </a:p>
        </p:txBody>
      </p:sp>
    </p:spTree>
    <p:extLst>
      <p:ext uri="{BB962C8B-B14F-4D97-AF65-F5344CB8AC3E}">
        <p14:creationId xmlns:p14="http://schemas.microsoft.com/office/powerpoint/2010/main" val="340066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5">
            <a:extLst>
              <a:ext uri="{FF2B5EF4-FFF2-40B4-BE49-F238E27FC236}">
                <a16:creationId xmlns:a16="http://schemas.microsoft.com/office/drawing/2014/main" id="{3001DBC7-5B63-4385-948F-2E876881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058" y="908720"/>
            <a:ext cx="8005429" cy="7306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e-IL" dirty="0"/>
              <a:t>הגבלות על שימוש במזומן – מקרים פרקטיים</a:t>
            </a:r>
          </a:p>
        </p:txBody>
      </p:sp>
      <p:sp>
        <p:nvSpPr>
          <p:cNvPr id="6" name="מציין מיקום תוכן 7">
            <a:extLst>
              <a:ext uri="{FF2B5EF4-FFF2-40B4-BE49-F238E27FC236}">
                <a16:creationId xmlns:a16="http://schemas.microsoft.com/office/drawing/2014/main" id="{47558BFE-13AD-434D-B08E-D236F2D2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63" y="1484784"/>
            <a:ext cx="5616623" cy="4351338"/>
          </a:xfrm>
        </p:spPr>
        <p:txBody>
          <a:bodyPr/>
          <a:lstStyle/>
          <a:p>
            <a:r>
              <a:rPr lang="he-IL" sz="2000" b="1" dirty="0">
                <a:solidFill>
                  <a:schemeClr val="tx2"/>
                </a:solidFill>
              </a:rPr>
              <a:t>(6) הפקדה במזומן לחשבון בנק של העוסק</a:t>
            </a:r>
            <a:r>
              <a:rPr lang="he-IL" sz="2000" dirty="0">
                <a:solidFill>
                  <a:schemeClr val="tx2"/>
                </a:solidFill>
              </a:rPr>
              <a:t>: </a:t>
            </a:r>
          </a:p>
          <a:p>
            <a:pPr lvl="1"/>
            <a:r>
              <a:rPr lang="he-IL" dirty="0">
                <a:solidFill>
                  <a:schemeClr val="tx2"/>
                </a:solidFill>
              </a:rPr>
              <a:t>לעמדת רשות </a:t>
            </a:r>
            <a:r>
              <a:rPr lang="he-IL" dirty="0" err="1">
                <a:solidFill>
                  <a:schemeClr val="tx2"/>
                </a:solidFill>
              </a:rPr>
              <a:t>המסים</a:t>
            </a:r>
            <a:r>
              <a:rPr lang="he-IL" dirty="0">
                <a:solidFill>
                  <a:schemeClr val="tx2"/>
                </a:solidFill>
              </a:rPr>
              <a:t>, מדובר בעסקה במזומן לכל דבר ועניין ולכן חלות עליה מגבלות חוק המזומן. </a:t>
            </a:r>
          </a:p>
          <a:p>
            <a:pPr marL="342900" lvl="1" indent="0">
              <a:buNone/>
            </a:pPr>
            <a:r>
              <a:rPr lang="he-IL" dirty="0">
                <a:solidFill>
                  <a:schemeClr val="tx2"/>
                </a:solidFill>
              </a:rPr>
              <a:t>  </a:t>
            </a:r>
          </a:p>
          <a:p>
            <a:pPr lvl="1"/>
            <a:r>
              <a:rPr lang="he-IL" dirty="0">
                <a:solidFill>
                  <a:schemeClr val="tx2"/>
                </a:solidFill>
              </a:rPr>
              <a:t>לעמדתנו: העמדה אינה נקייה מספקות. הפקדה במזומן עונה אחת תכלית הוראות החוק – "עקבות" מלאות של הצדדים לעסקה ורישומן, ולכן אין סיבה לאיסור. </a:t>
            </a:r>
          </a:p>
          <a:p>
            <a:pPr lvl="1"/>
            <a:endParaRPr lang="he-IL" dirty="0">
              <a:solidFill>
                <a:schemeClr val="tx2"/>
              </a:solidFill>
            </a:endParaRPr>
          </a:p>
          <a:p>
            <a:pPr lvl="1"/>
            <a:r>
              <a:rPr lang="he-IL" dirty="0">
                <a:solidFill>
                  <a:schemeClr val="tx2"/>
                </a:solidFill>
              </a:rPr>
              <a:t>שאלה פתוחה – העברה באמצעות בנק הדואר: </a:t>
            </a:r>
          </a:p>
          <a:p>
            <a:pPr marL="457200" lvl="1" indent="0">
              <a:buNone/>
            </a:pPr>
            <a:r>
              <a:rPr lang="he-IL" sz="1600" dirty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endParaRPr lang="he-IL" sz="2000" dirty="0">
              <a:solidFill>
                <a:schemeClr val="tx2"/>
              </a:solidFill>
            </a:endParaRPr>
          </a:p>
          <a:p>
            <a:pPr algn="just"/>
            <a:endParaRPr lang="he-IL" dirty="0"/>
          </a:p>
          <a:p>
            <a:pPr algn="just">
              <a:buNone/>
            </a:pPr>
            <a:r>
              <a:rPr lang="he-IL" dirty="0"/>
              <a:t>	</a:t>
            </a:r>
          </a:p>
          <a:p>
            <a:pPr algn="just">
              <a:buNone/>
            </a:pPr>
            <a:endParaRPr lang="he-IL" dirty="0"/>
          </a:p>
          <a:p>
            <a:pPr algn="just">
              <a:buNone/>
            </a:pPr>
            <a:endParaRPr lang="he-IL" dirty="0"/>
          </a:p>
          <a:p>
            <a:pPr algn="just">
              <a:buNone/>
            </a:pPr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802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>
            <a:extLst>
              <a:ext uri="{FF2B5EF4-FFF2-40B4-BE49-F238E27FC236}">
                <a16:creationId xmlns:a16="http://schemas.microsoft.com/office/drawing/2014/main" id="{BE29F6C1-2A8B-47AE-9275-50FCECAE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0" y="1772816"/>
            <a:ext cx="5904657" cy="4896544"/>
          </a:xfrm>
        </p:spPr>
        <p:txBody>
          <a:bodyPr/>
          <a:lstStyle/>
          <a:p>
            <a:r>
              <a:rPr lang="he-IL" sz="2000" b="1" dirty="0">
                <a:solidFill>
                  <a:schemeClr val="tx2"/>
                </a:solidFill>
              </a:rPr>
              <a:t>(6) תשלום שכר עבודה</a:t>
            </a:r>
            <a:r>
              <a:rPr lang="he-IL" sz="2000" dirty="0">
                <a:solidFill>
                  <a:schemeClr val="tx2"/>
                </a:solidFill>
              </a:rPr>
              <a:t>: </a:t>
            </a:r>
          </a:p>
          <a:p>
            <a:pPr lvl="1"/>
            <a:r>
              <a:rPr lang="he-IL" dirty="0">
                <a:solidFill>
                  <a:schemeClr val="tx2"/>
                </a:solidFill>
              </a:rPr>
              <a:t>ההפניה בחוק המזומן הוא לחוק הגנת השכר;</a:t>
            </a:r>
          </a:p>
          <a:p>
            <a:pPr lvl="1"/>
            <a:r>
              <a:rPr lang="he-IL" dirty="0"/>
              <a:t>בחוק הגנת השכר יש אפשרות לשכר יומי / שבועי;</a:t>
            </a:r>
            <a:endParaRPr lang="he-IL" dirty="0">
              <a:solidFill>
                <a:schemeClr val="tx2"/>
              </a:solidFill>
            </a:endParaRPr>
          </a:p>
          <a:p>
            <a:pPr lvl="1"/>
            <a:r>
              <a:rPr lang="he-IL" dirty="0">
                <a:solidFill>
                  <a:schemeClr val="tx2"/>
                </a:solidFill>
              </a:rPr>
              <a:t>השאלה: האם ניתן לפצל משכורת חודש למשכורת יומית או שבועית.</a:t>
            </a:r>
          </a:p>
          <a:p>
            <a:pPr lvl="1"/>
            <a:r>
              <a:rPr lang="he-IL" dirty="0">
                <a:solidFill>
                  <a:schemeClr val="tx2"/>
                </a:solidFill>
              </a:rPr>
              <a:t>עמדתנו: </a:t>
            </a:r>
          </a:p>
          <a:p>
            <a:pPr marL="457200" lvl="1" indent="0">
              <a:buNone/>
            </a:pPr>
            <a:r>
              <a:rPr lang="he-IL" dirty="0">
                <a:solidFill>
                  <a:schemeClr val="tx2"/>
                </a:solidFill>
              </a:rPr>
              <a:t>    - יש לבחון את מנהג הענף;</a:t>
            </a:r>
          </a:p>
          <a:p>
            <a:pPr marL="457200" lvl="1" indent="0">
              <a:buNone/>
            </a:pPr>
            <a:r>
              <a:rPr lang="he-IL" dirty="0">
                <a:solidFill>
                  <a:schemeClr val="tx2"/>
                </a:solidFill>
              </a:rPr>
              <a:t>    - שאלה של מלאכותיות – משתנה ממקרה למקרה. </a:t>
            </a:r>
          </a:p>
          <a:p>
            <a:pPr marL="457200" lvl="1" indent="0">
              <a:buNone/>
            </a:pPr>
            <a:r>
              <a:rPr lang="he-IL" sz="1600" dirty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endParaRPr lang="he-IL" sz="2000" dirty="0">
              <a:solidFill>
                <a:schemeClr val="tx2"/>
              </a:solidFill>
            </a:endParaRPr>
          </a:p>
          <a:p>
            <a:pPr algn="just"/>
            <a:endParaRPr lang="he-IL" dirty="0"/>
          </a:p>
          <a:p>
            <a:pPr algn="just">
              <a:buNone/>
            </a:pPr>
            <a:r>
              <a:rPr lang="he-IL" dirty="0"/>
              <a:t>	</a:t>
            </a:r>
          </a:p>
          <a:p>
            <a:pPr algn="just">
              <a:buNone/>
            </a:pPr>
            <a:endParaRPr lang="he-IL" dirty="0"/>
          </a:p>
          <a:p>
            <a:pPr algn="just">
              <a:buNone/>
            </a:pPr>
            <a:endParaRPr lang="he-IL" dirty="0"/>
          </a:p>
          <a:p>
            <a:pPr algn="just">
              <a:buNone/>
            </a:pPr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9" name="כותרת 5">
            <a:extLst>
              <a:ext uri="{FF2B5EF4-FFF2-40B4-BE49-F238E27FC236}">
                <a16:creationId xmlns:a16="http://schemas.microsoft.com/office/drawing/2014/main" id="{6D5C9856-13B8-4100-8E23-EE841FF1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6" y="836712"/>
            <a:ext cx="4248471" cy="73062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e-IL" sz="2400" dirty="0"/>
              <a:t>הגבלות על שימוש במזומן – מקרים פרקטיים</a:t>
            </a:r>
          </a:p>
        </p:txBody>
      </p:sp>
    </p:spTree>
    <p:extLst>
      <p:ext uri="{BB962C8B-B14F-4D97-AF65-F5344CB8AC3E}">
        <p14:creationId xmlns:p14="http://schemas.microsoft.com/office/powerpoint/2010/main" val="84980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5"/>
          <p:cNvSpPr>
            <a:spLocks noGrp="1"/>
          </p:cNvSpPr>
          <p:nvPr>
            <p:ph type="title"/>
          </p:nvPr>
        </p:nvSpPr>
        <p:spPr>
          <a:xfrm>
            <a:off x="1115616" y="846038"/>
            <a:ext cx="7848872" cy="6492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e-IL" dirty="0"/>
              <a:t>חוק המזומן – הגבלות על שימוש בשיק</a:t>
            </a:r>
          </a:p>
        </p:txBody>
      </p:sp>
      <p:sp>
        <p:nvSpPr>
          <p:cNvPr id="5" name="מציין מיקום תוכן 7"/>
          <p:cNvSpPr>
            <a:spLocks noGrp="1"/>
          </p:cNvSpPr>
          <p:nvPr>
            <p:ph idx="1"/>
          </p:nvPr>
        </p:nvSpPr>
        <p:spPr>
          <a:xfrm>
            <a:off x="3275856" y="1268760"/>
            <a:ext cx="5688632" cy="5184576"/>
          </a:xfrm>
        </p:spPr>
        <p:txBody>
          <a:bodyPr/>
          <a:lstStyle/>
          <a:p>
            <a:pPr>
              <a:buNone/>
            </a:pPr>
            <a:endParaRPr lang="he-IL" dirty="0"/>
          </a:p>
          <a:p>
            <a:r>
              <a:rPr lang="he-IL" sz="2200" dirty="0">
                <a:solidFill>
                  <a:schemeClr val="tx2"/>
                </a:solidFill>
              </a:rPr>
              <a:t>מגבלה 1 - חובה לקבל/לתת שיק לעוסק ששם מקבל התשלום מופיע כנפרע/נסב.</a:t>
            </a:r>
          </a:p>
          <a:p>
            <a:endParaRPr lang="he-IL" sz="2000" dirty="0">
              <a:solidFill>
                <a:schemeClr val="tx2"/>
              </a:solidFill>
            </a:endParaRPr>
          </a:p>
          <a:p>
            <a:r>
              <a:rPr lang="he-IL" sz="2200" dirty="0">
                <a:solidFill>
                  <a:schemeClr val="tx2"/>
                </a:solidFill>
              </a:rPr>
              <a:t>מגבלה 2 – מגבלה לקבל/לתת שיק לאנשים פרטיים בעבור עסקה/שכר עבודה/תרומה/ הלוואה מבלי ששם מקבל התשלום מופיע כנפרע/נסב.</a:t>
            </a:r>
          </a:p>
          <a:p>
            <a:pPr marL="0" indent="0">
              <a:buNone/>
            </a:pPr>
            <a:endParaRPr lang="he-IL" sz="2200" dirty="0">
              <a:solidFill>
                <a:schemeClr val="tx2"/>
              </a:solidFill>
            </a:endParaRPr>
          </a:p>
          <a:p>
            <a:r>
              <a:rPr lang="he-IL" sz="2200" dirty="0">
                <a:solidFill>
                  <a:schemeClr val="tx2"/>
                </a:solidFill>
              </a:rPr>
              <a:t>מגבלה 3 – לא יסב אדם שיק ולא יקבל שיק מבלי ששמו ומספר תעודת הזהות של המסב נקובים בשיק.</a:t>
            </a:r>
          </a:p>
          <a:p>
            <a:pPr algn="just">
              <a:buNone/>
            </a:pPr>
            <a:r>
              <a:rPr lang="he-IL" dirty="0"/>
              <a:t> </a:t>
            </a:r>
          </a:p>
          <a:p>
            <a:pPr algn="just">
              <a:buNone/>
            </a:pPr>
            <a:endParaRPr lang="he-IL" dirty="0"/>
          </a:p>
          <a:p>
            <a:pPr algn="just">
              <a:buNone/>
            </a:pPr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5">
            <a:extLst>
              <a:ext uri="{FF2B5EF4-FFF2-40B4-BE49-F238E27FC236}">
                <a16:creationId xmlns:a16="http://schemas.microsoft.com/office/drawing/2014/main" id="{F10577A6-0D86-47B5-A28B-D3F965A3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72" y="2679443"/>
            <a:ext cx="3346759" cy="73062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he-IL" sz="4400" dirty="0"/>
              <a:t>מקרה פרקטי</a:t>
            </a:r>
          </a:p>
        </p:txBody>
      </p:sp>
    </p:spTree>
    <p:extLst>
      <p:ext uri="{BB962C8B-B14F-4D97-AF65-F5344CB8AC3E}">
        <p14:creationId xmlns:p14="http://schemas.microsoft.com/office/powerpoint/2010/main" val="27255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78992873-EA7D-4BF7-B6E3-A690F1F09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2163071" cy="1632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כותרת 5">
            <a:extLst>
              <a:ext uri="{FF2B5EF4-FFF2-40B4-BE49-F238E27FC236}">
                <a16:creationId xmlns:a16="http://schemas.microsoft.com/office/drawing/2014/main" id="{79A84333-81D9-4A38-9388-A92FC14D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970186"/>
            <a:ext cx="5723023" cy="73062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e-IL" sz="3200" dirty="0"/>
              <a:t>הגבלות על שימוש בשיק – מקרה פרקטי</a:t>
            </a:r>
          </a:p>
        </p:txBody>
      </p:sp>
      <p:sp>
        <p:nvSpPr>
          <p:cNvPr id="10" name="מציין מיקום תוכן 7">
            <a:extLst>
              <a:ext uri="{FF2B5EF4-FFF2-40B4-BE49-F238E27FC236}">
                <a16:creationId xmlns:a16="http://schemas.microsoft.com/office/drawing/2014/main" id="{23F44475-1587-4878-B373-050907A7A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00" y="1540618"/>
            <a:ext cx="6372200" cy="4351338"/>
          </a:xfrm>
        </p:spPr>
        <p:txBody>
          <a:bodyPr>
            <a:normAutofit lnSpcReduction="10000"/>
          </a:bodyPr>
          <a:lstStyle/>
          <a:p>
            <a:r>
              <a:rPr lang="he-IL" sz="2800" b="1" dirty="0">
                <a:solidFill>
                  <a:schemeClr val="tx2"/>
                </a:solidFill>
              </a:rPr>
              <a:t>מימוש שיק ביטחון של ערב</a:t>
            </a:r>
            <a:r>
              <a:rPr lang="he-IL" sz="2800" dirty="0">
                <a:solidFill>
                  <a:schemeClr val="tx2"/>
                </a:solidFill>
              </a:rPr>
              <a:t>: </a:t>
            </a:r>
          </a:p>
          <a:p>
            <a:pPr marL="0" indent="0">
              <a:buNone/>
            </a:pPr>
            <a:endParaRPr lang="he-IL" sz="2800" dirty="0">
              <a:solidFill>
                <a:schemeClr val="tx2"/>
              </a:solidFill>
            </a:endParaRPr>
          </a:p>
          <a:p>
            <a:pPr lvl="1"/>
            <a:r>
              <a:rPr lang="he-IL" sz="2400" dirty="0">
                <a:solidFill>
                  <a:schemeClr val="tx2"/>
                </a:solidFill>
              </a:rPr>
              <a:t>חייב נותן "שיק ביטחון" של צד ג'.</a:t>
            </a:r>
          </a:p>
          <a:p>
            <a:pPr lvl="1"/>
            <a:r>
              <a:rPr lang="he-IL" sz="2400" dirty="0">
                <a:solidFill>
                  <a:schemeClr val="tx2"/>
                </a:solidFill>
              </a:rPr>
              <a:t>בסופו של יום, הספק מממש את שיק הביטחון;</a:t>
            </a:r>
          </a:p>
          <a:p>
            <a:pPr lvl="1"/>
            <a:r>
              <a:rPr lang="he-IL" sz="2400" dirty="0">
                <a:solidFill>
                  <a:schemeClr val="tx2"/>
                </a:solidFill>
              </a:rPr>
              <a:t>באופן מעשי, לא נעשתה על השיק הסבה של הערב;   </a:t>
            </a:r>
          </a:p>
          <a:p>
            <a:pPr lvl="1"/>
            <a:r>
              <a:rPr lang="he-IL" sz="2400" dirty="0">
                <a:solidFill>
                  <a:schemeClr val="tx2"/>
                </a:solidFill>
              </a:rPr>
              <a:t>עמדת רשות </a:t>
            </a:r>
            <a:r>
              <a:rPr lang="he-IL" sz="2400" dirty="0" err="1">
                <a:solidFill>
                  <a:schemeClr val="tx2"/>
                </a:solidFill>
              </a:rPr>
              <a:t>המסים</a:t>
            </a:r>
            <a:r>
              <a:rPr lang="he-IL" sz="2400" dirty="0">
                <a:solidFill>
                  <a:schemeClr val="tx2"/>
                </a:solidFill>
              </a:rPr>
              <a:t>: במקרה זה לא מדובר על הסבה אסורה וניתן לפרוע את השיק.  </a:t>
            </a:r>
          </a:p>
          <a:p>
            <a:pPr lvl="1"/>
            <a:endParaRPr lang="he-IL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he-IL" sz="1600" dirty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endParaRPr lang="he-IL" sz="2000" dirty="0">
              <a:solidFill>
                <a:schemeClr val="tx2"/>
              </a:solidFill>
            </a:endParaRPr>
          </a:p>
          <a:p>
            <a:pPr algn="just"/>
            <a:endParaRPr lang="he-IL" dirty="0"/>
          </a:p>
          <a:p>
            <a:pPr algn="just">
              <a:buNone/>
            </a:pPr>
            <a:r>
              <a:rPr lang="he-IL" dirty="0"/>
              <a:t>	</a:t>
            </a:r>
          </a:p>
          <a:p>
            <a:pPr algn="just">
              <a:buNone/>
            </a:pPr>
            <a:endParaRPr lang="he-IL" dirty="0"/>
          </a:p>
          <a:p>
            <a:pPr algn="just">
              <a:buNone/>
            </a:pPr>
            <a:endParaRPr lang="he-IL" dirty="0"/>
          </a:p>
          <a:p>
            <a:pPr algn="just">
              <a:buNone/>
            </a:pPr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346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>
          <a:xfrm>
            <a:off x="4355976" y="2264970"/>
            <a:ext cx="4944891" cy="1262571"/>
          </a:xfrm>
        </p:spPr>
        <p:txBody>
          <a:bodyPr/>
          <a:lstStyle/>
          <a:p>
            <a:pPr algn="ctr"/>
            <a:r>
              <a:rPr lang="he-IL" sz="6600" dirty="0"/>
              <a:t>תודה רבה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F72E7DD4-37E9-472E-BBA2-FCDD881C1CAB}"/>
              </a:ext>
            </a:extLst>
          </p:cNvPr>
          <p:cNvSpPr/>
          <p:nvPr/>
        </p:nvSpPr>
        <p:spPr>
          <a:xfrm>
            <a:off x="3995936" y="35010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400" b="1" dirty="0">
                <a:solidFill>
                  <a:schemeClr val="bg2"/>
                </a:solidFill>
              </a:rPr>
              <a:t>עו"ד אלישע </a:t>
            </a:r>
            <a:r>
              <a:rPr lang="he-IL" sz="2400" b="1" dirty="0" err="1">
                <a:solidFill>
                  <a:schemeClr val="bg2"/>
                </a:solidFill>
              </a:rPr>
              <a:t>קסנר</a:t>
            </a:r>
            <a:r>
              <a:rPr lang="he-IL" sz="2400" b="1" dirty="0">
                <a:solidFill>
                  <a:schemeClr val="bg2"/>
                </a:solidFill>
              </a:rPr>
              <a:t>, שותף</a:t>
            </a:r>
            <a:br>
              <a:rPr lang="he-IL" sz="2400" b="1" dirty="0">
                <a:solidFill>
                  <a:schemeClr val="bg2"/>
                </a:solidFill>
              </a:rPr>
            </a:br>
            <a:r>
              <a:rPr lang="he-IL" sz="2400" b="1" dirty="0">
                <a:solidFill>
                  <a:schemeClr val="bg2"/>
                </a:solidFill>
              </a:rPr>
              <a:t>מחלקת מיסים</a:t>
            </a:r>
            <a:endParaRPr lang="en-US" sz="2400" b="1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6B362DDF-166F-43BA-99F4-C49D65C90F8D}"/>
              </a:ext>
            </a:extLst>
          </p:cNvPr>
          <p:cNvSpPr/>
          <p:nvPr/>
        </p:nvSpPr>
        <p:spPr>
          <a:xfrm>
            <a:off x="5356408" y="4293096"/>
            <a:ext cx="3211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4"/>
              </a:rPr>
              <a:t>elisha.kesner@goldfarb.com</a:t>
            </a:r>
            <a:r>
              <a:rPr lang="he-IL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425232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5">
            <a:extLst>
              <a:ext uri="{FF2B5EF4-FFF2-40B4-BE49-F238E27FC236}">
                <a16:creationId xmlns:a16="http://schemas.microsoft.com/office/drawing/2014/main" id="{2C552063-40D1-4B41-93F2-58AC2529A425}"/>
              </a:ext>
            </a:extLst>
          </p:cNvPr>
          <p:cNvSpPr txBox="1">
            <a:spLocks/>
          </p:cNvSpPr>
          <p:nvPr/>
        </p:nvSpPr>
        <p:spPr>
          <a:xfrm>
            <a:off x="959059" y="947075"/>
            <a:ext cx="8005429" cy="1008112"/>
          </a:xfrm>
          <a:prstGeom prst="rect">
            <a:avLst/>
          </a:prstGeom>
        </p:spPr>
        <p:txBody>
          <a:bodyPr vert="horz" lIns="91440" tIns="45720" rIns="91440" bIns="45720" rtlCol="1" anchor="t" anchorCtr="0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e-IL" dirty="0">
                <a:latin typeface="Arial" pitchFamily="34" charset="0"/>
                <a:cs typeface="Arial" pitchFamily="34" charset="0"/>
              </a:rPr>
              <a:t>חוק המזומן - רקע</a:t>
            </a:r>
          </a:p>
        </p:txBody>
      </p:sp>
      <p:sp>
        <p:nvSpPr>
          <p:cNvPr id="5" name="מציין מיקום תוכן 7">
            <a:extLst>
              <a:ext uri="{FF2B5EF4-FFF2-40B4-BE49-F238E27FC236}">
                <a16:creationId xmlns:a16="http://schemas.microsoft.com/office/drawing/2014/main" id="{CE80ADC5-2C82-487D-A3F9-32A1AF7F7FDD}"/>
              </a:ext>
            </a:extLst>
          </p:cNvPr>
          <p:cNvSpPr txBox="1">
            <a:spLocks/>
          </p:cNvSpPr>
          <p:nvPr/>
        </p:nvSpPr>
        <p:spPr>
          <a:xfrm>
            <a:off x="683568" y="1484784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e-IL" dirty="0">
                <a:latin typeface="Arial" pitchFamily="34" charset="0"/>
                <a:cs typeface="Arial" pitchFamily="34" charset="0"/>
              </a:rPr>
              <a:t>החוק הראשון שמטיל איסורים וסנקציות גם על אנשים פרטיים!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e-IL" dirty="0">
                <a:latin typeface="Arial" pitchFamily="34" charset="0"/>
                <a:cs typeface="Arial" pitchFamily="34" charset="0"/>
              </a:rPr>
              <a:t>החוק בתוקף מיום 01/01/2019;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e-IL" dirty="0">
                <a:latin typeface="Arial" pitchFamily="34" charset="0"/>
                <a:cs typeface="Arial" pitchFamily="34" charset="0"/>
              </a:rPr>
              <a:t>"תקופת הסתגלות" עד ליום 01/10/2019 בה לא הוטלו הסנקציות (עיצום כספי/קנס).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e-I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כותרת 3">
            <a:extLst>
              <a:ext uri="{FF2B5EF4-FFF2-40B4-BE49-F238E27FC236}">
                <a16:creationId xmlns:a16="http://schemas.microsoft.com/office/drawing/2014/main" id="{E4E2D060-38E8-45B9-BCCE-6F589CEB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07" y="3284984"/>
            <a:ext cx="7726362" cy="649288"/>
          </a:xfrm>
        </p:spPr>
        <p:txBody>
          <a:bodyPr>
            <a:normAutofit fontScale="90000"/>
          </a:bodyPr>
          <a:lstStyle/>
          <a:p>
            <a:r>
              <a:rPr lang="he-IL" dirty="0"/>
              <a:t>חוק המזומן – עיקרי הוראות החוק</a:t>
            </a:r>
            <a:br>
              <a:rPr lang="he-IL" dirty="0"/>
            </a:br>
            <a:endParaRPr lang="he-IL" altLang="he-IL" dirty="0"/>
          </a:p>
        </p:txBody>
      </p:sp>
      <p:sp>
        <p:nvSpPr>
          <p:cNvPr id="7" name="מציין מיקום תוכן 5">
            <a:extLst>
              <a:ext uri="{FF2B5EF4-FFF2-40B4-BE49-F238E27FC236}">
                <a16:creationId xmlns:a16="http://schemas.microsoft.com/office/drawing/2014/main" id="{0CC4029D-8E98-47E5-87D1-CF539FB6B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617" y="3861048"/>
            <a:ext cx="7726362" cy="4525962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e-IL" b="1" dirty="0">
                <a:solidFill>
                  <a:schemeClr val="tx2"/>
                </a:solidFill>
              </a:rPr>
              <a:t>הגבלות על העברות כספים במזומן;</a:t>
            </a:r>
            <a:endParaRPr lang="he-IL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e-IL" b="1" dirty="0">
                <a:solidFill>
                  <a:schemeClr val="tx2"/>
                </a:solidFill>
              </a:rPr>
              <a:t>הגבלות על </a:t>
            </a:r>
            <a:r>
              <a:rPr lang="he-IL" b="1" dirty="0" err="1">
                <a:solidFill>
                  <a:schemeClr val="tx2"/>
                </a:solidFill>
              </a:rPr>
              <a:t>סיחור</a:t>
            </a:r>
            <a:r>
              <a:rPr lang="he-IL" b="1" dirty="0">
                <a:solidFill>
                  <a:schemeClr val="tx2"/>
                </a:solidFill>
              </a:rPr>
              <a:t> שקים</a:t>
            </a:r>
            <a:r>
              <a:rPr lang="he-IL" dirty="0">
                <a:solidFill>
                  <a:schemeClr val="tx2"/>
                </a:solidFill>
              </a:rPr>
              <a:t>. </a:t>
            </a:r>
          </a:p>
          <a:p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296552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5"/>
          <p:cNvSpPr>
            <a:spLocks noGrp="1"/>
          </p:cNvSpPr>
          <p:nvPr>
            <p:ph type="title"/>
          </p:nvPr>
        </p:nvSpPr>
        <p:spPr>
          <a:xfrm>
            <a:off x="2267744" y="548680"/>
            <a:ext cx="6842073" cy="638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חוק המזומן – הגבלות על שימוש במזומן</a:t>
            </a:r>
          </a:p>
        </p:txBody>
      </p:sp>
      <p:sp>
        <p:nvSpPr>
          <p:cNvPr id="6" name="מציין מיקום תוכן 7"/>
          <p:cNvSpPr>
            <a:spLocks noGrp="1"/>
          </p:cNvSpPr>
          <p:nvPr>
            <p:ph idx="1"/>
          </p:nvPr>
        </p:nvSpPr>
        <p:spPr>
          <a:xfrm>
            <a:off x="3203848" y="883761"/>
            <a:ext cx="6192687" cy="512256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he-IL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he-IL" dirty="0">
                <a:solidFill>
                  <a:schemeClr val="tx2"/>
                </a:solidFill>
              </a:rPr>
              <a:t>א) </a:t>
            </a:r>
            <a:r>
              <a:rPr lang="he-IL" u="sng" dirty="0">
                <a:solidFill>
                  <a:schemeClr val="tx2"/>
                </a:solidFill>
              </a:rPr>
              <a:t>הגבלות על העברות עסקיות</a:t>
            </a:r>
            <a:r>
              <a:rPr lang="he-IL" dirty="0">
                <a:solidFill>
                  <a:schemeClr val="tx2"/>
                </a:solidFill>
              </a:rPr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         - לא ייתן ולא יקבל עוסק תשלום במזומן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           בעבור </a:t>
            </a:r>
            <a:r>
              <a:rPr lang="he-IL" u="sng" dirty="0">
                <a:solidFill>
                  <a:schemeClr val="tx2"/>
                </a:solidFill>
              </a:rPr>
              <a:t>"עסקה"</a:t>
            </a:r>
            <a:r>
              <a:rPr lang="he-IL" dirty="0">
                <a:solidFill>
                  <a:schemeClr val="tx2"/>
                </a:solidFill>
              </a:rPr>
              <a:t> אם </a:t>
            </a:r>
            <a:r>
              <a:rPr lang="he-IL" u="sng" dirty="0">
                <a:solidFill>
                  <a:schemeClr val="tx2"/>
                </a:solidFill>
              </a:rPr>
              <a:t>"מחיר העסקה" </a:t>
            </a:r>
            <a:r>
              <a:rPr lang="he-IL" dirty="0">
                <a:solidFill>
                  <a:schemeClr val="tx2"/>
                </a:solidFill>
              </a:rPr>
              <a:t>עולה על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           11,000₪.</a:t>
            </a:r>
          </a:p>
          <a:p>
            <a:pPr marL="0" indent="0">
              <a:lnSpc>
                <a:spcPct val="100000"/>
              </a:lnSpc>
              <a:buNone/>
            </a:pPr>
            <a:endParaRPr lang="he-IL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        - לא ייתן אדם שאינו עוסק תשלום במזומן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          לעוסק בעבור עסקה אם </a:t>
            </a:r>
            <a:r>
              <a:rPr lang="he-IL" u="sng" dirty="0">
                <a:solidFill>
                  <a:schemeClr val="tx2"/>
                </a:solidFill>
              </a:rPr>
              <a:t>מחיר העסקה </a:t>
            </a:r>
            <a:r>
              <a:rPr lang="he-IL" dirty="0">
                <a:solidFill>
                  <a:schemeClr val="tx2"/>
                </a:solidFill>
              </a:rPr>
              <a:t>עולה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          על 11,000 ₪.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	 </a:t>
            </a:r>
          </a:p>
          <a:p>
            <a:pPr algn="just">
              <a:buNone/>
            </a:pPr>
            <a:r>
              <a:rPr lang="he-IL" dirty="0"/>
              <a:t>    *בעסקאות עם תיירים – המגבלה היא בגין תשלום שעולה על 55,000 ₪. 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5258250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5">
            <a:extLst>
              <a:ext uri="{FF2B5EF4-FFF2-40B4-BE49-F238E27FC236}">
                <a16:creationId xmlns:a16="http://schemas.microsoft.com/office/drawing/2014/main" id="{FAA27B90-7243-414C-873C-4E3D71C6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767" y="476672"/>
            <a:ext cx="6336233" cy="638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e-IL" sz="3200" b="1" dirty="0">
                <a:latin typeface="Arial" pitchFamily="34" charset="0"/>
                <a:cs typeface="Arial" pitchFamily="34" charset="0"/>
              </a:rPr>
              <a:t>חוק המזומן – הגבלות על שימוש במזומן</a:t>
            </a:r>
          </a:p>
        </p:txBody>
      </p:sp>
      <p:sp>
        <p:nvSpPr>
          <p:cNvPr id="5" name="מציין מיקום תוכן 7">
            <a:extLst>
              <a:ext uri="{FF2B5EF4-FFF2-40B4-BE49-F238E27FC236}">
                <a16:creationId xmlns:a16="http://schemas.microsoft.com/office/drawing/2014/main" id="{14F94CC3-B394-4A2B-83C0-081122D5B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44" y="1412776"/>
            <a:ext cx="5401070" cy="517458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he-IL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he-IL" dirty="0">
                <a:solidFill>
                  <a:schemeClr val="tx2"/>
                </a:solidFill>
              </a:rPr>
              <a:t>א) </a:t>
            </a:r>
            <a:r>
              <a:rPr lang="he-IL" u="sng" dirty="0">
                <a:solidFill>
                  <a:schemeClr val="tx2"/>
                </a:solidFill>
              </a:rPr>
              <a:t>הגבלות על העברות עסקיות (המשך)</a:t>
            </a:r>
            <a:r>
              <a:rPr lang="he-IL" dirty="0">
                <a:solidFill>
                  <a:schemeClr val="tx2"/>
                </a:solidFill>
              </a:rPr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         - לא ייתן אדם ולא יקבל תשלום במזומן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           העולה על 11,000 ₪ בגין: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	(1) שכר עבודה;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            (2) תרומה;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            (3) הלוואה (למעט גוף פיננסי מפוקח).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	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tx2"/>
              </a:solidFill>
            </a:endParaRPr>
          </a:p>
          <a:p>
            <a:endParaRPr lang="he-IL" dirty="0"/>
          </a:p>
          <a:p>
            <a:endParaRPr lang="he-IL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מציין מיקום תוכן 4">
            <a:extLst>
              <a:ext uri="{FF2B5EF4-FFF2-40B4-BE49-F238E27FC236}">
                <a16:creationId xmlns:a16="http://schemas.microsoft.com/office/drawing/2014/main" id="{4E7A8CFA-32A6-4DE8-85D0-0316FEC25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1916832"/>
            <a:ext cx="5688632" cy="47419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e-IL" dirty="0">
                <a:solidFill>
                  <a:schemeClr val="tx2"/>
                </a:solidFill>
              </a:rPr>
              <a:t>ב) </a:t>
            </a:r>
            <a:r>
              <a:rPr lang="he-IL" u="sng" dirty="0">
                <a:solidFill>
                  <a:schemeClr val="tx2"/>
                </a:solidFill>
              </a:rPr>
              <a:t>הגבלות על עברות לא עסקיות</a:t>
            </a:r>
            <a:r>
              <a:rPr lang="he-IL" dirty="0">
                <a:solidFill>
                  <a:schemeClr val="tx2"/>
                </a:solidFill>
              </a:rPr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         - לא ייתן אדם שאינו עוסק לאדם אחר שאינו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           עוסק תשלום במזומן עבור עסקה אם מחיר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           העסקה עולה על 50,000 ש"ח.</a:t>
            </a:r>
          </a:p>
          <a:p>
            <a:pPr marL="0" indent="0">
              <a:lnSpc>
                <a:spcPct val="100000"/>
              </a:lnSpc>
              <a:buNone/>
            </a:pPr>
            <a:endParaRPr lang="he-IL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       - לא ייתן אדם ולא יקבל אדם במזומן מתנה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chemeClr val="tx2"/>
                </a:solidFill>
              </a:rPr>
              <a:t>          שסכומה עולה על 50,000 ₪. </a:t>
            </a:r>
          </a:p>
          <a:p>
            <a:endParaRPr lang="he-IL" altLang="he-IL" dirty="0"/>
          </a:p>
        </p:txBody>
      </p:sp>
      <p:sp>
        <p:nvSpPr>
          <p:cNvPr id="92163" name="כותרת 5">
            <a:extLst>
              <a:ext uri="{FF2B5EF4-FFF2-40B4-BE49-F238E27FC236}">
                <a16:creationId xmlns:a16="http://schemas.microsoft.com/office/drawing/2014/main" id="{DA5E1AB6-11C5-41D7-8AD5-440C0372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626" y="764704"/>
            <a:ext cx="5781402" cy="649288"/>
          </a:xfrm>
        </p:spPr>
        <p:txBody>
          <a:bodyPr/>
          <a:lstStyle/>
          <a:p>
            <a:r>
              <a:rPr lang="he-IL" dirty="0"/>
              <a:t>חוק המזומן – הגבלות על שימוש במזומן</a:t>
            </a:r>
            <a:endParaRPr lang="he-IL" altLang="he-IL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5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488833" cy="7306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e-IL" sz="2800" dirty="0"/>
              <a:t>הגבלות על שימוש במזומן – רכיבי ההוראה</a:t>
            </a:r>
          </a:p>
        </p:txBody>
      </p:sp>
      <p:sp>
        <p:nvSpPr>
          <p:cNvPr id="10" name="מציין מיקום תוכן 7"/>
          <p:cNvSpPr>
            <a:spLocks noGrp="1"/>
          </p:cNvSpPr>
          <p:nvPr>
            <p:ph idx="1"/>
          </p:nvPr>
        </p:nvSpPr>
        <p:spPr>
          <a:xfrm>
            <a:off x="3131840" y="1254068"/>
            <a:ext cx="5832649" cy="4752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e-IL" sz="2200" b="1" dirty="0">
                <a:solidFill>
                  <a:schemeClr val="tx2"/>
                </a:solidFill>
              </a:rPr>
              <a:t>"מזומן": </a:t>
            </a:r>
          </a:p>
          <a:p>
            <a:pPr marL="0" indent="0">
              <a:buNone/>
            </a:pPr>
            <a:r>
              <a:rPr lang="he-IL" sz="2200" b="1" dirty="0">
                <a:solidFill>
                  <a:schemeClr val="tx2"/>
                </a:solidFill>
              </a:rPr>
              <a:t>      - </a:t>
            </a:r>
            <a:r>
              <a:rPr lang="he-IL" sz="2200" dirty="0">
                <a:solidFill>
                  <a:schemeClr val="tx2"/>
                </a:solidFill>
              </a:rPr>
              <a:t>שטרות / מטבעות שהן הלך חוקי בישראל;</a:t>
            </a:r>
          </a:p>
          <a:p>
            <a:pPr marL="0" indent="0">
              <a:buNone/>
            </a:pPr>
            <a:r>
              <a:rPr lang="he-IL" sz="2200" dirty="0">
                <a:solidFill>
                  <a:schemeClr val="tx2"/>
                </a:solidFill>
              </a:rPr>
              <a:t>      - מט"ח;</a:t>
            </a:r>
          </a:p>
          <a:p>
            <a:pPr marL="0" indent="0">
              <a:buNone/>
            </a:pPr>
            <a:r>
              <a:rPr lang="he-IL" sz="2200" b="1" dirty="0">
                <a:solidFill>
                  <a:schemeClr val="tx2"/>
                </a:solidFill>
              </a:rPr>
              <a:t>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200" b="1" dirty="0">
                <a:solidFill>
                  <a:schemeClr val="tx2"/>
                </a:solidFill>
              </a:rPr>
              <a:t>"עסקה": </a:t>
            </a:r>
            <a:r>
              <a:rPr lang="he-IL" sz="2200" dirty="0">
                <a:solidFill>
                  <a:schemeClr val="tx2"/>
                </a:solidFill>
              </a:rPr>
              <a:t>בהתאם להוראות חוק מע"מ – מכירת נכס או מתן שירות.</a:t>
            </a:r>
          </a:p>
          <a:p>
            <a:pPr>
              <a:buFont typeface="Wingdings" panose="05000000000000000000" pitchFamily="2" charset="2"/>
              <a:buChar char="Ø"/>
            </a:pPr>
            <a:endParaRPr lang="he-IL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e-IL" sz="2200" b="1" dirty="0">
                <a:solidFill>
                  <a:schemeClr val="tx2"/>
                </a:solidFill>
              </a:rPr>
              <a:t>"מחיר העסקה"-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e-IL" sz="2200" dirty="0">
                <a:solidFill>
                  <a:schemeClr val="tx2"/>
                </a:solidFill>
              </a:rPr>
              <a:t>נבחן לפי התמורה ההסכמית כולל מע"מ;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e-IL" sz="2200" dirty="0">
                <a:solidFill>
                  <a:schemeClr val="tx2"/>
                </a:solidFill>
              </a:rPr>
              <a:t>כולל הוצאות נלוות שסוכמו בין הצדדים;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e-IL" sz="2200" dirty="0">
                <a:solidFill>
                  <a:schemeClr val="tx2"/>
                </a:solidFill>
              </a:rPr>
              <a:t>ללא קשר לצורת התשלום מזומן / שווה כסף;</a:t>
            </a:r>
          </a:p>
          <a:p>
            <a:pPr marL="0" indent="0" algn="just">
              <a:buNone/>
            </a:pPr>
            <a:r>
              <a:rPr lang="he-IL" dirty="0"/>
              <a:t>	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he-IL" dirty="0"/>
          </a:p>
          <a:p>
            <a:pPr algn="just">
              <a:buFont typeface="Wingdings" panose="05000000000000000000" pitchFamily="2" charset="2"/>
              <a:buChar char="Ø"/>
            </a:pPr>
            <a:endParaRPr lang="he-IL" dirty="0"/>
          </a:p>
          <a:p>
            <a:pPr algn="just">
              <a:buFont typeface="Wingdings" panose="05000000000000000000" pitchFamily="2" charset="2"/>
              <a:buChar char="Ø"/>
            </a:pPr>
            <a:endParaRPr lang="he-IL" dirty="0"/>
          </a:p>
          <a:p>
            <a:pPr>
              <a:buFont typeface="Wingdings" panose="05000000000000000000" pitchFamily="2" charset="2"/>
              <a:buChar char="Ø"/>
            </a:pPr>
            <a:endParaRPr lang="he-IL" dirty="0"/>
          </a:p>
          <a:p>
            <a:pPr>
              <a:buFont typeface="Wingdings" panose="05000000000000000000" pitchFamily="2" charset="2"/>
              <a:buChar char="Ø"/>
            </a:pPr>
            <a:endParaRPr lang="he-IL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5">
            <a:extLst>
              <a:ext uri="{FF2B5EF4-FFF2-40B4-BE49-F238E27FC236}">
                <a16:creationId xmlns:a16="http://schemas.microsoft.com/office/drawing/2014/main" id="{D339446E-AC24-463E-8CED-4A2AE8F7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870" y="548680"/>
            <a:ext cx="8005429" cy="7306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e-IL" sz="2800" dirty="0"/>
              <a:t>הגבלות על שימוש במזומן – רכיבי ההוראה</a:t>
            </a:r>
          </a:p>
        </p:txBody>
      </p:sp>
      <p:sp>
        <p:nvSpPr>
          <p:cNvPr id="5" name="מציין מיקום תוכן 7">
            <a:extLst>
              <a:ext uri="{FF2B5EF4-FFF2-40B4-BE49-F238E27FC236}">
                <a16:creationId xmlns:a16="http://schemas.microsoft.com/office/drawing/2014/main" id="{8F06EDD7-3780-43AB-B6E0-E22A5BD08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184" y="1124744"/>
            <a:ext cx="5832649" cy="475252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e-IL" sz="2200" b="1" dirty="0">
                <a:solidFill>
                  <a:schemeClr val="tx2"/>
                </a:solidFill>
              </a:rPr>
              <a:t>במכירת מספר נכסים: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e-IL" sz="2200" dirty="0">
                <a:solidFill>
                  <a:schemeClr val="tx2"/>
                </a:solidFill>
              </a:rPr>
              <a:t>הכלל – מחיר העסקה נבחן עפ"י מחירו של כל </a:t>
            </a:r>
            <a:r>
              <a:rPr lang="he-IL" sz="2200" u="sng" dirty="0">
                <a:solidFill>
                  <a:schemeClr val="tx2"/>
                </a:solidFill>
              </a:rPr>
              <a:t>נכס בודד</a:t>
            </a:r>
            <a:r>
              <a:rPr lang="he-IL" sz="2200" dirty="0">
                <a:solidFill>
                  <a:schemeClr val="tx2"/>
                </a:solidFill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e-IL" sz="2200" dirty="0">
                <a:solidFill>
                  <a:schemeClr val="tx2"/>
                </a:solidFill>
              </a:rPr>
              <a:t>החריג – מחיר העסקה ייבחן עפ"י התמורה הכוללת עבור כל הנכסים </a:t>
            </a:r>
            <a:r>
              <a:rPr lang="he-IL" sz="2200" u="sng" dirty="0">
                <a:solidFill>
                  <a:schemeClr val="tx2"/>
                </a:solidFill>
              </a:rPr>
              <a:t>אם הוסכם בין הצדדים על מכירתם בעת ובעונה אחת</a:t>
            </a:r>
            <a:r>
              <a:rPr lang="he-IL" sz="2200" dirty="0">
                <a:solidFill>
                  <a:schemeClr val="tx2"/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he-IL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e-IL" sz="2200" b="1" dirty="0">
                <a:solidFill>
                  <a:schemeClr val="tx2"/>
                </a:solidFill>
              </a:rPr>
              <a:t>בעסקה מתמשכת לקבלת שירות: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e-IL" sz="2200" dirty="0">
                <a:solidFill>
                  <a:schemeClr val="tx2"/>
                </a:solidFill>
              </a:rPr>
              <a:t>בעסקה מתמשכת – יראו כל תשלום כמחיר העסקה;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e-IL" sz="2200" dirty="0">
                <a:solidFill>
                  <a:schemeClr val="tx2"/>
                </a:solidFill>
              </a:rPr>
              <a:t>בשכירות המשולמת באופן תקופתי – יראו כל תשלום שיש לשלם כמחיר העסקה;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he-IL" dirty="0"/>
          </a:p>
          <a:p>
            <a:pPr algn="just">
              <a:buFont typeface="Wingdings" panose="05000000000000000000" pitchFamily="2" charset="2"/>
              <a:buChar char="Ø"/>
            </a:pPr>
            <a:endParaRPr lang="he-IL" dirty="0"/>
          </a:p>
          <a:p>
            <a:pPr algn="just">
              <a:buFont typeface="Wingdings" panose="05000000000000000000" pitchFamily="2" charset="2"/>
              <a:buChar char="Ø"/>
            </a:pPr>
            <a:endParaRPr lang="he-IL" dirty="0"/>
          </a:p>
          <a:p>
            <a:pPr algn="just">
              <a:buFont typeface="Wingdings" panose="05000000000000000000" pitchFamily="2" charset="2"/>
              <a:buChar char="Ø"/>
            </a:pPr>
            <a:endParaRPr lang="he-IL" dirty="0"/>
          </a:p>
          <a:p>
            <a:pPr>
              <a:buFont typeface="Wingdings" panose="05000000000000000000" pitchFamily="2" charset="2"/>
              <a:buChar char="Ø"/>
            </a:pPr>
            <a:endParaRPr lang="he-IL" dirty="0"/>
          </a:p>
          <a:p>
            <a:pPr>
              <a:buFont typeface="Wingdings" panose="05000000000000000000" pitchFamily="2" charset="2"/>
              <a:buChar char="Ø"/>
            </a:pPr>
            <a:endParaRPr lang="he-IL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5">
            <a:extLst>
              <a:ext uri="{FF2B5EF4-FFF2-40B4-BE49-F238E27FC236}">
                <a16:creationId xmlns:a16="http://schemas.microsoft.com/office/drawing/2014/main" id="{6F307885-A44F-4026-AD62-CBE23BFC5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058" y="692696"/>
            <a:ext cx="8005429" cy="7306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e-IL" dirty="0"/>
              <a:t>הגבלות על שימוש במזומן – מקרים פרקטיים</a:t>
            </a:r>
          </a:p>
        </p:txBody>
      </p:sp>
      <p:sp>
        <p:nvSpPr>
          <p:cNvPr id="5" name="מציין מיקום תוכן 7">
            <a:extLst>
              <a:ext uri="{FF2B5EF4-FFF2-40B4-BE49-F238E27FC236}">
                <a16:creationId xmlns:a16="http://schemas.microsoft.com/office/drawing/2014/main" id="{384A939B-7480-4625-879E-C4E6B96BE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832" y="1556792"/>
            <a:ext cx="5904657" cy="4752528"/>
          </a:xfrm>
        </p:spPr>
        <p:txBody>
          <a:bodyPr/>
          <a:lstStyle/>
          <a:p>
            <a:r>
              <a:rPr lang="he-IL" sz="2000" b="1" dirty="0">
                <a:solidFill>
                  <a:schemeClr val="tx2"/>
                </a:solidFill>
              </a:rPr>
              <a:t>(1) עסקה אחת מספר רוכשים ו/או מוכרים</a:t>
            </a:r>
            <a:r>
              <a:rPr lang="he-IL" sz="2000" dirty="0">
                <a:solidFill>
                  <a:schemeClr val="tx2"/>
                </a:solidFill>
              </a:rPr>
              <a:t>: </a:t>
            </a:r>
          </a:p>
          <a:p>
            <a:pPr lvl="1"/>
            <a:r>
              <a:rPr lang="he-IL" dirty="0">
                <a:solidFill>
                  <a:schemeClr val="tx2"/>
                </a:solidFill>
              </a:rPr>
              <a:t>עמדת רשות </a:t>
            </a:r>
            <a:r>
              <a:rPr lang="he-IL" dirty="0" err="1">
                <a:solidFill>
                  <a:schemeClr val="tx2"/>
                </a:solidFill>
              </a:rPr>
              <a:t>המסים</a:t>
            </a:r>
            <a:r>
              <a:rPr lang="he-IL" dirty="0">
                <a:solidFill>
                  <a:schemeClr val="tx2"/>
                </a:solidFill>
              </a:rPr>
              <a:t> – מדובר על עסקה אחת ולכן סכום העסקה הינו בהתאם למחיר הכולל של ההסכם. </a:t>
            </a:r>
          </a:p>
          <a:p>
            <a:pPr lvl="1"/>
            <a:r>
              <a:rPr lang="he-IL" dirty="0">
                <a:solidFill>
                  <a:schemeClr val="tx2"/>
                </a:solidFill>
              </a:rPr>
              <a:t>העמדה אינה נקייה מספקות – ייתכן שכל עוד החיובים אינם שלובים יהיה מקום לפצל בין העסקאות השונות.</a:t>
            </a:r>
          </a:p>
          <a:p>
            <a:pPr>
              <a:buNone/>
            </a:pPr>
            <a:endParaRPr lang="he-IL" sz="2000" dirty="0">
              <a:solidFill>
                <a:schemeClr val="tx2"/>
              </a:solidFill>
            </a:endParaRPr>
          </a:p>
          <a:p>
            <a:pPr algn="just"/>
            <a:endParaRPr lang="he-IL" dirty="0"/>
          </a:p>
          <a:p>
            <a:pPr algn="just">
              <a:buNone/>
            </a:pPr>
            <a:r>
              <a:rPr lang="he-IL" dirty="0"/>
              <a:t>	</a:t>
            </a:r>
          </a:p>
          <a:p>
            <a:pPr algn="just">
              <a:buNone/>
            </a:pPr>
            <a:endParaRPr lang="he-IL" dirty="0"/>
          </a:p>
          <a:p>
            <a:pPr algn="just">
              <a:buNone/>
            </a:pPr>
            <a:endParaRPr lang="he-IL" dirty="0"/>
          </a:p>
          <a:p>
            <a:pPr algn="just">
              <a:buNone/>
            </a:pPr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5"/>
          <p:cNvSpPr>
            <a:spLocks noGrp="1"/>
          </p:cNvSpPr>
          <p:nvPr>
            <p:ph type="title"/>
          </p:nvPr>
        </p:nvSpPr>
        <p:spPr>
          <a:xfrm>
            <a:off x="1138571" y="404664"/>
            <a:ext cx="8005429" cy="7306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e-IL" dirty="0"/>
              <a:t>הגבלות על שימוש במזומן – מקרים פרקטיים</a:t>
            </a:r>
          </a:p>
        </p:txBody>
      </p:sp>
      <p:sp>
        <p:nvSpPr>
          <p:cNvPr id="10" name="מציין מיקום תוכן 7"/>
          <p:cNvSpPr>
            <a:spLocks noGrp="1"/>
          </p:cNvSpPr>
          <p:nvPr>
            <p:ph idx="1"/>
          </p:nvPr>
        </p:nvSpPr>
        <p:spPr>
          <a:xfrm>
            <a:off x="3059832" y="1135286"/>
            <a:ext cx="5904657" cy="48965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e-IL" sz="2000" b="1" dirty="0">
                <a:solidFill>
                  <a:schemeClr val="tx2"/>
                </a:solidFill>
              </a:rPr>
              <a:t>(2) מכירת מספר נכסים – "מספר חשבוניות המס?"</a:t>
            </a:r>
            <a:r>
              <a:rPr lang="he-IL" sz="2000" dirty="0">
                <a:solidFill>
                  <a:schemeClr val="tx2"/>
                </a:solidFill>
              </a:rPr>
              <a:t>: </a:t>
            </a:r>
          </a:p>
          <a:p>
            <a:pPr lvl="1"/>
            <a:r>
              <a:rPr lang="he-IL" dirty="0">
                <a:solidFill>
                  <a:schemeClr val="tx2"/>
                </a:solidFill>
              </a:rPr>
              <a:t>מהו "המבחן" למכירת מספר נכסים? </a:t>
            </a:r>
          </a:p>
          <a:p>
            <a:pPr marL="457200" lvl="1" indent="0">
              <a:buNone/>
            </a:pPr>
            <a:r>
              <a:rPr lang="he-IL" dirty="0">
                <a:solidFill>
                  <a:schemeClr val="tx2"/>
                </a:solidFill>
              </a:rPr>
              <a:t>     "במכירת כמה נכסים...אלא </a:t>
            </a:r>
            <a:r>
              <a:rPr lang="he-IL" b="1" dirty="0">
                <a:solidFill>
                  <a:schemeClr val="tx2"/>
                </a:solidFill>
              </a:rPr>
              <a:t>אם הוסכם </a:t>
            </a:r>
            <a:r>
              <a:rPr lang="he-IL" dirty="0">
                <a:solidFill>
                  <a:schemeClr val="tx2"/>
                </a:solidFill>
              </a:rPr>
              <a:t>בין הצדדים  </a:t>
            </a:r>
          </a:p>
          <a:p>
            <a:pPr marL="457200" lvl="1" indent="0">
              <a:buNone/>
            </a:pPr>
            <a:r>
              <a:rPr lang="he-IL" dirty="0">
                <a:solidFill>
                  <a:schemeClr val="tx2"/>
                </a:solidFill>
              </a:rPr>
              <a:t>     על מכירתם בעת ובעונה אחת..." </a:t>
            </a:r>
          </a:p>
          <a:p>
            <a:pPr lvl="1"/>
            <a:r>
              <a:rPr lang="he-IL" dirty="0">
                <a:solidFill>
                  <a:schemeClr val="tx2"/>
                </a:solidFill>
              </a:rPr>
              <a:t>לעמדתנו – בהיעדר כל הגדרה אחרת, "הוסכם" = עקרונות חוק החוזים:</a:t>
            </a:r>
          </a:p>
          <a:p>
            <a:pPr marL="457200" lvl="1" indent="0">
              <a:buNone/>
            </a:pPr>
            <a:r>
              <a:rPr lang="he-IL" dirty="0">
                <a:solidFill>
                  <a:schemeClr val="tx2"/>
                </a:solidFill>
              </a:rPr>
              <a:t>     - הצעה;</a:t>
            </a:r>
          </a:p>
          <a:p>
            <a:pPr marL="457200" lvl="1" indent="0">
              <a:buNone/>
            </a:pPr>
            <a:r>
              <a:rPr lang="he-IL" dirty="0">
                <a:solidFill>
                  <a:schemeClr val="tx2"/>
                </a:solidFill>
              </a:rPr>
              <a:t>     - קיבול;</a:t>
            </a:r>
          </a:p>
          <a:p>
            <a:pPr marL="457200" lvl="1" indent="0">
              <a:buNone/>
            </a:pPr>
            <a:r>
              <a:rPr lang="he-IL" dirty="0">
                <a:solidFill>
                  <a:schemeClr val="tx2"/>
                </a:solidFill>
              </a:rPr>
              <a:t>     - </a:t>
            </a:r>
            <a:r>
              <a:rPr lang="he-IL" dirty="0" err="1">
                <a:solidFill>
                  <a:schemeClr val="tx2"/>
                </a:solidFill>
              </a:rPr>
              <a:t>גמירות</a:t>
            </a:r>
            <a:r>
              <a:rPr lang="he-IL" dirty="0">
                <a:solidFill>
                  <a:schemeClr val="tx2"/>
                </a:solidFill>
              </a:rPr>
              <a:t> דעת;</a:t>
            </a:r>
          </a:p>
          <a:p>
            <a:pPr marL="457200" lvl="1" indent="0">
              <a:buNone/>
            </a:pPr>
            <a:r>
              <a:rPr lang="he-IL" dirty="0">
                <a:solidFill>
                  <a:schemeClr val="tx2"/>
                </a:solidFill>
              </a:rPr>
              <a:t>     - </a:t>
            </a:r>
            <a:r>
              <a:rPr lang="he-IL" dirty="0" err="1">
                <a:solidFill>
                  <a:schemeClr val="tx2"/>
                </a:solidFill>
              </a:rPr>
              <a:t>מסויימות</a:t>
            </a:r>
            <a:r>
              <a:rPr lang="he-IL" dirty="0">
                <a:solidFill>
                  <a:schemeClr val="tx2"/>
                </a:solidFill>
              </a:rPr>
              <a:t>. </a:t>
            </a:r>
          </a:p>
          <a:p>
            <a:pPr lvl="1"/>
            <a:r>
              <a:rPr lang="he-IL" b="1" dirty="0">
                <a:solidFill>
                  <a:schemeClr val="tx2"/>
                </a:solidFill>
              </a:rPr>
              <a:t>מסקנה</a:t>
            </a:r>
            <a:r>
              <a:rPr lang="he-IL" dirty="0">
                <a:solidFill>
                  <a:schemeClr val="tx2"/>
                </a:solidFill>
              </a:rPr>
              <a:t>: כל עוד קיימים הסכמי מסגרת, ללא כמויות ידועות מראש, ואפילו אם יוצאת חשבונית מרכזת על כמה עסקאות, אין מדובר בהכרח על "מכירת כמה נכסים בעת ובעונה אחת".   </a:t>
            </a:r>
            <a:r>
              <a:rPr lang="he-IL" sz="1600" dirty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endParaRPr lang="he-IL" sz="2000" dirty="0">
              <a:solidFill>
                <a:schemeClr val="tx2"/>
              </a:solidFill>
            </a:endParaRPr>
          </a:p>
          <a:p>
            <a:pPr algn="just"/>
            <a:endParaRPr lang="he-IL" dirty="0"/>
          </a:p>
          <a:p>
            <a:pPr algn="just">
              <a:buNone/>
            </a:pPr>
            <a:r>
              <a:rPr lang="he-IL" dirty="0"/>
              <a:t>	</a:t>
            </a:r>
          </a:p>
          <a:p>
            <a:pPr algn="just">
              <a:buNone/>
            </a:pPr>
            <a:endParaRPr lang="he-IL" dirty="0"/>
          </a:p>
          <a:p>
            <a:pPr algn="just">
              <a:buNone/>
            </a:pPr>
            <a:endParaRPr lang="he-IL" dirty="0"/>
          </a:p>
          <a:p>
            <a:pPr algn="just">
              <a:buNone/>
            </a:pPr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3003865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חטיבת ליטיגציה- 25.3.2012">
  <a:themeElements>
    <a:clrScheme name="goldfarb">
      <a:dk1>
        <a:sysClr val="windowText" lastClr="000000"/>
      </a:dk1>
      <a:lt1>
        <a:sysClr val="window" lastClr="FFFFFF"/>
      </a:lt1>
      <a:dk2>
        <a:srgbClr val="3E1707"/>
      </a:dk2>
      <a:lt2>
        <a:srgbClr val="86511C"/>
      </a:lt2>
      <a:accent1>
        <a:srgbClr val="C09D63"/>
      </a:accent1>
      <a:accent2>
        <a:srgbClr val="E8DBC5"/>
      </a:accent2>
      <a:accent3>
        <a:srgbClr val="C8A977"/>
      </a:accent3>
      <a:accent4>
        <a:srgbClr val="A97F47"/>
      </a:accent4>
      <a:accent5>
        <a:srgbClr val="CC0000"/>
      </a:accent5>
      <a:accent6>
        <a:srgbClr val="E36C09"/>
      </a:accent6>
      <a:hlink>
        <a:srgbClr val="366092"/>
      </a:hlink>
      <a:folHlink>
        <a:srgbClr val="494429"/>
      </a:folHlink>
    </a:clrScheme>
    <a:fontScheme name="התאמה אישית 2">
      <a:majorFont>
        <a:latin typeface="Calibri"/>
        <a:ea typeface=""/>
        <a:cs typeface="Tipograf2Black"/>
      </a:majorFont>
      <a:minorFont>
        <a:latin typeface="Calibri"/>
        <a:ea typeface=""/>
        <a:cs typeface="Typograp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חטיבת ליטיגציה- 25.3.2012">
  <a:themeElements>
    <a:clrScheme name="goldfarb">
      <a:dk1>
        <a:sysClr val="windowText" lastClr="000000"/>
      </a:dk1>
      <a:lt1>
        <a:sysClr val="window" lastClr="FFFFFF"/>
      </a:lt1>
      <a:dk2>
        <a:srgbClr val="3E1707"/>
      </a:dk2>
      <a:lt2>
        <a:srgbClr val="86511C"/>
      </a:lt2>
      <a:accent1>
        <a:srgbClr val="C09D63"/>
      </a:accent1>
      <a:accent2>
        <a:srgbClr val="E8DBC5"/>
      </a:accent2>
      <a:accent3>
        <a:srgbClr val="C8A977"/>
      </a:accent3>
      <a:accent4>
        <a:srgbClr val="A97F47"/>
      </a:accent4>
      <a:accent5>
        <a:srgbClr val="CC0000"/>
      </a:accent5>
      <a:accent6>
        <a:srgbClr val="E36C09"/>
      </a:accent6>
      <a:hlink>
        <a:srgbClr val="366092"/>
      </a:hlink>
      <a:folHlink>
        <a:srgbClr val="494429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ערכת נושא1">
  <a:themeElements>
    <a:clrScheme name="goldfarb">
      <a:dk1>
        <a:sysClr val="windowText" lastClr="000000"/>
      </a:dk1>
      <a:lt1>
        <a:sysClr val="window" lastClr="FFFFFF"/>
      </a:lt1>
      <a:dk2>
        <a:srgbClr val="3E1707"/>
      </a:dk2>
      <a:lt2>
        <a:srgbClr val="86511C"/>
      </a:lt2>
      <a:accent1>
        <a:srgbClr val="C09D63"/>
      </a:accent1>
      <a:accent2>
        <a:srgbClr val="E8DBC5"/>
      </a:accent2>
      <a:accent3>
        <a:srgbClr val="C8A977"/>
      </a:accent3>
      <a:accent4>
        <a:srgbClr val="A97F47"/>
      </a:accent4>
      <a:accent5>
        <a:srgbClr val="CC0000"/>
      </a:accent5>
      <a:accent6>
        <a:srgbClr val="E36C09"/>
      </a:accent6>
      <a:hlink>
        <a:srgbClr val="366092"/>
      </a:hlink>
      <a:folHlink>
        <a:srgbClr val="494429"/>
      </a:folHlink>
    </a:clrScheme>
    <a:fontScheme name="התאמה אישית 2">
      <a:majorFont>
        <a:latin typeface="Calibri"/>
        <a:ea typeface=""/>
        <a:cs typeface="Tipograf2Black"/>
      </a:majorFont>
      <a:minorFont>
        <a:latin typeface="Calibri"/>
        <a:ea typeface=""/>
        <a:cs typeface="Typograp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ערכת נושא Office">
  <a:themeElements>
    <a:clrScheme name="Goldfarb">
      <a:dk1>
        <a:sysClr val="windowText" lastClr="000000"/>
      </a:dk1>
      <a:lt1>
        <a:sysClr val="window" lastClr="FFFFFF"/>
      </a:lt1>
      <a:dk2>
        <a:srgbClr val="3E1707"/>
      </a:dk2>
      <a:lt2>
        <a:srgbClr val="86511C"/>
      </a:lt2>
      <a:accent1>
        <a:srgbClr val="C09D63"/>
      </a:accent1>
      <a:accent2>
        <a:srgbClr val="E8DBC5"/>
      </a:accent2>
      <a:accent3>
        <a:srgbClr val="C8A977"/>
      </a:accent3>
      <a:accent4>
        <a:srgbClr val="A97F47"/>
      </a:accent4>
      <a:accent5>
        <a:srgbClr val="CC0000"/>
      </a:accent5>
      <a:accent6>
        <a:srgbClr val="E36C09"/>
      </a:accent6>
      <a:hlink>
        <a:srgbClr val="366092"/>
      </a:hlink>
      <a:folHlink>
        <a:srgbClr val="494429"/>
      </a:folHlink>
    </a:clrScheme>
    <a:fontScheme name="Calibri new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ערכת נושא Office">
  <a:themeElements>
    <a:clrScheme name="Goldfarb">
      <a:dk1>
        <a:sysClr val="windowText" lastClr="000000"/>
      </a:dk1>
      <a:lt1>
        <a:sysClr val="window" lastClr="FFFFFF"/>
      </a:lt1>
      <a:dk2>
        <a:srgbClr val="3E1707"/>
      </a:dk2>
      <a:lt2>
        <a:srgbClr val="86511C"/>
      </a:lt2>
      <a:accent1>
        <a:srgbClr val="C09D63"/>
      </a:accent1>
      <a:accent2>
        <a:srgbClr val="E8DBC5"/>
      </a:accent2>
      <a:accent3>
        <a:srgbClr val="C8A977"/>
      </a:accent3>
      <a:accent4>
        <a:srgbClr val="A97F47"/>
      </a:accent4>
      <a:accent5>
        <a:srgbClr val="CC0000"/>
      </a:accent5>
      <a:accent6>
        <a:srgbClr val="E36C09"/>
      </a:accent6>
      <a:hlink>
        <a:srgbClr val="366092"/>
      </a:hlink>
      <a:folHlink>
        <a:srgbClr val="494429"/>
      </a:folHlink>
    </a:clrScheme>
    <a:fontScheme name="Calibri new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חטיבת ליטיגציה- 25.3.2012">
  <a:themeElements>
    <a:clrScheme name="goldfarb">
      <a:dk1>
        <a:sysClr val="windowText" lastClr="000000"/>
      </a:dk1>
      <a:lt1>
        <a:sysClr val="window" lastClr="FFFFFF"/>
      </a:lt1>
      <a:dk2>
        <a:srgbClr val="3E1707"/>
      </a:dk2>
      <a:lt2>
        <a:srgbClr val="86511C"/>
      </a:lt2>
      <a:accent1>
        <a:srgbClr val="C09D63"/>
      </a:accent1>
      <a:accent2>
        <a:srgbClr val="E8DBC5"/>
      </a:accent2>
      <a:accent3>
        <a:srgbClr val="C8A977"/>
      </a:accent3>
      <a:accent4>
        <a:srgbClr val="A97F47"/>
      </a:accent4>
      <a:accent5>
        <a:srgbClr val="CC0000"/>
      </a:accent5>
      <a:accent6>
        <a:srgbClr val="E36C09"/>
      </a:accent6>
      <a:hlink>
        <a:srgbClr val="366092"/>
      </a:hlink>
      <a:folHlink>
        <a:srgbClr val="494429"/>
      </a:folHlink>
    </a:clrScheme>
    <a:fontScheme name="התאמה אישית 2">
      <a:majorFont>
        <a:latin typeface="Calibri"/>
        <a:ea typeface=""/>
        <a:cs typeface="Tipograf2Black"/>
      </a:majorFont>
      <a:minorFont>
        <a:latin typeface="Calibri"/>
        <a:ea typeface=""/>
        <a:cs typeface="Typograp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חטיבת ליטיגציה- 25.3.2012">
  <a:themeElements>
    <a:clrScheme name="goldfarb">
      <a:dk1>
        <a:sysClr val="windowText" lastClr="000000"/>
      </a:dk1>
      <a:lt1>
        <a:sysClr val="window" lastClr="FFFFFF"/>
      </a:lt1>
      <a:dk2>
        <a:srgbClr val="3E1707"/>
      </a:dk2>
      <a:lt2>
        <a:srgbClr val="86511C"/>
      </a:lt2>
      <a:accent1>
        <a:srgbClr val="C09D63"/>
      </a:accent1>
      <a:accent2>
        <a:srgbClr val="E8DBC5"/>
      </a:accent2>
      <a:accent3>
        <a:srgbClr val="C8A977"/>
      </a:accent3>
      <a:accent4>
        <a:srgbClr val="A97F47"/>
      </a:accent4>
      <a:accent5>
        <a:srgbClr val="CC0000"/>
      </a:accent5>
      <a:accent6>
        <a:srgbClr val="E36C09"/>
      </a:accent6>
      <a:hlink>
        <a:srgbClr val="366092"/>
      </a:hlink>
      <a:folHlink>
        <a:srgbClr val="494429"/>
      </a:folHlink>
    </a:clrScheme>
    <a:fontScheme name="התאמה אישית 2">
      <a:majorFont>
        <a:latin typeface="Calibri"/>
        <a:ea typeface=""/>
        <a:cs typeface="Tipograf2Black"/>
      </a:majorFont>
      <a:minorFont>
        <a:latin typeface="Calibri"/>
        <a:ea typeface=""/>
        <a:cs typeface="Typograp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חטיבת ליטיגציה- 25.3.2012">
  <a:themeElements>
    <a:clrScheme name="goldfarb">
      <a:dk1>
        <a:sysClr val="windowText" lastClr="000000"/>
      </a:dk1>
      <a:lt1>
        <a:sysClr val="window" lastClr="FFFFFF"/>
      </a:lt1>
      <a:dk2>
        <a:srgbClr val="3E1707"/>
      </a:dk2>
      <a:lt2>
        <a:srgbClr val="86511C"/>
      </a:lt2>
      <a:accent1>
        <a:srgbClr val="C09D63"/>
      </a:accent1>
      <a:accent2>
        <a:srgbClr val="E8DBC5"/>
      </a:accent2>
      <a:accent3>
        <a:srgbClr val="C8A977"/>
      </a:accent3>
      <a:accent4>
        <a:srgbClr val="A97F47"/>
      </a:accent4>
      <a:accent5>
        <a:srgbClr val="CC0000"/>
      </a:accent5>
      <a:accent6>
        <a:srgbClr val="E36C09"/>
      </a:accent6>
      <a:hlink>
        <a:srgbClr val="366092"/>
      </a:hlink>
      <a:folHlink>
        <a:srgbClr val="494429"/>
      </a:folHlink>
    </a:clrScheme>
    <a:fontScheme name="התאמה אישית 2">
      <a:majorFont>
        <a:latin typeface="Calibri"/>
        <a:ea typeface=""/>
        <a:cs typeface="Tipograf2Black"/>
      </a:majorFont>
      <a:minorFont>
        <a:latin typeface="Calibri"/>
        <a:ea typeface=""/>
        <a:cs typeface="Typograp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חטיבת ליטיגציה- 25.3.2012">
  <a:themeElements>
    <a:clrScheme name="goldfarb">
      <a:dk1>
        <a:sysClr val="windowText" lastClr="000000"/>
      </a:dk1>
      <a:lt1>
        <a:sysClr val="window" lastClr="FFFFFF"/>
      </a:lt1>
      <a:dk2>
        <a:srgbClr val="3E1707"/>
      </a:dk2>
      <a:lt2>
        <a:srgbClr val="86511C"/>
      </a:lt2>
      <a:accent1>
        <a:srgbClr val="C09D63"/>
      </a:accent1>
      <a:accent2>
        <a:srgbClr val="E8DBC5"/>
      </a:accent2>
      <a:accent3>
        <a:srgbClr val="C8A977"/>
      </a:accent3>
      <a:accent4>
        <a:srgbClr val="A97F47"/>
      </a:accent4>
      <a:accent5>
        <a:srgbClr val="CC0000"/>
      </a:accent5>
      <a:accent6>
        <a:srgbClr val="E36C09"/>
      </a:accent6>
      <a:hlink>
        <a:srgbClr val="366092"/>
      </a:hlink>
      <a:folHlink>
        <a:srgbClr val="494429"/>
      </a:folHlink>
    </a:clrScheme>
    <a:fontScheme name="התאמה אישית 2">
      <a:majorFont>
        <a:latin typeface="Calibri"/>
        <a:ea typeface=""/>
        <a:cs typeface="Tipograf2Black"/>
      </a:majorFont>
      <a:minorFont>
        <a:latin typeface="Calibri"/>
        <a:ea typeface=""/>
        <a:cs typeface="Typograp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marL="0" indent="0">
          <a:buFont typeface="Wingdings" pitchFamily="2" charset="2"/>
          <a:buNone/>
          <a:defRPr sz="1600" dirty="0"/>
        </a:defPPr>
      </a:lstStyle>
    </a:spDef>
  </a:objectDefaults>
  <a:extraClrSchemeLst/>
</a:theme>
</file>

<file path=ppt/theme/theme6.xml><?xml version="1.0" encoding="utf-8"?>
<a:theme xmlns:a="http://schemas.openxmlformats.org/drawingml/2006/main" name="goldfarb_template_1_final">
  <a:themeElements>
    <a:clrScheme name="goldfarb">
      <a:dk1>
        <a:sysClr val="windowText" lastClr="000000"/>
      </a:dk1>
      <a:lt1>
        <a:sysClr val="window" lastClr="FFFFFF"/>
      </a:lt1>
      <a:dk2>
        <a:srgbClr val="3E1707"/>
      </a:dk2>
      <a:lt2>
        <a:srgbClr val="86511C"/>
      </a:lt2>
      <a:accent1>
        <a:srgbClr val="C09D63"/>
      </a:accent1>
      <a:accent2>
        <a:srgbClr val="E8DBC5"/>
      </a:accent2>
      <a:accent3>
        <a:srgbClr val="C8A977"/>
      </a:accent3>
      <a:accent4>
        <a:srgbClr val="A97F47"/>
      </a:accent4>
      <a:accent5>
        <a:srgbClr val="CC0000"/>
      </a:accent5>
      <a:accent6>
        <a:srgbClr val="E36C09"/>
      </a:accent6>
      <a:hlink>
        <a:srgbClr val="366092"/>
      </a:hlink>
      <a:folHlink>
        <a:srgbClr val="494429"/>
      </a:folHlink>
    </a:clrScheme>
    <a:fontScheme name="TLVA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חטיבת ליטיגציה- 25.3.2012">
  <a:themeElements>
    <a:clrScheme name="goldfarb">
      <a:dk1>
        <a:sysClr val="windowText" lastClr="000000"/>
      </a:dk1>
      <a:lt1>
        <a:sysClr val="window" lastClr="FFFFFF"/>
      </a:lt1>
      <a:dk2>
        <a:srgbClr val="3E1707"/>
      </a:dk2>
      <a:lt2>
        <a:srgbClr val="86511C"/>
      </a:lt2>
      <a:accent1>
        <a:srgbClr val="C09D63"/>
      </a:accent1>
      <a:accent2>
        <a:srgbClr val="E8DBC5"/>
      </a:accent2>
      <a:accent3>
        <a:srgbClr val="C8A977"/>
      </a:accent3>
      <a:accent4>
        <a:srgbClr val="A97F47"/>
      </a:accent4>
      <a:accent5>
        <a:srgbClr val="CC0000"/>
      </a:accent5>
      <a:accent6>
        <a:srgbClr val="E36C09"/>
      </a:accent6>
      <a:hlink>
        <a:srgbClr val="366092"/>
      </a:hlink>
      <a:folHlink>
        <a:srgbClr val="494429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חטיבת ליטיגציה- 25.3.2012">
  <a:themeElements>
    <a:clrScheme name="goldfarb">
      <a:dk1>
        <a:sysClr val="windowText" lastClr="000000"/>
      </a:dk1>
      <a:lt1>
        <a:sysClr val="window" lastClr="FFFFFF"/>
      </a:lt1>
      <a:dk2>
        <a:srgbClr val="3E1707"/>
      </a:dk2>
      <a:lt2>
        <a:srgbClr val="86511C"/>
      </a:lt2>
      <a:accent1>
        <a:srgbClr val="C09D63"/>
      </a:accent1>
      <a:accent2>
        <a:srgbClr val="E8DBC5"/>
      </a:accent2>
      <a:accent3>
        <a:srgbClr val="C8A977"/>
      </a:accent3>
      <a:accent4>
        <a:srgbClr val="A97F47"/>
      </a:accent4>
      <a:accent5>
        <a:srgbClr val="CC0000"/>
      </a:accent5>
      <a:accent6>
        <a:srgbClr val="E36C09"/>
      </a:accent6>
      <a:hlink>
        <a:srgbClr val="366092"/>
      </a:hlink>
      <a:folHlink>
        <a:srgbClr val="494429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חטיבת ליטיגציה- 25.3.2012">
  <a:themeElements>
    <a:clrScheme name="goldfarb">
      <a:dk1>
        <a:sysClr val="windowText" lastClr="000000"/>
      </a:dk1>
      <a:lt1>
        <a:sysClr val="window" lastClr="FFFFFF"/>
      </a:lt1>
      <a:dk2>
        <a:srgbClr val="3E1707"/>
      </a:dk2>
      <a:lt2>
        <a:srgbClr val="86511C"/>
      </a:lt2>
      <a:accent1>
        <a:srgbClr val="C09D63"/>
      </a:accent1>
      <a:accent2>
        <a:srgbClr val="E8DBC5"/>
      </a:accent2>
      <a:accent3>
        <a:srgbClr val="C8A977"/>
      </a:accent3>
      <a:accent4>
        <a:srgbClr val="A97F47"/>
      </a:accent4>
      <a:accent5>
        <a:srgbClr val="CC0000"/>
      </a:accent5>
      <a:accent6>
        <a:srgbClr val="E36C09"/>
      </a:accent6>
      <a:hlink>
        <a:srgbClr val="366092"/>
      </a:hlink>
      <a:folHlink>
        <a:srgbClr val="494429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template_en_grid_1</Template>
  <TotalTime>23391</TotalTime>
  <Words>1058</Words>
  <Application>Microsoft Office PowerPoint</Application>
  <PresentationFormat>‫הצגה על המסך (4:3)</PresentationFormat>
  <Paragraphs>192</Paragraphs>
  <Slides>18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13</vt:i4>
      </vt:variant>
      <vt:variant>
        <vt:lpstr>כותרות שקופיות</vt:lpstr>
      </vt:variant>
      <vt:variant>
        <vt:i4>18</vt:i4>
      </vt:variant>
    </vt:vector>
  </HeadingPairs>
  <TitlesOfParts>
    <vt:vector size="35" baseType="lpstr">
      <vt:lpstr>Calibri</vt:lpstr>
      <vt:lpstr>Wingdings</vt:lpstr>
      <vt:lpstr>Arial</vt:lpstr>
      <vt:lpstr>Times New Roman</vt:lpstr>
      <vt:lpstr>חטיבת ליטיגציה- 25.3.2012</vt:lpstr>
      <vt:lpstr>1_חטיבת ליטיגציה- 25.3.2012</vt:lpstr>
      <vt:lpstr>2_חטיבת ליטיגציה- 25.3.2012</vt:lpstr>
      <vt:lpstr>3_חטיבת ליטיגציה- 25.3.2012</vt:lpstr>
      <vt:lpstr>5_חטיבת ליטיגציה- 25.3.2012</vt:lpstr>
      <vt:lpstr>goldfarb_template_1_final</vt:lpstr>
      <vt:lpstr>6_חטיבת ליטיגציה- 25.3.2012</vt:lpstr>
      <vt:lpstr>4_חטיבת ליטיגציה- 25.3.2012</vt:lpstr>
      <vt:lpstr>7_חטיבת ליטיגציה- 25.3.2012</vt:lpstr>
      <vt:lpstr>8_חטיבת ליטיגציה- 25.3.2012</vt:lpstr>
      <vt:lpstr>ערכת נושא1</vt:lpstr>
      <vt:lpstr>ערכת נושא Office</vt:lpstr>
      <vt:lpstr>1_ערכת נושא Office</vt:lpstr>
      <vt:lpstr>חוק המזומן –  מהחקיקה לפרקטיקה   עו"ד אלישע קסנר, שותף מחלקת מיסים </vt:lpstr>
      <vt:lpstr>חוק המזומן – עיקרי הוראות החוק </vt:lpstr>
      <vt:lpstr>חוק המזומן – הגבלות על שימוש במזומן</vt:lpstr>
      <vt:lpstr>חוק המזומן – הגבלות על שימוש במזומן</vt:lpstr>
      <vt:lpstr>חוק המזומן – הגבלות על שימוש במזומן</vt:lpstr>
      <vt:lpstr>הגבלות על שימוש במזומן – רכיבי ההוראה</vt:lpstr>
      <vt:lpstr>הגבלות על שימוש במזומן – רכיבי ההוראה</vt:lpstr>
      <vt:lpstr>הגבלות על שימוש במזומן – מקרים פרקטיים</vt:lpstr>
      <vt:lpstr>הגבלות על שימוש במזומן – מקרים פרקטיים</vt:lpstr>
      <vt:lpstr>הגבלות על שימוש במזומן – מקרים פרקטיים</vt:lpstr>
      <vt:lpstr>הגבלות על שימוש במזומן – מקרים פרקטיים</vt:lpstr>
      <vt:lpstr>הגבלות על שימוש במזומן – מקרים פרקטיים</vt:lpstr>
      <vt:lpstr>הגבלות על שימוש במזומן – מקרים פרקטיים</vt:lpstr>
      <vt:lpstr>הגבלות על שימוש במזומן – מקרים פרקטיים</vt:lpstr>
      <vt:lpstr>חוק המזומן – הגבלות על שימוש בשיק</vt:lpstr>
      <vt:lpstr>מקרה פרקטי</vt:lpstr>
      <vt:lpstr>הגבלות על שימוש בשיק – מקרה פרקטי</vt:lpstr>
      <vt:lpstr>תודה רבה</vt:lpstr>
    </vt:vector>
  </TitlesOfParts>
  <Company>GF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Goldfarb Seligman &amp; Co.</dc:title>
  <dc:creator>1568</dc:creator>
  <cp:lastModifiedBy>1727</cp:lastModifiedBy>
  <cp:revision>1479</cp:revision>
  <cp:lastPrinted>2012-10-27T15:35:46Z</cp:lastPrinted>
  <dcterms:created xsi:type="dcterms:W3CDTF">2012-04-01T15:07:26Z</dcterms:created>
  <dcterms:modified xsi:type="dcterms:W3CDTF">2020-02-11T14:02:12Z</dcterms:modified>
</cp:coreProperties>
</file>