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56" r:id="rId3"/>
    <p:sldId id="257" r:id="rId4"/>
    <p:sldId id="262" r:id="rId5"/>
    <p:sldId id="298" r:id="rId6"/>
    <p:sldId id="303" r:id="rId7"/>
    <p:sldId id="311" r:id="rId8"/>
    <p:sldId id="263" r:id="rId9"/>
    <p:sldId id="258" r:id="rId10"/>
    <p:sldId id="307" r:id="rId11"/>
    <p:sldId id="310" r:id="rId12"/>
    <p:sldId id="264" r:id="rId13"/>
    <p:sldId id="265" r:id="rId14"/>
    <p:sldId id="277" r:id="rId15"/>
    <p:sldId id="278" r:id="rId16"/>
    <p:sldId id="273" r:id="rId17"/>
    <p:sldId id="274" r:id="rId18"/>
    <p:sldId id="275" r:id="rId19"/>
    <p:sldId id="276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214" autoAdjust="0"/>
    <p:restoredTop sz="94599" autoAdjust="0"/>
  </p:normalViewPr>
  <p:slideViewPr>
    <p:cSldViewPr>
      <p:cViewPr varScale="1">
        <p:scale>
          <a:sx n="116" d="100"/>
          <a:sy n="116" d="100"/>
        </p:scale>
        <p:origin x="-22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0C91C-7982-4355-80CE-A33654E5355A}" type="datetimeFigureOut">
              <a:rPr lang="es-CO" smtClean="0"/>
              <a:pPr/>
              <a:t>24/01/2019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30A37-E3CD-4F7D-A162-6495A1A9BBF7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09986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30A37-E3CD-4F7D-A162-6495A1A9BBF7}" type="slidenum">
              <a:rPr lang="es-CO" smtClean="0"/>
              <a:pPr/>
              <a:t>13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3434-292F-4321-A5D0-5D4F9FCE4FD4}" type="datetimeFigureOut">
              <a:rPr lang="en-US" smtClean="0"/>
              <a:pPr/>
              <a:t>1/24/2019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3298-FA6A-4178-A470-37FA096BB361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3434-292F-4321-A5D0-5D4F9FCE4FD4}" type="datetimeFigureOut">
              <a:rPr lang="en-US" smtClean="0"/>
              <a:pPr/>
              <a:t>1/24/2019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3298-FA6A-4178-A470-37FA096BB361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3434-292F-4321-A5D0-5D4F9FCE4FD4}" type="datetimeFigureOut">
              <a:rPr lang="en-US" smtClean="0"/>
              <a:pPr/>
              <a:t>1/24/2019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3298-FA6A-4178-A470-37FA096BB361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3434-292F-4321-A5D0-5D4F9FCE4FD4}" type="datetimeFigureOut">
              <a:rPr lang="en-US" smtClean="0"/>
              <a:pPr/>
              <a:t>1/24/2019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3298-FA6A-4178-A470-37FA096BB361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3434-292F-4321-A5D0-5D4F9FCE4FD4}" type="datetimeFigureOut">
              <a:rPr lang="en-US" smtClean="0"/>
              <a:pPr/>
              <a:t>1/24/2019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3298-FA6A-4178-A470-37FA096BB361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3434-292F-4321-A5D0-5D4F9FCE4FD4}" type="datetimeFigureOut">
              <a:rPr lang="en-US" smtClean="0"/>
              <a:pPr/>
              <a:t>1/24/2019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3298-FA6A-4178-A470-37FA096BB361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3434-292F-4321-A5D0-5D4F9FCE4FD4}" type="datetimeFigureOut">
              <a:rPr lang="en-US" smtClean="0"/>
              <a:pPr/>
              <a:t>1/24/2019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3298-FA6A-4178-A470-37FA096BB361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3434-292F-4321-A5D0-5D4F9FCE4FD4}" type="datetimeFigureOut">
              <a:rPr lang="en-US" smtClean="0"/>
              <a:pPr/>
              <a:t>1/24/2019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3298-FA6A-4178-A470-37FA096BB361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3434-292F-4321-A5D0-5D4F9FCE4FD4}" type="datetimeFigureOut">
              <a:rPr lang="en-US" smtClean="0"/>
              <a:pPr/>
              <a:t>1/24/2019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3298-FA6A-4178-A470-37FA096BB361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3434-292F-4321-A5D0-5D4F9FCE4FD4}" type="datetimeFigureOut">
              <a:rPr lang="en-US" smtClean="0"/>
              <a:pPr/>
              <a:t>1/24/2019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3298-FA6A-4178-A470-37FA096BB361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3434-292F-4321-A5D0-5D4F9FCE4FD4}" type="datetimeFigureOut">
              <a:rPr lang="en-US" smtClean="0"/>
              <a:pPr/>
              <a:t>1/24/2019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3298-FA6A-4178-A470-37FA096BB361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 l="28000" t="34000" r="28000"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13434-292F-4321-A5D0-5D4F9FCE4FD4}" type="datetimeFigureOut">
              <a:rPr lang="en-US" smtClean="0"/>
              <a:pPr/>
              <a:t>1/24/2019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63298-FA6A-4178-A470-37FA096BB361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w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3.emf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emf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0" Type="http://schemas.openxmlformats.org/officeDocument/2006/relationships/image" Target="../media/image47.gif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492896"/>
            <a:ext cx="7772400" cy="1470025"/>
          </a:xfrm>
        </p:spPr>
        <p:txBody>
          <a:bodyPr/>
          <a:lstStyle/>
          <a:p>
            <a:r>
              <a:rPr lang="en-US" dirty="0">
                <a:latin typeface="Arial Narrow" pitchFamily="34" charset="0"/>
              </a:rPr>
              <a:t/>
            </a:r>
            <a:br>
              <a:rPr lang="en-US" dirty="0">
                <a:latin typeface="Arial Narrow" pitchFamily="34" charset="0"/>
              </a:rPr>
            </a:b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933056"/>
            <a:ext cx="6400800" cy="685800"/>
          </a:xfrm>
        </p:spPr>
        <p:txBody>
          <a:bodyPr/>
          <a:lstStyle/>
          <a:p>
            <a:r>
              <a:rPr lang="en-US" dirty="0">
                <a:latin typeface="Arial Narrow" pitchFamily="34" charset="0"/>
              </a:rPr>
              <a:t>Sustainable Palm Oil</a:t>
            </a:r>
          </a:p>
          <a:p>
            <a:endParaRPr lang="en-US" dirty="0"/>
          </a:p>
        </p:txBody>
      </p:sp>
      <p:pic>
        <p:nvPicPr>
          <p:cNvPr id="4" name="Picture 3" descr="logodaabon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1196752"/>
            <a:ext cx="3276600" cy="1833519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b="16666"/>
          <a:stretch>
            <a:fillRect/>
          </a:stretch>
        </p:blipFill>
        <p:spPr bwMode="auto">
          <a:xfrm>
            <a:off x="0" y="-39688"/>
            <a:ext cx="9144000" cy="5778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/>
          <a:srcRect b="16666"/>
          <a:stretch>
            <a:fillRect/>
          </a:stretch>
        </p:blipFill>
        <p:spPr bwMode="auto">
          <a:xfrm>
            <a:off x="0" y="6280149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619672" y="4653136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31640" y="328498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/>
              <a:t>From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Soil</a:t>
            </a:r>
            <a:r>
              <a:rPr lang="de-DE" sz="3600" dirty="0"/>
              <a:t> </a:t>
            </a:r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Market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1464447" y="1071546"/>
            <a:ext cx="6455925" cy="85725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Palm Oil Production Process</a:t>
            </a:r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1331641" y="1808820"/>
            <a:ext cx="6480719" cy="3078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 err="1">
                <a:cs typeface="Arial" pitchFamily="34" charset="0"/>
              </a:rPr>
              <a:t>fff</a:t>
            </a:r>
            <a:endParaRPr lang="en-US" sz="1500" dirty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420" y="836088"/>
            <a:ext cx="6929867" cy="5200650"/>
          </a:xfrm>
          <a:prstGeom prst="rect">
            <a:avLst/>
          </a:prstGeom>
        </p:spPr>
      </p:pic>
      <p:sp>
        <p:nvSpPr>
          <p:cNvPr id="9" name="10 Título"/>
          <p:cNvSpPr txBox="1">
            <a:spLocks/>
          </p:cNvSpPr>
          <p:nvPr/>
        </p:nvSpPr>
        <p:spPr>
          <a:xfrm>
            <a:off x="1223628" y="83384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Arial Narrow" panose="020B0606020202030204" pitchFamily="34" charset="0"/>
              </a:rPr>
              <a:t>Refining &amp; Production Capacity</a:t>
            </a: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2090058" y="2359479"/>
            <a:ext cx="4902653" cy="296363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>
                <a:latin typeface="Arial Narrow" panose="020B0606020202030204" pitchFamily="34" charset="0"/>
              </a:rPr>
              <a:t>Palm oil refinery capacity (41,000 MT) per month.</a:t>
            </a:r>
          </a:p>
          <a:p>
            <a:pPr algn="ctr"/>
            <a:r>
              <a:rPr lang="en-US" sz="2100" dirty="0">
                <a:latin typeface="Arial Narrow" panose="020B0606020202030204" pitchFamily="34" charset="0"/>
              </a:rPr>
              <a:t>Four refineries in total– provides flexibility to meet </a:t>
            </a:r>
            <a:br>
              <a:rPr lang="en-US" sz="2100" dirty="0">
                <a:latin typeface="Arial Narrow" panose="020B0606020202030204" pitchFamily="34" charset="0"/>
              </a:rPr>
            </a:br>
            <a:r>
              <a:rPr lang="en-US" sz="2100" dirty="0">
                <a:latin typeface="Arial Narrow" panose="020B0606020202030204" pitchFamily="34" charset="0"/>
              </a:rPr>
              <a:t>high volume needs as well as small, customized requirements.</a:t>
            </a:r>
          </a:p>
          <a:p>
            <a:pPr algn="ctr"/>
            <a:r>
              <a:rPr lang="en-US" sz="2100" dirty="0">
                <a:latin typeface="Arial Narrow" panose="020B0606020202030204" pitchFamily="34" charset="0"/>
              </a:rPr>
              <a:t>HACCP  and SQF Level 2</a:t>
            </a:r>
          </a:p>
          <a:p>
            <a:endParaRPr lang="en-US" sz="2100" dirty="0">
              <a:latin typeface="Arial Narrow" panose="020B0606020202030204" pitchFamily="34" charset="0"/>
            </a:endParaRPr>
          </a:p>
          <a:p>
            <a:endParaRPr lang="en-US" sz="21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8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2429" y="913847"/>
            <a:ext cx="1332965" cy="74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895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commonsensehome.com/wp-content/uploads/2013/01/palm-shortening-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99" r="7000" b="17600"/>
          <a:stretch/>
        </p:blipFill>
        <p:spPr bwMode="auto">
          <a:xfrm>
            <a:off x="1139592" y="556083"/>
            <a:ext cx="4152305" cy="3330818"/>
          </a:xfrm>
          <a:prstGeom prst="rect">
            <a:avLst/>
          </a:prstGeom>
          <a:noFill/>
          <a:ln w="3175"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http://cdn.shopify.com/s/files/1/0168/6030/files/story_palm_fruit.jpg?19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" t="2667" r="1801" b="2000"/>
          <a:stretch/>
        </p:blipFill>
        <p:spPr bwMode="auto">
          <a:xfrm>
            <a:off x="1129332" y="3585734"/>
            <a:ext cx="4165905" cy="2492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1896" y="857250"/>
            <a:ext cx="2728484" cy="2728484"/>
          </a:xfrm>
          <a:prstGeom prst="rect">
            <a:avLst/>
          </a:prstGeom>
        </p:spPr>
      </p:pic>
      <p:sp>
        <p:nvSpPr>
          <p:cNvPr id="13" name="10 Título"/>
          <p:cNvSpPr txBox="1">
            <a:spLocks/>
          </p:cNvSpPr>
          <p:nvPr/>
        </p:nvSpPr>
        <p:spPr>
          <a:xfrm>
            <a:off x="1152438" y="944724"/>
            <a:ext cx="2626320" cy="594066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solidFill>
              <a:schemeClr val="tx2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Arial Narrow" panose="020B0606020202030204" pitchFamily="34" charset="0"/>
              </a:rPr>
              <a:t>Product Offerings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1897" y="3611012"/>
            <a:ext cx="2743200" cy="2743200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1331641" y="2314133"/>
            <a:ext cx="6480719" cy="249258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Arial Narrow" panose="020B0606020202030204" pitchFamily="34" charset="0"/>
              </a:rPr>
              <a:t>Refined (RBD) palm fruit and palm kernel oils</a:t>
            </a:r>
          </a:p>
          <a:p>
            <a:r>
              <a:rPr lang="en-US" sz="2100" dirty="0">
                <a:latin typeface="Arial Narrow" panose="020B0606020202030204" pitchFamily="34" charset="0"/>
              </a:rPr>
              <a:t>Palm shortenings </a:t>
            </a:r>
          </a:p>
          <a:p>
            <a:r>
              <a:rPr lang="en-US" sz="2100" dirty="0">
                <a:latin typeface="Arial Narrow" panose="020B0606020202030204" pitchFamily="34" charset="0"/>
              </a:rPr>
              <a:t>Fractionated products (liquid </a:t>
            </a:r>
            <a:r>
              <a:rPr lang="en-US" sz="2100" dirty="0" err="1">
                <a:latin typeface="Arial Narrow" panose="020B0606020202030204" pitchFamily="34" charset="0"/>
              </a:rPr>
              <a:t>olein</a:t>
            </a:r>
            <a:r>
              <a:rPr lang="en-US" sz="2100" dirty="0">
                <a:latin typeface="Arial Narrow" panose="020B0606020202030204" pitchFamily="34" charset="0"/>
              </a:rPr>
              <a:t> for frying and solid </a:t>
            </a:r>
            <a:r>
              <a:rPr lang="en-US" sz="2100" dirty="0" err="1">
                <a:latin typeface="Arial Narrow" panose="020B0606020202030204" pitchFamily="34" charset="0"/>
              </a:rPr>
              <a:t>stearins</a:t>
            </a:r>
            <a:r>
              <a:rPr lang="en-US" sz="2100" dirty="0">
                <a:latin typeface="Arial Narrow" panose="020B0606020202030204" pitchFamily="34" charset="0"/>
              </a:rPr>
              <a:t>)</a:t>
            </a:r>
          </a:p>
          <a:p>
            <a:r>
              <a:rPr lang="en-US" sz="2100" dirty="0">
                <a:latin typeface="Arial Narrow" panose="020B0606020202030204" pitchFamily="34" charset="0"/>
              </a:rPr>
              <a:t>Blends (ex. palm mixed with soy, sunflower, canola)</a:t>
            </a:r>
          </a:p>
          <a:p>
            <a:r>
              <a:rPr lang="en-US" sz="2100" dirty="0">
                <a:latin typeface="Arial Narrow" panose="020B0606020202030204" pitchFamily="34" charset="0"/>
              </a:rPr>
              <a:t>Custom products based on client requirements</a:t>
            </a:r>
          </a:p>
          <a:p>
            <a:r>
              <a:rPr lang="en-US" sz="2100" dirty="0">
                <a:latin typeface="Arial Narrow" panose="020B0606020202030204" pitchFamily="34" charset="0"/>
              </a:rPr>
              <a:t>Natural and certified organic offerings</a:t>
            </a:r>
          </a:p>
          <a:p>
            <a:pPr marL="0" indent="0">
              <a:buNone/>
            </a:pPr>
            <a:endParaRPr lang="en-US" sz="2100" dirty="0">
              <a:latin typeface="Arial Narrow" panose="020B0606020202030204" pitchFamily="34" charset="0"/>
            </a:endParaRPr>
          </a:p>
          <a:p>
            <a:endParaRPr lang="en-US" sz="2100" dirty="0">
              <a:latin typeface="Arial Narrow" panose="020B0606020202030204" pitchFamily="34" charset="0"/>
            </a:endParaRPr>
          </a:p>
          <a:p>
            <a:endParaRPr lang="en-US" sz="21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11" name="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669" y="1068187"/>
            <a:ext cx="1332965" cy="74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227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itchFamily="34" charset="0"/>
              </a:rPr>
              <a:t>Agroecological management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b="16666"/>
          <a:stretch>
            <a:fillRect/>
          </a:stretch>
        </p:blipFill>
        <p:spPr bwMode="auto">
          <a:xfrm>
            <a:off x="0" y="-39688"/>
            <a:ext cx="9144000" cy="5778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6280149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 Narrow" pitchFamily="34" charset="0"/>
              </a:rPr>
              <a:t>First company in Colombia to develop an organic palm oil process</a:t>
            </a:r>
            <a:br>
              <a:rPr lang="en-US" sz="2000" dirty="0">
                <a:latin typeface="Arial Narrow" pitchFamily="34" charset="0"/>
              </a:rPr>
            </a:br>
            <a:endParaRPr lang="en-US" sz="1700" dirty="0">
              <a:latin typeface="Arial Narrow" pitchFamily="34" charset="0"/>
            </a:endParaRPr>
          </a:p>
          <a:p>
            <a:pPr marL="0" indent="0"/>
            <a:r>
              <a:rPr lang="en-US" sz="2000" dirty="0">
                <a:latin typeface="Arial Narrow" pitchFamily="34" charset="0"/>
              </a:rPr>
              <a:t>Efficient and rational water usage program </a:t>
            </a:r>
          </a:p>
          <a:p>
            <a:pPr marL="0" indent="0">
              <a:buNone/>
            </a:pPr>
            <a:endParaRPr lang="en-US" sz="1700" dirty="0">
              <a:latin typeface="Arial Narrow" pitchFamily="34" charset="0"/>
            </a:endParaRPr>
          </a:p>
          <a:p>
            <a:pPr marL="0" indent="0"/>
            <a:r>
              <a:rPr lang="en-US" sz="2000" dirty="0">
                <a:latin typeface="Arial Narrow" pitchFamily="34" charset="0"/>
              </a:rPr>
              <a:t> Soil preservation practices </a:t>
            </a:r>
          </a:p>
          <a:p>
            <a:pPr marL="0" indent="0">
              <a:buNone/>
            </a:pPr>
            <a:endParaRPr lang="en-US" sz="1700" dirty="0">
              <a:latin typeface="Arial Narrow" pitchFamily="34" charset="0"/>
            </a:endParaRPr>
          </a:p>
          <a:p>
            <a:pPr marL="0" indent="0"/>
            <a:r>
              <a:rPr lang="en-US" sz="2000" dirty="0">
                <a:latin typeface="Arial Narrow" pitchFamily="34" charset="0"/>
              </a:rPr>
              <a:t>Areas for biodiversity enhancement and shelter</a:t>
            </a:r>
          </a:p>
          <a:p>
            <a:pPr marL="0" indent="0"/>
            <a:endParaRPr lang="en-US" sz="1700" dirty="0">
              <a:latin typeface="Arial Narrow" pitchFamily="34" charset="0"/>
            </a:endParaRPr>
          </a:p>
          <a:p>
            <a:pPr marL="0" indent="0"/>
            <a:r>
              <a:rPr lang="en-US" sz="2000" dirty="0">
                <a:latin typeface="Arial Narrow" pitchFamily="34" charset="0"/>
              </a:rPr>
              <a:t> Nutrient cycling</a:t>
            </a:r>
          </a:p>
          <a:p>
            <a:pPr marL="0" indent="0"/>
            <a:endParaRPr lang="en-US" sz="1700" dirty="0">
              <a:latin typeface="Arial Narrow" pitchFamily="34" charset="0"/>
            </a:endParaRPr>
          </a:p>
          <a:p>
            <a:pPr marL="0" indent="0"/>
            <a:r>
              <a:rPr lang="en-US" sz="2000" dirty="0">
                <a:latin typeface="Arial Narrow" pitchFamily="34" charset="0"/>
              </a:rPr>
              <a:t>Integrated pest control management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5436096" y="2132856"/>
            <a:ext cx="3199856" cy="3980505"/>
            <a:chOff x="5436096" y="2132856"/>
            <a:chExt cx="3199856" cy="3980505"/>
          </a:xfrm>
        </p:grpSpPr>
        <p:pic>
          <p:nvPicPr>
            <p:cNvPr id="24577" name="Picture 1" descr="C:\Users\fguerrero\Documents\DAABON\LA SAMARIA\banano proteccion canales\All Banana Pictures Uraba Junio.Julio 2010 427.jpg"/>
            <p:cNvPicPr>
              <a:picLocks noChangeAspect="1" noChangeArrowheads="1"/>
            </p:cNvPicPr>
            <p:nvPr/>
          </p:nvPicPr>
          <p:blipFill>
            <a:blip r:embed="rId3" cstate="print"/>
            <a:srcRect b="17431"/>
            <a:stretch>
              <a:fillRect/>
            </a:stretch>
          </p:blipFill>
          <p:spPr bwMode="auto">
            <a:xfrm>
              <a:off x="7164288" y="2204864"/>
              <a:ext cx="1471664" cy="2160240"/>
            </a:xfrm>
            <a:prstGeom prst="rect">
              <a:avLst/>
            </a:prstGeom>
            <a:noFill/>
          </p:spPr>
        </p:pic>
        <p:pic>
          <p:nvPicPr>
            <p:cNvPr id="24578" name="Picture 2" descr="C:\Users\fguerrero\Documents\DAABON\Pictures\DAABON JPG\palma jpg\manos jp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6096" y="3356992"/>
              <a:ext cx="1764869" cy="1131565"/>
            </a:xfrm>
            <a:prstGeom prst="rect">
              <a:avLst/>
            </a:prstGeom>
            <a:noFill/>
          </p:spPr>
        </p:pic>
        <p:pic>
          <p:nvPicPr>
            <p:cNvPr id="24580" name="Picture 4" descr="C:\Users\fguerrero\Documents\DAABON\Pictures\Michael Freeman\PALMA\Cultivo\19108_3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4437112"/>
              <a:ext cx="2520280" cy="1676249"/>
            </a:xfrm>
            <a:prstGeom prst="rect">
              <a:avLst/>
            </a:prstGeom>
            <a:noFill/>
          </p:spPr>
        </p:pic>
        <p:pic>
          <p:nvPicPr>
            <p:cNvPr id="24581" name="Picture 5" descr="C:\Users\fguerrero\Documents\DAABON\Pictures\DAABON JPG\palma jpg\laboratorio5 jpg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36096" y="2132856"/>
              <a:ext cx="1681682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itchFamily="34" charset="0"/>
              </a:rPr>
              <a:t>Cycling and Life Cycle Assessment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b="16666"/>
          <a:stretch>
            <a:fillRect/>
          </a:stretch>
        </p:blipFill>
        <p:spPr bwMode="auto">
          <a:xfrm>
            <a:off x="0" y="-39688"/>
            <a:ext cx="9144000" cy="5778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 b="16666"/>
          <a:stretch>
            <a:fillRect/>
          </a:stretch>
        </p:blipFill>
        <p:spPr bwMode="auto">
          <a:xfrm>
            <a:off x="0" y="6280149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t="7407" r="1741" b="7407"/>
          <a:stretch>
            <a:fillRect/>
          </a:stretch>
        </p:blipFill>
        <p:spPr bwMode="auto">
          <a:xfrm>
            <a:off x="1403648" y="1484784"/>
            <a:ext cx="7064417" cy="444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dirty="0">
                <a:latin typeface="Arial Narrow" pitchFamily="34" charset="0"/>
              </a:rPr>
              <a:t>Environmental management plan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785927"/>
            <a:ext cx="5072098" cy="42862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>
                <a:latin typeface="Arial Narrow" pitchFamily="34" charset="0"/>
              </a:rPr>
              <a:t>The EMP´s are custom designed by the Sustainability Department.</a:t>
            </a:r>
          </a:p>
          <a:p>
            <a:pPr>
              <a:buNone/>
            </a:pPr>
            <a:endParaRPr lang="en-US" sz="1200" dirty="0">
              <a:latin typeface="Arial Narrow" pitchFamily="34" charset="0"/>
            </a:endParaRPr>
          </a:p>
          <a:p>
            <a:pPr marL="0" indent="0"/>
            <a:r>
              <a:rPr lang="en-US" sz="2000" b="1" dirty="0">
                <a:latin typeface="Arial Narrow" pitchFamily="34" charset="0"/>
              </a:rPr>
              <a:t>Comprehensive biodiversity inventories</a:t>
            </a:r>
            <a:r>
              <a:rPr lang="en-US" sz="2000" dirty="0">
                <a:latin typeface="Arial Narrow" pitchFamily="34" charset="0"/>
              </a:rPr>
              <a:t/>
            </a:r>
            <a:br>
              <a:rPr lang="en-US" sz="2000" dirty="0">
                <a:latin typeface="Arial Narrow" pitchFamily="34" charset="0"/>
              </a:rPr>
            </a:br>
            <a:endParaRPr lang="en-US" sz="1200" b="1" dirty="0">
              <a:latin typeface="Arial Narrow" pitchFamily="34" charset="0"/>
            </a:endParaRPr>
          </a:p>
          <a:p>
            <a:pPr marL="0" indent="0" algn="just"/>
            <a:r>
              <a:rPr lang="en-US" sz="2000" b="1" dirty="0">
                <a:latin typeface="Arial Narrow" pitchFamily="34" charset="0"/>
              </a:rPr>
              <a:t>Plume and/or dust control</a:t>
            </a:r>
            <a:endParaRPr lang="en-US" sz="2000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en-US" sz="2000" b="1" dirty="0">
              <a:latin typeface="Arial Narrow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b="16666"/>
          <a:stretch>
            <a:fillRect/>
          </a:stretch>
        </p:blipFill>
        <p:spPr bwMode="auto">
          <a:xfrm>
            <a:off x="0" y="-39688"/>
            <a:ext cx="9144000" cy="5778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6280149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9 Grupo"/>
          <p:cNvGrpSpPr/>
          <p:nvPr/>
        </p:nvGrpSpPr>
        <p:grpSpPr>
          <a:xfrm>
            <a:off x="5357818" y="1857364"/>
            <a:ext cx="2971193" cy="4141837"/>
            <a:chOff x="5357818" y="1857364"/>
            <a:chExt cx="2971193" cy="4141837"/>
          </a:xfrm>
        </p:grpSpPr>
        <p:pic>
          <p:nvPicPr>
            <p:cNvPr id="9" name="8 Imagen" descr="C:\Users\fguerrero\Documents\DAABON\Pictures\logo_slogan_comite_ecologico.jpg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57818" y="4643446"/>
              <a:ext cx="1121770" cy="1355755"/>
            </a:xfrm>
            <a:prstGeom prst="rect">
              <a:avLst/>
            </a:prstGeom>
            <a:noFill/>
          </p:spPr>
        </p:pic>
        <p:pic>
          <p:nvPicPr>
            <p:cNvPr id="7" name="Picture 2" descr="C:\Users\fguerrero\Documents\DAABON\Pictures\BIODIVERSIDAD TEQUENDAMA\Mamiferos Tequendama\Sundungo (Tamandua Mexicana).jpg"/>
            <p:cNvPicPr>
              <a:picLocks noChangeAspect="1" noChangeArrowheads="1"/>
            </p:cNvPicPr>
            <p:nvPr/>
          </p:nvPicPr>
          <p:blipFill>
            <a:blip r:embed="rId4" cstate="print"/>
            <a:srcRect l="20756" t="11396" r="15754" b="8833"/>
            <a:stretch>
              <a:fillRect/>
            </a:stretch>
          </p:blipFill>
          <p:spPr bwMode="auto">
            <a:xfrm>
              <a:off x="6572264" y="3786190"/>
              <a:ext cx="1732007" cy="1632084"/>
            </a:xfrm>
            <a:prstGeom prst="rect">
              <a:avLst/>
            </a:prstGeom>
            <a:noFill/>
          </p:spPr>
        </p:pic>
        <p:pic>
          <p:nvPicPr>
            <p:cNvPr id="8" name="Picture 4" descr="C:\Users\fguerrero\Documents\DAABON\Pictures\BIODIVERSIDAD TEQUENDAMA\Aves Tequendama\Bobito (Hynelus ruficollis)-3.jpg"/>
            <p:cNvPicPr>
              <a:picLocks noChangeAspect="1" noChangeArrowheads="1"/>
            </p:cNvPicPr>
            <p:nvPr/>
          </p:nvPicPr>
          <p:blipFill>
            <a:blip r:embed="rId5" cstate="print"/>
            <a:srcRect l="7812" t="29167" r="20315"/>
            <a:stretch>
              <a:fillRect/>
            </a:stretch>
          </p:blipFill>
          <p:spPr bwMode="auto">
            <a:xfrm>
              <a:off x="6072198" y="1857364"/>
              <a:ext cx="2256813" cy="16680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dirty="0">
                <a:latin typeface="Arial Narrow" pitchFamily="34" charset="0"/>
              </a:rPr>
              <a:t>Environmental management plan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571612"/>
            <a:ext cx="4929222" cy="3857651"/>
          </a:xfrm>
        </p:spPr>
        <p:txBody>
          <a:bodyPr>
            <a:noAutofit/>
          </a:bodyPr>
          <a:lstStyle/>
          <a:p>
            <a:pPr marL="0" indent="0" algn="just"/>
            <a:r>
              <a:rPr lang="en-US" sz="1900" b="1" dirty="0">
                <a:latin typeface="Arial Narrow" pitchFamily="34" charset="0"/>
              </a:rPr>
              <a:t> Effluent monitoring</a:t>
            </a:r>
            <a:endParaRPr lang="en-US" sz="1900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en-US" sz="1200" b="1" dirty="0">
              <a:latin typeface="Arial Narrow" pitchFamily="34" charset="0"/>
            </a:endParaRPr>
          </a:p>
          <a:p>
            <a:pPr marL="0" indent="0" algn="just"/>
            <a:r>
              <a:rPr lang="en-US" sz="1900" b="1" dirty="0">
                <a:latin typeface="Arial Narrow" pitchFamily="34" charset="0"/>
              </a:rPr>
              <a:t> Solid waste management</a:t>
            </a:r>
            <a:endParaRPr lang="en-US" sz="1900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en-US" sz="1200" b="1" dirty="0">
              <a:latin typeface="Arial Narrow" pitchFamily="34" charset="0"/>
            </a:endParaRPr>
          </a:p>
          <a:p>
            <a:pPr marL="0" indent="0" algn="just"/>
            <a:r>
              <a:rPr lang="en-US" sz="1900" b="1" dirty="0">
                <a:latin typeface="Arial Narrow" pitchFamily="34" charset="0"/>
              </a:rPr>
              <a:t> Reforestation, regeneration and conservation</a:t>
            </a:r>
            <a:endParaRPr lang="en-US" sz="1900" dirty="0">
              <a:latin typeface="Arial Narrow" pitchFamily="34" charset="0"/>
            </a:endParaRPr>
          </a:p>
          <a:p>
            <a:endParaRPr lang="en-US" sz="1900" dirty="0">
              <a:latin typeface="Arial Narrow" pitchFamily="34" charset="0"/>
            </a:endParaRPr>
          </a:p>
          <a:p>
            <a:endParaRPr lang="en-US" sz="1900" dirty="0">
              <a:latin typeface="Arial Narrow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b="16666"/>
          <a:stretch>
            <a:fillRect/>
          </a:stretch>
        </p:blipFill>
        <p:spPr bwMode="auto">
          <a:xfrm>
            <a:off x="0" y="-39688"/>
            <a:ext cx="9144000" cy="5778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6280149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8 Grupo"/>
          <p:cNvGrpSpPr/>
          <p:nvPr/>
        </p:nvGrpSpPr>
        <p:grpSpPr>
          <a:xfrm>
            <a:off x="3143240" y="2176986"/>
            <a:ext cx="5286412" cy="3995725"/>
            <a:chOff x="3143240" y="2176986"/>
            <a:chExt cx="5286412" cy="3995725"/>
          </a:xfrm>
        </p:grpSpPr>
        <p:pic>
          <p:nvPicPr>
            <p:cNvPr id="6" name="5 Imagen" descr="C:\Users\fguerrero\Documents\DAABON\Pictures\logo_slogan_comite_ecologico.jpg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15206" y="4429132"/>
              <a:ext cx="1121770" cy="1355755"/>
            </a:xfrm>
            <a:prstGeom prst="rect">
              <a:avLst/>
            </a:prstGeom>
            <a:noFill/>
          </p:spPr>
        </p:pic>
        <p:pic>
          <p:nvPicPr>
            <p:cNvPr id="7" name="Picture 2" descr="C:\Users\Pipe\AppData\Documents\DAABON\Pictures\Lagunas de Oxidacion\P1110431.JPG"/>
            <p:cNvPicPr>
              <a:picLocks noChangeAspect="1" noChangeArrowheads="1"/>
            </p:cNvPicPr>
            <p:nvPr/>
          </p:nvPicPr>
          <p:blipFill>
            <a:blip r:embed="rId4" cstate="print"/>
            <a:srcRect t="52288"/>
            <a:stretch>
              <a:fillRect/>
            </a:stretch>
          </p:blipFill>
          <p:spPr bwMode="auto">
            <a:xfrm>
              <a:off x="3143240" y="4857760"/>
              <a:ext cx="3674688" cy="1314951"/>
            </a:xfrm>
            <a:prstGeom prst="rect">
              <a:avLst/>
            </a:prstGeom>
            <a:noFill/>
          </p:spPr>
        </p:pic>
        <p:pic>
          <p:nvPicPr>
            <p:cNvPr id="8" name="Picture 3" descr="C:\Users\fguerrero\Documents\DAABON\Pictures\BIODIVERSIDAD TEQUENDAMA\Aves Tequendama\Barranquero (Momotus momota)-2.jpg"/>
            <p:cNvPicPr>
              <a:picLocks noChangeAspect="1" noChangeArrowheads="1"/>
            </p:cNvPicPr>
            <p:nvPr/>
          </p:nvPicPr>
          <p:blipFill>
            <a:blip r:embed="rId5" cstate="print"/>
            <a:srcRect l="9661" t="18035" r="14981"/>
            <a:stretch>
              <a:fillRect/>
            </a:stretch>
          </p:blipFill>
          <p:spPr bwMode="auto">
            <a:xfrm>
              <a:off x="5929322" y="2176986"/>
              <a:ext cx="2500330" cy="203960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CO" dirty="0">
                <a:latin typeface="Arial Narrow" pitchFamily="34" charset="0"/>
              </a:rPr>
              <a:t>Social </a:t>
            </a:r>
            <a:r>
              <a:rPr lang="es-CO" dirty="0" err="1">
                <a:latin typeface="Arial Narrow" pitchFamily="34" charset="0"/>
              </a:rPr>
              <a:t>management</a:t>
            </a:r>
            <a:r>
              <a:rPr lang="es-CO" dirty="0">
                <a:latin typeface="Arial Narrow" pitchFamily="34" charset="0"/>
              </a:rPr>
              <a:t> plan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71472" y="1500174"/>
            <a:ext cx="5143536" cy="4857784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latin typeface="Arial Narrow" pitchFamily="34" charset="0"/>
              </a:rPr>
              <a:t>1500 workplaces and 200 farmer families</a:t>
            </a:r>
          </a:p>
          <a:p>
            <a:pPr algn="just"/>
            <a:endParaRPr lang="en-US" sz="2000" dirty="0">
              <a:latin typeface="Arial Narrow" pitchFamily="34" charset="0"/>
            </a:endParaRPr>
          </a:p>
          <a:p>
            <a:pPr algn="just"/>
            <a:r>
              <a:rPr lang="en-US" sz="2000" dirty="0">
                <a:latin typeface="Arial Narrow" pitchFamily="34" charset="0"/>
              </a:rPr>
              <a:t>The Tequendama employees are part of the surrounding communities and are permanent to the company payroll. We do not hire seasonal or temporary workers.</a:t>
            </a:r>
          </a:p>
          <a:p>
            <a:pPr algn="just"/>
            <a:endParaRPr lang="en-US" sz="2000" dirty="0">
              <a:latin typeface="Arial Narrow" pitchFamily="34" charset="0"/>
            </a:endParaRPr>
          </a:p>
          <a:p>
            <a:pPr algn="just"/>
            <a:r>
              <a:rPr lang="en-US" sz="2000" dirty="0">
                <a:latin typeface="Arial Narrow" pitchFamily="34" charset="0"/>
              </a:rPr>
              <a:t>The company guarantees the right of association for workers</a:t>
            </a:r>
          </a:p>
          <a:p>
            <a:pPr algn="just"/>
            <a:endParaRPr lang="en-US" sz="2000" dirty="0">
              <a:latin typeface="Arial Narrow" pitchFamily="34" charset="0"/>
            </a:endParaRPr>
          </a:p>
          <a:p>
            <a:pPr algn="just"/>
            <a:r>
              <a:rPr lang="en-US" sz="2000" dirty="0">
                <a:latin typeface="Arial Narrow" pitchFamily="34" charset="0"/>
              </a:rPr>
              <a:t>Programs such as micro enterprising and the “Education for Productive Employment” program.  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b="16666"/>
          <a:stretch>
            <a:fillRect/>
          </a:stretch>
        </p:blipFill>
        <p:spPr bwMode="auto">
          <a:xfrm>
            <a:off x="0" y="-39688"/>
            <a:ext cx="9144000" cy="5778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6280149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13 Grupo"/>
          <p:cNvGrpSpPr/>
          <p:nvPr/>
        </p:nvGrpSpPr>
        <p:grpSpPr>
          <a:xfrm>
            <a:off x="6000760" y="1571611"/>
            <a:ext cx="2516775" cy="4500595"/>
            <a:chOff x="6000760" y="1571611"/>
            <a:chExt cx="2516775" cy="450059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818" r="4730"/>
            <a:stretch>
              <a:fillRect/>
            </a:stretch>
          </p:blipFill>
          <p:spPr bwMode="auto">
            <a:xfrm>
              <a:off x="6072198" y="1571611"/>
              <a:ext cx="2428892" cy="1863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15140" y="3286124"/>
              <a:ext cx="1802395" cy="1317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2" descr="C:\Documents and Settings\Patricia Apreza\Mis documentos\PATRICIA APREZA\PROCESO TEQUENDAMA\JORNADA MÉDICA\GAVILAN3.JPG"/>
            <p:cNvPicPr>
              <a:picLocks noChangeAspect="1" noChangeArrowheads="1"/>
            </p:cNvPicPr>
            <p:nvPr/>
          </p:nvPicPr>
          <p:blipFill>
            <a:blip r:embed="rId5" cstate="print">
              <a:lum bright="18000"/>
            </a:blip>
            <a:srcRect/>
            <a:stretch>
              <a:fillRect/>
            </a:stretch>
          </p:blipFill>
          <p:spPr bwMode="auto">
            <a:xfrm>
              <a:off x="6000760" y="4572008"/>
              <a:ext cx="2000264" cy="150019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b="16666"/>
          <a:stretch>
            <a:fillRect/>
          </a:stretch>
        </p:blipFill>
        <p:spPr bwMode="auto">
          <a:xfrm>
            <a:off x="0" y="-39688"/>
            <a:ext cx="9144000" cy="5778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6280149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itchFamily="34" charset="0"/>
              </a:rPr>
              <a:t>Productive alliances program </a:t>
            </a:r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571472" y="2560873"/>
            <a:ext cx="4857784" cy="23391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en-US" sz="2200" dirty="0">
                <a:latin typeface="Arial Narrow" pitchFamily="34" charset="0"/>
              </a:rPr>
              <a:t> Joint agricultural processes that enable smallholder inclusion into a robust supply chain.</a:t>
            </a:r>
          </a:p>
          <a:p>
            <a:pPr algn="just">
              <a:spcBef>
                <a:spcPct val="0"/>
              </a:spcBef>
            </a:pPr>
            <a:endParaRPr lang="en-US" dirty="0">
              <a:latin typeface="Arial Narrow" pitchFamily="34" charset="0"/>
            </a:endParaRPr>
          </a:p>
          <a:p>
            <a:pPr algn="just">
              <a:spcBef>
                <a:spcPct val="0"/>
              </a:spcBef>
            </a:pPr>
            <a:endParaRPr lang="en-US" dirty="0">
              <a:latin typeface="Arial Narrow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en-US" sz="2200" dirty="0">
                <a:latin typeface="Arial Narrow" pitchFamily="34" charset="0"/>
              </a:rPr>
              <a:t>This model was initially proposed as a government program.</a:t>
            </a:r>
            <a:endParaRPr lang="en-US" sz="2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5857884" y="1785926"/>
            <a:ext cx="2714644" cy="4393438"/>
            <a:chOff x="5857884" y="1785926"/>
            <a:chExt cx="2714644" cy="4393438"/>
          </a:xfrm>
        </p:grpSpPr>
        <p:pic>
          <p:nvPicPr>
            <p:cNvPr id="19458" name="Picture 2" descr="C:\Documents and Settings\Patricia Apreza\Mis documentos\PATRICIA APREZA\MATERIAL PUBLICACIONES\FOTOS PUB.SONOVISTA\Foto 4 hoja 2 intern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7884" y="1785926"/>
              <a:ext cx="2667018" cy="2000264"/>
            </a:xfrm>
            <a:prstGeom prst="rect">
              <a:avLst/>
            </a:prstGeom>
            <a:noFill/>
          </p:spPr>
        </p:pic>
        <p:pic>
          <p:nvPicPr>
            <p:cNvPr id="19460" name="Picture 4" descr="C:\Documents and Settings\Patricia Apreza\Mis documentos\PATRICIA APREZA\AGROALIANZAS\AGROALIANZAS 11\IMAGENES\Planeación de fincas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57884" y="4143380"/>
              <a:ext cx="2714644" cy="20359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6280149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4643438" y="1936567"/>
            <a:ext cx="3643338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en-US" sz="2200" dirty="0">
                <a:latin typeface="Arial Narrow" pitchFamily="34" charset="0"/>
              </a:rPr>
              <a:t>Tequendama was the first company in Colombia to successfully develop a Productive Alliance scheme in the palm oil industry.</a:t>
            </a:r>
          </a:p>
          <a:p>
            <a:pPr algn="just">
              <a:spcBef>
                <a:spcPct val="0"/>
              </a:spcBef>
            </a:pPr>
            <a:endParaRPr lang="en-US" sz="2200" dirty="0">
              <a:latin typeface="Arial Narrow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en-US" sz="2200" dirty="0">
                <a:latin typeface="Arial Narrow" pitchFamily="34" charset="0"/>
              </a:rPr>
              <a:t>The palm oil crop is compatible with traditional farming.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endParaRPr lang="en-US" sz="2200" dirty="0">
              <a:latin typeface="Arial Narrow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en-US" sz="2200">
                <a:latin typeface="Arial Narrow" pitchFamily="34" charset="0"/>
              </a:rPr>
              <a:t> Price Stability </a:t>
            </a:r>
            <a:r>
              <a:rPr lang="en-US" sz="2200" dirty="0">
                <a:latin typeface="Arial Narrow" pitchFamily="34" charset="0"/>
              </a:rPr>
              <a:t>Fund</a:t>
            </a:r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en-US">
                <a:latin typeface="Arial Narrow" pitchFamily="34" charset="0"/>
              </a:rPr>
              <a:t>From subsistence to profitability 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b="16666"/>
          <a:stretch>
            <a:fillRect/>
          </a:stretch>
        </p:blipFill>
        <p:spPr bwMode="auto">
          <a:xfrm>
            <a:off x="0" y="-39688"/>
            <a:ext cx="9144000" cy="5778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grpSp>
        <p:nvGrpSpPr>
          <p:cNvPr id="10" name="9 Grupo"/>
          <p:cNvGrpSpPr/>
          <p:nvPr/>
        </p:nvGrpSpPr>
        <p:grpSpPr>
          <a:xfrm>
            <a:off x="714348" y="1500174"/>
            <a:ext cx="3806446" cy="4232702"/>
            <a:chOff x="714348" y="1500174"/>
            <a:chExt cx="3806446" cy="4232702"/>
          </a:xfrm>
        </p:grpSpPr>
        <p:pic>
          <p:nvPicPr>
            <p:cNvPr id="20482" name="Picture 2" descr="C:\Documents and Settings\Patricia Apreza\Mis documentos\PATRICIA APREZA\AGROALIANZAS\AGROALIANZAS 8\Imágenes\DIA DE CAMPO ASOBLANPALAMS , 02-08-07, Trazado, Ahoyado y Siembr 012 (2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1500174"/>
              <a:ext cx="1714512" cy="2286016"/>
            </a:xfrm>
            <a:prstGeom prst="rect">
              <a:avLst/>
            </a:prstGeom>
            <a:noFill/>
          </p:spPr>
        </p:pic>
        <p:pic>
          <p:nvPicPr>
            <p:cNvPr id="20483" name="Picture 3" descr="C:\Documents and Settings\Patricia Apreza\Mis documentos\PATRICIA APREZA\AGROALIANZAS\AGROALIANZAS 8\Imágenes\Siembra en Asoblanpalma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0298" y="2214554"/>
              <a:ext cx="2020496" cy="1571636"/>
            </a:xfrm>
            <a:prstGeom prst="rect">
              <a:avLst/>
            </a:prstGeom>
            <a:noFill/>
          </p:spPr>
        </p:pic>
        <p:pic>
          <p:nvPicPr>
            <p:cNvPr id="20484" name="Picture 4" descr="C:\Documents and Settings\Patricia Apreza\Mis documentos\PATRICIA APREZA\AGROALIANZAS\AGROALIANZAS 9\Nuevas imágenes\Árboles en la finca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00232" y="3857628"/>
              <a:ext cx="2500330" cy="18752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6280149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539552" y="2264098"/>
            <a:ext cx="5112568" cy="32162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>
                <a:latin typeface="Arial Narrow" pitchFamily="34" charset="0"/>
              </a:rPr>
              <a:t>The commitment to commercialize smallholders production holds an inherent responsibility.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endParaRPr lang="en-US" sz="1200" dirty="0">
              <a:latin typeface="Arial Narrow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>
                <a:latin typeface="Arial Narrow" pitchFamily="34" charset="0"/>
              </a:rPr>
              <a:t>Possibility that our associates have to access certifications schemes (such as Organic and RSPO) that guarantee market access.</a:t>
            </a:r>
          </a:p>
          <a:p>
            <a:pPr algn="just">
              <a:spcBef>
                <a:spcPct val="0"/>
              </a:spcBef>
            </a:pPr>
            <a:endParaRPr lang="en-US" sz="1100" dirty="0">
              <a:latin typeface="Arial Narrow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>
                <a:latin typeface="Arial Narrow" pitchFamily="34" charset="0"/>
              </a:rPr>
              <a:t>Altogether, Productive Alliances program includes more than 2000 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endParaRPr lang="en-US" dirty="0">
              <a:latin typeface="Arial Narrow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>
                <a:latin typeface="Arial Narrow" pitchFamily="34" charset="0"/>
              </a:rPr>
              <a:t>The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three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association and two cooperatives allied through this program, now have created a social</a:t>
            </a:r>
            <a:endParaRPr lang="en-US" sz="1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0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0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From subsistence to profitability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785818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itchFamily="34" charset="0"/>
              </a:rPr>
              <a:t>Historical background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67544" y="2412758"/>
            <a:ext cx="46085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>
                <a:latin typeface="Arial Narrow" pitchFamily="34" charset="0"/>
              </a:rPr>
              <a:t>The DAABON Group is a family driven company that initiated operations back in 1914.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endParaRPr lang="en-US" dirty="0">
              <a:latin typeface="Arial Narrow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>
                <a:latin typeface="Arial Narrow" pitchFamily="34" charset="0"/>
              </a:rPr>
              <a:t>In the late 1970´s Mr. Davila began diminishing the amount of pesticides that where recommended by professionals at that time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endParaRPr lang="en-US" dirty="0">
              <a:latin typeface="Arial Narrow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>
                <a:latin typeface="Arial Narrow" pitchFamily="34" charset="0"/>
              </a:rPr>
              <a:t> The Davila </a:t>
            </a:r>
            <a:r>
              <a:rPr lang="en-US" dirty="0" err="1">
                <a:latin typeface="Arial Narrow" pitchFamily="34" charset="0"/>
              </a:rPr>
              <a:t>Abondano</a:t>
            </a:r>
            <a:r>
              <a:rPr lang="en-US" dirty="0">
                <a:latin typeface="Arial Narrow" pitchFamily="34" charset="0"/>
              </a:rPr>
              <a:t> family decided to switch to organic agriculture. It has been the core operation ever since.</a:t>
            </a:r>
          </a:p>
          <a:p>
            <a:pPr algn="just">
              <a:spcBef>
                <a:spcPct val="0"/>
              </a:spcBef>
            </a:pPr>
            <a:endParaRPr lang="es-CO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b="16666"/>
          <a:stretch>
            <a:fillRect/>
          </a:stretch>
        </p:blipFill>
        <p:spPr bwMode="auto">
          <a:xfrm>
            <a:off x="0" y="-39688"/>
            <a:ext cx="9144000" cy="5778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6280149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5580112" y="5445224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Mr. ALBERTO DAVILA DIAZGRANADOS</a:t>
            </a:r>
          </a:p>
          <a:p>
            <a:pPr algn="ctr"/>
            <a:r>
              <a:rPr lang="es-CO" sz="1400" dirty="0"/>
              <a:t> </a:t>
            </a:r>
            <a:r>
              <a:rPr lang="es-CO" sz="1400" dirty="0" err="1"/>
              <a:t>Corporate</a:t>
            </a:r>
            <a:r>
              <a:rPr lang="es-CO" sz="1400" dirty="0"/>
              <a:t> </a:t>
            </a:r>
            <a:r>
              <a:rPr lang="es-CO" sz="1400" dirty="0" err="1"/>
              <a:t>President</a:t>
            </a:r>
            <a:r>
              <a:rPr lang="es-CO" sz="1400" dirty="0"/>
              <a:t> </a:t>
            </a:r>
          </a:p>
          <a:p>
            <a:pPr algn="ctr"/>
            <a:r>
              <a:rPr lang="es-CO" sz="1400" dirty="0"/>
              <a:t>DAABON</a:t>
            </a:r>
          </a:p>
        </p:txBody>
      </p:sp>
      <p:pic>
        <p:nvPicPr>
          <p:cNvPr id="4099" name="Picture 3" descr="D:\documentacion fotografica  ejecutivos grupo daabon\Blanco y Negro\don alberto davila\DSC_2285 c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56792"/>
            <a:ext cx="2772403" cy="369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pitchFamily="34" charset="0"/>
              </a:rPr>
              <a:t>Milestones 2010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340768"/>
            <a:ext cx="7500990" cy="4786370"/>
          </a:xfrm>
        </p:spPr>
        <p:txBody>
          <a:bodyPr>
            <a:noAutofit/>
          </a:bodyPr>
          <a:lstStyle/>
          <a:p>
            <a:pPr algn="just"/>
            <a:r>
              <a:rPr lang="en-US" sz="1900" dirty="0">
                <a:latin typeface="Arial Narrow" pitchFamily="34" charset="0"/>
              </a:rPr>
              <a:t>First Sustainability Report: Second version available in June 2011. </a:t>
            </a:r>
          </a:p>
          <a:p>
            <a:pPr algn="just"/>
            <a:endParaRPr lang="en-US" sz="1200" dirty="0">
              <a:latin typeface="Arial Narrow" pitchFamily="34" charset="0"/>
            </a:endParaRPr>
          </a:p>
          <a:p>
            <a:pPr algn="just"/>
            <a:r>
              <a:rPr lang="en-US" sz="1900" dirty="0">
                <a:latin typeface="Arial Narrow" pitchFamily="34" charset="0"/>
              </a:rPr>
              <a:t>RSPO: we took part in the construction of the National Principles and Criteria although we created and certified ourselves through Local P´s and C´s. </a:t>
            </a:r>
          </a:p>
          <a:p>
            <a:pPr algn="just">
              <a:buNone/>
            </a:pPr>
            <a:endParaRPr lang="en-US" sz="1200" dirty="0">
              <a:solidFill>
                <a:srgbClr val="FF0000"/>
              </a:solidFill>
              <a:latin typeface="Arial Narrow" pitchFamily="34" charset="0"/>
            </a:endParaRPr>
          </a:p>
          <a:p>
            <a:pPr algn="just"/>
            <a:r>
              <a:rPr lang="en-US" sz="1900" dirty="0">
                <a:solidFill>
                  <a:srgbClr val="FF0000"/>
                </a:solidFill>
                <a:latin typeface="Arial Narrow" pitchFamily="34" charset="0"/>
              </a:rPr>
              <a:t>Global Environmental Facility Funding: UNDP- Mainstreaming Biodiversity in Palm Cropping in Colombia with an Ecosystem Approach</a:t>
            </a:r>
          </a:p>
          <a:p>
            <a:pPr algn="just"/>
            <a:endParaRPr lang="en-US" sz="1200" dirty="0">
              <a:solidFill>
                <a:srgbClr val="FF0000"/>
              </a:solidFill>
              <a:latin typeface="Arial Narrow" pitchFamily="34" charset="0"/>
            </a:endParaRPr>
          </a:p>
          <a:p>
            <a:pPr algn="just"/>
            <a:r>
              <a:rPr lang="en-US" sz="1900" dirty="0">
                <a:solidFill>
                  <a:srgbClr val="FF0000"/>
                </a:solidFill>
                <a:latin typeface="Arial Narrow" pitchFamily="34" charset="0"/>
              </a:rPr>
              <a:t>Carbon Footprint Measurement for Banana Production and Full LCA: Worked with UKAS and </a:t>
            </a:r>
            <a:r>
              <a:rPr lang="en-US" sz="1900" dirty="0" err="1">
                <a:solidFill>
                  <a:srgbClr val="FF0000"/>
                </a:solidFill>
                <a:latin typeface="Arial Narrow" pitchFamily="34" charset="0"/>
              </a:rPr>
              <a:t>Mitzuho</a:t>
            </a:r>
            <a:r>
              <a:rPr lang="en-US" sz="1900" dirty="0">
                <a:solidFill>
                  <a:srgbClr val="FF0000"/>
                </a:solidFill>
                <a:latin typeface="Arial Narrow" pitchFamily="34" charset="0"/>
              </a:rPr>
              <a:t> Institute of Japan</a:t>
            </a:r>
          </a:p>
          <a:p>
            <a:pPr algn="just">
              <a:buNone/>
            </a:pPr>
            <a:endParaRPr lang="en-US" sz="1200" dirty="0">
              <a:solidFill>
                <a:srgbClr val="FF0000"/>
              </a:solidFill>
              <a:latin typeface="Arial Narrow" pitchFamily="34" charset="0"/>
            </a:endParaRPr>
          </a:p>
          <a:p>
            <a:pPr algn="just"/>
            <a:r>
              <a:rPr lang="en-US" sz="1900" dirty="0">
                <a:solidFill>
                  <a:srgbClr val="FF0000"/>
                </a:solidFill>
                <a:latin typeface="Arial Narrow" pitchFamily="34" charset="0"/>
              </a:rPr>
              <a:t>Global Biomass Fund Grant: Execute CDM project under Dutch Government assistance, including the smallholders and creating the </a:t>
            </a:r>
            <a:r>
              <a:rPr lang="en-US" sz="1900" dirty="0" err="1">
                <a:solidFill>
                  <a:srgbClr val="FF0000"/>
                </a:solidFill>
                <a:latin typeface="Arial Narrow" pitchFamily="34" charset="0"/>
              </a:rPr>
              <a:t>Fairtrade</a:t>
            </a:r>
            <a:r>
              <a:rPr lang="en-US" sz="1900" dirty="0">
                <a:solidFill>
                  <a:srgbClr val="FF0000"/>
                </a:solidFill>
                <a:latin typeface="Arial Narrow" pitchFamily="34" charset="0"/>
              </a:rPr>
              <a:t> CDM scheme.</a:t>
            </a:r>
          </a:p>
          <a:p>
            <a:pPr algn="just"/>
            <a:endParaRPr lang="en-US" sz="1200" dirty="0">
              <a:solidFill>
                <a:srgbClr val="FF0000"/>
              </a:solidFill>
              <a:latin typeface="Arial Narrow" pitchFamily="34" charset="0"/>
            </a:endParaRPr>
          </a:p>
          <a:p>
            <a:pPr algn="just"/>
            <a:r>
              <a:rPr lang="en-US" sz="1900" dirty="0">
                <a:solidFill>
                  <a:srgbClr val="FF0000"/>
                </a:solidFill>
                <a:latin typeface="Arial Narrow" pitchFamily="34" charset="0"/>
              </a:rPr>
              <a:t>POPSI Grant: Under the SOLIDARIDAD Foundation, our smallholders are replicating the RSPO information to the regional context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6280149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0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s-CO" dirty="0">
                <a:latin typeface="Arial Narrow" pitchFamily="34" charset="0"/>
              </a:rPr>
              <a:t>Outlook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1340768"/>
            <a:ext cx="4402832" cy="4824536"/>
          </a:xfrm>
        </p:spPr>
        <p:txBody>
          <a:bodyPr>
            <a:noAutofit/>
          </a:bodyPr>
          <a:lstStyle/>
          <a:p>
            <a:pPr algn="just"/>
            <a:r>
              <a:rPr lang="en-US" sz="1600" dirty="0">
                <a:latin typeface="Arial Narrow" pitchFamily="34" charset="0"/>
              </a:rPr>
              <a:t>Clean Development Mechanism (CDM) Project this system will provide renewable energy to the extraction mill and capture  CO</a:t>
            </a:r>
            <a:r>
              <a:rPr lang="en-US" sz="1600" baseline="-25000" dirty="0">
                <a:latin typeface="Arial Narrow" pitchFamily="34" charset="0"/>
              </a:rPr>
              <a:t>2</a:t>
            </a:r>
            <a:r>
              <a:rPr lang="en-US" sz="1600" baseline="30000" dirty="0">
                <a:latin typeface="Arial Narrow" pitchFamily="34" charset="0"/>
              </a:rPr>
              <a:t>eq.</a:t>
            </a:r>
            <a:r>
              <a:rPr lang="en-US" sz="1600" dirty="0">
                <a:latin typeface="Arial Narrow" pitchFamily="34" charset="0"/>
              </a:rPr>
              <a:t> (March 2011)</a:t>
            </a:r>
          </a:p>
          <a:p>
            <a:pPr algn="just"/>
            <a:endParaRPr lang="en-US" sz="1100" dirty="0">
              <a:latin typeface="Arial Narrow" pitchFamily="34" charset="0"/>
            </a:endParaRPr>
          </a:p>
          <a:p>
            <a:pPr algn="just"/>
            <a:r>
              <a:rPr lang="en-US" sz="1600" dirty="0">
                <a:latin typeface="Arial Narrow" pitchFamily="34" charset="0"/>
              </a:rPr>
              <a:t>Sink identification for </a:t>
            </a:r>
            <a:r>
              <a:rPr lang="en-US" sz="1600" dirty="0" err="1">
                <a:latin typeface="Arial Narrow" pitchFamily="34" charset="0"/>
              </a:rPr>
              <a:t>Verifecated</a:t>
            </a:r>
            <a:r>
              <a:rPr lang="en-US" sz="1600" dirty="0">
                <a:latin typeface="Arial Narrow" pitchFamily="34" charset="0"/>
              </a:rPr>
              <a:t> Emission Reduction´s: Offset administrative emissions</a:t>
            </a:r>
          </a:p>
          <a:p>
            <a:pPr algn="just"/>
            <a:endParaRPr lang="en-US" sz="1100" dirty="0">
              <a:latin typeface="Arial Narrow" pitchFamily="34" charset="0"/>
            </a:endParaRPr>
          </a:p>
          <a:p>
            <a:pPr algn="just"/>
            <a:r>
              <a:rPr lang="en-US" sz="1600" dirty="0">
                <a:latin typeface="Arial Narrow" pitchFamily="34" charset="0"/>
              </a:rPr>
              <a:t>Carbon Neutrality 2012: PAS 2060 UK standard</a:t>
            </a:r>
          </a:p>
          <a:p>
            <a:pPr algn="just"/>
            <a:endParaRPr lang="en-US" sz="1100" dirty="0">
              <a:latin typeface="Arial Narrow" pitchFamily="34" charset="0"/>
            </a:endParaRPr>
          </a:p>
          <a:p>
            <a:pPr algn="just"/>
            <a:r>
              <a:rPr lang="en-US" sz="1600" dirty="0">
                <a:latin typeface="Arial Narrow" pitchFamily="34" charset="0"/>
              </a:rPr>
              <a:t>Zero Waste Company</a:t>
            </a:r>
          </a:p>
          <a:p>
            <a:pPr algn="just"/>
            <a:endParaRPr lang="en-US" sz="1100" dirty="0">
              <a:latin typeface="Arial Narrow" pitchFamily="34" charset="0"/>
            </a:endParaRPr>
          </a:p>
          <a:p>
            <a:pPr algn="just"/>
            <a:r>
              <a:rPr lang="en-US" sz="1600" dirty="0">
                <a:latin typeface="Arial Narrow" pitchFamily="34" charset="0"/>
              </a:rPr>
              <a:t>Environmental Education and Biodiversity Pathways in our farms</a:t>
            </a:r>
          </a:p>
          <a:p>
            <a:pPr algn="just"/>
            <a:endParaRPr lang="en-US" sz="1100" dirty="0">
              <a:latin typeface="Arial Narrow" pitchFamily="34" charset="0"/>
            </a:endParaRPr>
          </a:p>
          <a:p>
            <a:pPr algn="just"/>
            <a:r>
              <a:rPr lang="en-US" sz="1600" dirty="0">
                <a:latin typeface="Arial Narrow" pitchFamily="34" charset="0"/>
              </a:rPr>
              <a:t>Shoe collaboration</a:t>
            </a:r>
          </a:p>
          <a:p>
            <a:pPr algn="just"/>
            <a:endParaRPr lang="en-US" sz="1400" dirty="0">
              <a:latin typeface="Arial Narrow" pitchFamily="34" charset="0"/>
            </a:endParaRPr>
          </a:p>
          <a:p>
            <a:pPr algn="just"/>
            <a:r>
              <a:rPr lang="en-US" sz="1600" dirty="0">
                <a:latin typeface="Arial Narrow" pitchFamily="34" charset="0"/>
              </a:rPr>
              <a:t>Housing Project for our coworkers (100)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6280149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0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2232248" cy="240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933056"/>
            <a:ext cx="2952328" cy="22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6280149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0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11 Grupo"/>
          <p:cNvGrpSpPr/>
          <p:nvPr/>
        </p:nvGrpSpPr>
        <p:grpSpPr>
          <a:xfrm>
            <a:off x="1187624" y="2276872"/>
            <a:ext cx="6929486" cy="3307949"/>
            <a:chOff x="1259632" y="2288842"/>
            <a:chExt cx="6929486" cy="3307949"/>
          </a:xfrm>
        </p:grpSpPr>
        <p:pic>
          <p:nvPicPr>
            <p:cNvPr id="10" name="Picture 3" descr="logodaabon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67744" y="2288842"/>
              <a:ext cx="4723556" cy="2643206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259632" y="4581128"/>
              <a:ext cx="69294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  <a:latin typeface="Arial Narrow" pitchFamily="34" charset="0"/>
                </a:rPr>
                <a:t>FROM THE SOIL TO THE MARKET</a:t>
              </a: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1187624" y="1052736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Arial Narrow" pitchFamily="34" charset="0"/>
            </a:endParaRPr>
          </a:p>
          <a:p>
            <a:r>
              <a:rPr lang="en-US" sz="3200" b="1" dirty="0">
                <a:latin typeface="Arial Narrow" pitchFamily="34" charset="0"/>
              </a:rPr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Arial Narrow" pitchFamily="34" charset="0"/>
              </a:rPr>
              <a:t>DAABON Group in brief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3816424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ct val="0"/>
              </a:spcBef>
              <a:buNone/>
            </a:pPr>
            <a:endParaRPr lang="es-ES" sz="2900" dirty="0">
              <a:latin typeface="Arial Narrow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n-US" sz="2900" dirty="0">
                <a:latin typeface="Arial Narrow" pitchFamily="34" charset="0"/>
              </a:rPr>
              <a:t>The DAABON Holding is conformed by six companies, all related to production, transformation, storage and export of agricultural products:</a:t>
            </a:r>
          </a:p>
          <a:p>
            <a:pPr marL="0" indent="0" algn="just">
              <a:spcBef>
                <a:spcPct val="0"/>
              </a:spcBef>
              <a:buNone/>
            </a:pPr>
            <a:endParaRPr lang="en-US" sz="2900" dirty="0">
              <a:latin typeface="Arial Narrow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sz="2900" b="1" dirty="0">
                <a:latin typeface="Arial Narrow" pitchFamily="34" charset="0"/>
              </a:rPr>
              <a:t>C.I. Tequendama S.A.S</a:t>
            </a:r>
            <a:r>
              <a:rPr lang="en-US" sz="2900" dirty="0">
                <a:latin typeface="Arial Narrow" pitchFamily="34" charset="0"/>
              </a:rPr>
              <a:t>: Palm Oil Operations,</a:t>
            </a:r>
          </a:p>
          <a:p>
            <a:pPr algn="just">
              <a:spcBef>
                <a:spcPct val="0"/>
              </a:spcBef>
              <a:buNone/>
            </a:pPr>
            <a:endParaRPr lang="en-US" sz="2900" dirty="0">
              <a:latin typeface="Arial Narrow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sz="2900" b="1" dirty="0">
                <a:latin typeface="Arial Narrow" pitchFamily="34" charset="0"/>
              </a:rPr>
              <a:t>C.I. La Samaria S.A.S</a:t>
            </a:r>
            <a:r>
              <a:rPr lang="en-US" sz="2900" dirty="0">
                <a:latin typeface="Arial Narrow" pitchFamily="34" charset="0"/>
              </a:rPr>
              <a:t>.: Bananas and De-hydrated produce,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en-US" sz="2900" dirty="0">
              <a:latin typeface="Arial Narrow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sz="2900" b="1" dirty="0">
                <a:latin typeface="Arial Narrow" pitchFamily="34" charset="0"/>
              </a:rPr>
              <a:t>ECOBIO COLOMBIA Ltda</a:t>
            </a:r>
            <a:r>
              <a:rPr lang="en-US" sz="2900" dirty="0">
                <a:latin typeface="Arial Narrow" pitchFamily="34" charset="0"/>
              </a:rPr>
              <a:t>.: Coffee and Cocoa harvest,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en-US" sz="2900" dirty="0">
              <a:latin typeface="Arial Narrow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sz="2900" b="1" dirty="0">
                <a:latin typeface="Arial Narrow" pitchFamily="34" charset="0"/>
              </a:rPr>
              <a:t>TERLICA S.A.: </a:t>
            </a:r>
            <a:r>
              <a:rPr lang="en-US" sz="2900" dirty="0">
                <a:latin typeface="Arial Narrow" pitchFamily="34" charset="0"/>
              </a:rPr>
              <a:t>Liquid Bulk Terminal</a:t>
            </a:r>
          </a:p>
          <a:p>
            <a:pPr algn="just">
              <a:spcBef>
                <a:spcPct val="0"/>
              </a:spcBef>
              <a:buNone/>
            </a:pPr>
            <a:endParaRPr lang="en-US" sz="2900" dirty="0">
              <a:latin typeface="Arial Narrow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sz="2900" b="1" dirty="0">
                <a:latin typeface="Arial Narrow" pitchFamily="34" charset="0"/>
              </a:rPr>
              <a:t>Caribbean </a:t>
            </a:r>
            <a:r>
              <a:rPr lang="en-US" sz="2900" b="1" dirty="0" err="1">
                <a:latin typeface="Arial Narrow" pitchFamily="34" charset="0"/>
              </a:rPr>
              <a:t>EcoSoaps</a:t>
            </a:r>
            <a:r>
              <a:rPr lang="en-US" sz="2900" dirty="0">
                <a:latin typeface="Arial Narrow" pitchFamily="34" charset="0"/>
              </a:rPr>
              <a:t>: Soap and </a:t>
            </a:r>
            <a:r>
              <a:rPr lang="en-US" sz="2900" dirty="0" err="1">
                <a:latin typeface="Arial Narrow" pitchFamily="34" charset="0"/>
              </a:rPr>
              <a:t>Glycerine</a:t>
            </a:r>
            <a:r>
              <a:rPr lang="en-US" sz="2900" dirty="0">
                <a:latin typeface="Arial Narrow" pitchFamily="34" charset="0"/>
              </a:rPr>
              <a:t> production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en-US" sz="2900" dirty="0">
              <a:latin typeface="Arial Narrow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sz="2900" b="1" dirty="0" err="1">
                <a:latin typeface="Arial Narrow" pitchFamily="34" charset="0"/>
              </a:rPr>
              <a:t>Zona</a:t>
            </a:r>
            <a:r>
              <a:rPr lang="en-US" sz="2900" b="1" dirty="0">
                <a:latin typeface="Arial Narrow" pitchFamily="34" charset="0"/>
              </a:rPr>
              <a:t> Franca Las Americas</a:t>
            </a:r>
            <a:r>
              <a:rPr lang="en-US" sz="2900" dirty="0">
                <a:latin typeface="Arial Narrow" pitchFamily="34" charset="0"/>
              </a:rPr>
              <a:t>, </a:t>
            </a:r>
            <a:r>
              <a:rPr lang="en-US" sz="2900" dirty="0" err="1">
                <a:latin typeface="Arial Narrow" pitchFamily="34" charset="0"/>
              </a:rPr>
              <a:t>LatAm</a:t>
            </a:r>
            <a:r>
              <a:rPr lang="es-CO" sz="2900" dirty="0">
                <a:latin typeface="Arial Narrow" pitchFamily="34" charset="0"/>
              </a:rPr>
              <a:t>´</a:t>
            </a:r>
            <a:r>
              <a:rPr lang="en-US" sz="2900" dirty="0">
                <a:latin typeface="Arial Narrow" pitchFamily="34" charset="0"/>
              </a:rPr>
              <a:t>s first sustainable Export Processing Zone  EPZ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es-ES" sz="1800" dirty="0">
              <a:latin typeface="Arial Narrow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b="16666"/>
          <a:stretch>
            <a:fillRect/>
          </a:stretch>
        </p:blipFill>
        <p:spPr bwMode="auto">
          <a:xfrm>
            <a:off x="0" y="-39688"/>
            <a:ext cx="9144000" cy="5778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7" name="Picture 8" descr="Tequendama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229200"/>
            <a:ext cx="664142" cy="7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LOGO CI LA SAMARI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5229200"/>
            <a:ext cx="62813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3341" name="Object 13"/>
          <p:cNvGraphicFramePr>
            <a:graphicFrameLocks noChangeAspect="1"/>
          </p:cNvGraphicFramePr>
          <p:nvPr/>
        </p:nvGraphicFramePr>
        <p:xfrm>
          <a:off x="4139952" y="5373216"/>
          <a:ext cx="1733749" cy="604490"/>
        </p:xfrm>
        <a:graphic>
          <a:graphicData uri="http://schemas.openxmlformats.org/presentationml/2006/ole">
            <p:oleObj spid="_x0000_s3085" name="Picture" r:id="rId6" imgW="2707341" imgH="923365" progId="Word.Picture.8">
              <p:embed/>
            </p:oleObj>
          </a:graphicData>
        </a:graphic>
      </p:graphicFrame>
      <p:pic>
        <p:nvPicPr>
          <p:cNvPr id="10" name="Picture 7"/>
          <p:cNvPicPr/>
          <p:nvPr/>
        </p:nvPicPr>
        <p:blipFill>
          <a:blip r:embed="rId7" cstate="print"/>
          <a:srcRect l="76923" t="18470" r="6593" b="16883"/>
          <a:stretch>
            <a:fillRect/>
          </a:stretch>
        </p:blipFill>
        <p:spPr bwMode="auto">
          <a:xfrm>
            <a:off x="6228184" y="5445224"/>
            <a:ext cx="12961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 cstate="print"/>
          <a:srcRect b="16666"/>
          <a:stretch>
            <a:fillRect/>
          </a:stretch>
        </p:blipFill>
        <p:spPr bwMode="auto">
          <a:xfrm>
            <a:off x="0" y="6280149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guerrero\Documents\DAABON\Pictures\Fotos Nieve Sierra\P1130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4392488" cy="3294366"/>
          </a:xfrm>
          <a:prstGeom prst="rect">
            <a:avLst/>
          </a:prstGeom>
          <a:noFill/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39552" y="692696"/>
            <a:ext cx="7943848" cy="1000132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endParaRPr lang="es-ES" sz="1800" dirty="0">
              <a:latin typeface="Arial Narrow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es-ES" sz="1800" dirty="0">
              <a:latin typeface="Arial Narrow" pitchFamily="34" charset="0"/>
            </a:endParaRPr>
          </a:p>
        </p:txBody>
      </p:sp>
      <p:pic>
        <p:nvPicPr>
          <p:cNvPr id="6" name="Picture 3" descr="C:\Users\fguerrero\Documents\Scanned Documents\Imag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05" t="24154" r="6445" b="10023"/>
          <a:stretch>
            <a:fillRect/>
          </a:stretch>
        </p:blipFill>
        <p:spPr bwMode="auto">
          <a:xfrm>
            <a:off x="5364088" y="2780928"/>
            <a:ext cx="3496388" cy="2880320"/>
          </a:xfrm>
          <a:prstGeom prst="rect">
            <a:avLst/>
          </a:prstGeom>
          <a:noFill/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dirty="0">
                <a:latin typeface="Arial Narrow" pitchFamily="34" charset="0"/>
              </a:rPr>
              <a:t>Geographic and regional context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42910" y="1571613"/>
            <a:ext cx="7943848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baseline="0" dirty="0">
              <a:latin typeface="Arial Narrow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DAABON Headquarters </a:t>
            </a:r>
            <a:r>
              <a:rPr lang="en-US" dirty="0">
                <a:latin typeface="Arial Narrow" pitchFamily="34" charset="0"/>
              </a:rPr>
              <a:t>are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located in Santa Marta; the northernmost region of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</a:t>
            </a:r>
            <a:r>
              <a:rPr lang="en-US" dirty="0">
                <a:latin typeface="Arial Narrow" pitchFamily="34" charset="0"/>
              </a:rPr>
              <a:t>Colombian Caribbean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b="16666"/>
          <a:stretch>
            <a:fillRect/>
          </a:stretch>
        </p:blipFill>
        <p:spPr bwMode="auto">
          <a:xfrm>
            <a:off x="0" y="-39688"/>
            <a:ext cx="9144000" cy="5778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 b="16666"/>
          <a:stretch>
            <a:fillRect/>
          </a:stretch>
        </p:blipFill>
        <p:spPr bwMode="auto">
          <a:xfrm>
            <a:off x="0" y="6280149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66"/>
          <a:stretch>
            <a:fillRect/>
          </a:stretch>
        </p:blipFill>
        <p:spPr bwMode="auto">
          <a:xfrm>
            <a:off x="0" y="873207"/>
            <a:ext cx="9144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66"/>
          <a:stretch>
            <a:fillRect/>
          </a:stretch>
        </p:blipFill>
        <p:spPr bwMode="auto">
          <a:xfrm>
            <a:off x="0" y="5567362"/>
            <a:ext cx="9144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3998" y="2713503"/>
            <a:ext cx="5295356" cy="2265622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en-US" sz="1800" dirty="0">
              <a:latin typeface="Arial Narrow" pitchFamily="34" charset="0"/>
              <a:cs typeface="Arial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291" y="1979697"/>
            <a:ext cx="6208311" cy="3318094"/>
          </a:xfrm>
          <a:prstGeom prst="rect">
            <a:avLst/>
          </a:prstGeom>
        </p:spPr>
      </p:pic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Strategic Location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9481" y="3431175"/>
            <a:ext cx="269320" cy="4151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2250" y="3309031"/>
            <a:ext cx="197056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350" dirty="0" err="1">
                <a:latin typeface="Arial Narrow" panose="020B0606020202030204" pitchFamily="34" charset="0"/>
              </a:rPr>
              <a:t>Biodiversity</a:t>
            </a:r>
            <a:r>
              <a:rPr lang="es-CO" sz="1350" dirty="0">
                <a:latin typeface="Arial Narrow" panose="020B0606020202030204" pitchFamily="34" charset="0"/>
              </a:rPr>
              <a:t> </a:t>
            </a:r>
            <a:r>
              <a:rPr lang="es-CO" sz="1350" dirty="0" err="1">
                <a:latin typeface="Arial Narrow" panose="020B0606020202030204" pitchFamily="34" charset="0"/>
              </a:rPr>
              <a:t>Hotspots</a:t>
            </a:r>
            <a:endParaRPr lang="es-CO" sz="1350" dirty="0">
              <a:latin typeface="Arial Narrow" panose="020B0606020202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350" dirty="0" err="1">
                <a:latin typeface="Arial Narrow" panose="020B0606020202030204" pitchFamily="34" charset="0"/>
              </a:rPr>
              <a:t>Colombia’s</a:t>
            </a:r>
            <a:r>
              <a:rPr lang="es-CO" sz="1350" dirty="0">
                <a:latin typeface="Arial Narrow" panose="020B0606020202030204" pitchFamily="34" charset="0"/>
              </a:rPr>
              <a:t> </a:t>
            </a:r>
            <a:r>
              <a:rPr lang="es-CO" sz="1350" dirty="0" err="1">
                <a:latin typeface="Arial Narrow" panose="020B0606020202030204" pitchFamily="34" charset="0"/>
              </a:rPr>
              <a:t>story</a:t>
            </a:r>
            <a:endParaRPr lang="es-CO" sz="1350" dirty="0">
              <a:latin typeface="Arial Narrow" panose="020B0606020202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350" dirty="0" err="1">
                <a:latin typeface="Arial Narrow" panose="020B0606020202030204" pitchFamily="34" charset="0"/>
              </a:rPr>
              <a:t>Indigenous</a:t>
            </a:r>
            <a:r>
              <a:rPr lang="es-CO" sz="1350" dirty="0">
                <a:latin typeface="Arial Narrow" panose="020B0606020202030204" pitchFamily="34" charset="0"/>
              </a:rPr>
              <a:t> </a:t>
            </a:r>
            <a:r>
              <a:rPr lang="es-CO" sz="1350" dirty="0" err="1">
                <a:latin typeface="Arial Narrow" panose="020B0606020202030204" pitchFamily="34" charset="0"/>
              </a:rPr>
              <a:t>Populations</a:t>
            </a:r>
            <a:endParaRPr lang="es-CO" sz="135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09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BCEAE4C-5540-4D38-9E68-5904059217CF}"/>
              </a:ext>
            </a:extLst>
          </p:cNvPr>
          <p:cNvSpPr/>
          <p:nvPr/>
        </p:nvSpPr>
        <p:spPr>
          <a:xfrm>
            <a:off x="5846986" y="1564482"/>
            <a:ext cx="3159407" cy="2058453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66"/>
          <a:stretch>
            <a:fillRect/>
          </a:stretch>
        </p:blipFill>
        <p:spPr bwMode="auto">
          <a:xfrm>
            <a:off x="0" y="873207"/>
            <a:ext cx="9144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66"/>
          <a:stretch>
            <a:fillRect/>
          </a:stretch>
        </p:blipFill>
        <p:spPr bwMode="auto">
          <a:xfrm>
            <a:off x="0" y="5567362"/>
            <a:ext cx="9144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97376" y="1485287"/>
            <a:ext cx="4650688" cy="994172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“Commercial offices all over the world”</a:t>
            </a:r>
            <a:endParaRPr lang="es-CO" sz="2000" b="1" dirty="0">
              <a:latin typeface="Arial Narrow" panose="020B0606020202030204" pitchFamily="34" charset="0"/>
            </a:endParaRPr>
          </a:p>
        </p:txBody>
      </p:sp>
      <p:pic>
        <p:nvPicPr>
          <p:cNvPr id="9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1" y="2811742"/>
            <a:ext cx="485775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814" y="2803021"/>
            <a:ext cx="617934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1963" y="2692004"/>
            <a:ext cx="540544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3548" y="2530841"/>
            <a:ext cx="815579" cy="815579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 bwMode="auto">
          <a:xfrm>
            <a:off x="3547756" y="3304722"/>
            <a:ext cx="851297" cy="2135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88" b="1" dirty="0"/>
              <a:t>Storage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644115" y="2745581"/>
            <a:ext cx="851297" cy="759863"/>
            <a:chOff x="2448064" y="2971799"/>
            <a:chExt cx="1752600" cy="1510050"/>
          </a:xfrm>
        </p:grpSpPr>
        <p:pic>
          <p:nvPicPr>
            <p:cNvPr id="17" name="Picture 35" descr="MCj0405850000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971799"/>
              <a:ext cx="990600" cy="102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6"/>
            <p:cNvSpPr txBox="1"/>
            <p:nvPr/>
          </p:nvSpPr>
          <p:spPr>
            <a:xfrm>
              <a:off x="2448064" y="4057399"/>
              <a:ext cx="1752600" cy="424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788" b="1" dirty="0"/>
                <a:t>Transportation</a:t>
              </a:r>
            </a:p>
          </p:txBody>
        </p:sp>
      </p:grpSp>
      <p:sp>
        <p:nvSpPr>
          <p:cNvPr id="2" name="Curved Down Arrow 1"/>
          <p:cNvSpPr/>
          <p:nvPr/>
        </p:nvSpPr>
        <p:spPr>
          <a:xfrm rot="10800000">
            <a:off x="505205" y="3689350"/>
            <a:ext cx="6538914" cy="1174751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39353" y="3868042"/>
            <a:ext cx="2120900" cy="64045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Narrow" panose="020B0606020202030204" pitchFamily="34" charset="0"/>
              </a:rPr>
              <a:t>100</a:t>
            </a:r>
            <a:r>
              <a:rPr lang="en-US" sz="1350" dirty="0"/>
              <a:t>% direct traceability to the farm.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76634" y="3123605"/>
            <a:ext cx="32691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805918" y="3109341"/>
            <a:ext cx="32691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02556" y="3103959"/>
            <a:ext cx="32691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33336" y="3078384"/>
            <a:ext cx="32691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427354" y="3070668"/>
            <a:ext cx="32691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EC3B5CF-276A-4B41-B19B-8C7DEB2EB7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5304" y="1624904"/>
            <a:ext cx="3055034" cy="19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72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66"/>
          <a:stretch>
            <a:fillRect/>
          </a:stretch>
        </p:blipFill>
        <p:spPr bwMode="auto">
          <a:xfrm>
            <a:off x="0" y="865111"/>
            <a:ext cx="9144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66"/>
          <a:stretch>
            <a:fillRect/>
          </a:stretch>
        </p:blipFill>
        <p:spPr bwMode="auto">
          <a:xfrm>
            <a:off x="0" y="5567362"/>
            <a:ext cx="9144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05125" y="1272025"/>
            <a:ext cx="3544646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External Verifications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12" name="il_fi" descr="us_1_doc_111011_65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658" y="2594017"/>
            <a:ext cx="800447" cy="73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g_hi" descr="ANd9GcRl-PmwyvbDnoNOW8Nnc0wb2fuXu5RqfCj8i7G3MX6yL2EPKZz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9252" y="3949048"/>
            <a:ext cx="652145" cy="65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9376" y="3453296"/>
            <a:ext cx="973154" cy="6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sda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6080" y="2564838"/>
            <a:ext cx="687216" cy="67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Biosuiss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1397" y="3503904"/>
            <a:ext cx="1013047" cy="35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l_fi" descr="organi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7047" y="4053148"/>
            <a:ext cx="1291797" cy="70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KOSHER O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9116" y="3141145"/>
            <a:ext cx="645899" cy="63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rainforest-alliance-certified-logo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7400" y="2454647"/>
            <a:ext cx="934271" cy="82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BVQ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1381" y="2506614"/>
            <a:ext cx="900096" cy="73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 descr="Korea Organic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2052" y="3334795"/>
            <a:ext cx="511829" cy="65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basc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047" y="3993121"/>
            <a:ext cx="934250" cy="6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l_fi" descr="integr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285" y="2558863"/>
            <a:ext cx="822793" cy="77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rg_hi" descr="ANd9GcQVHJvtZw8RmOi3MW7Q5-eTgXcfvjnfr2iadtJuaA2SWb0FnGHlYQ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735" y="3337415"/>
            <a:ext cx="627625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rg_hi" descr="ANd9GcTFyPyyi394_Zv9P1d37jl_LavdYSFaJt9I26wwOPIuoYzHFVpd0w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756" y="3939811"/>
            <a:ext cx="740354" cy="78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 descr="http://globalcompactasiapacific.org/GcAsia/Portals/0/gri_logo_2006_b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7" y="3444477"/>
            <a:ext cx="963440" cy="4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661266"/>
            <a:ext cx="16735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en-GB" sz="825">
              <a:latin typeface="Arial" pitchFamily="34" charset="0"/>
              <a:cs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AA60642-852B-41EA-A779-6C83BEB253A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3297" y="4174761"/>
            <a:ext cx="623219" cy="45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57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39552" y="692696"/>
            <a:ext cx="7943848" cy="1000132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endParaRPr lang="es-ES" sz="1800" dirty="0">
              <a:latin typeface="Arial Narrow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es-ES" sz="1800" dirty="0">
              <a:latin typeface="Arial Narrow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dirty="0">
                <a:latin typeface="Arial Narrow" pitchFamily="34" charset="0"/>
              </a:rPr>
              <a:t>Social context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899592" y="3140967"/>
            <a:ext cx="4824536" cy="2664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Arial Narrow" pitchFamily="34" charset="0"/>
              </a:rPr>
              <a:t>The DAABON production sites are surrounded by an array of farmer communities.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dirty="0">
              <a:latin typeface="Arial Narrow" pitchFamily="34" charset="0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Arial Narrow" pitchFamily="34" charset="0"/>
              </a:rPr>
              <a:t>These communities have been negatively influenced in the past.</a:t>
            </a:r>
            <a:br>
              <a:rPr lang="en-US" dirty="0">
                <a:latin typeface="Arial Narrow" pitchFamily="34" charset="0"/>
              </a:rPr>
            </a:br>
            <a:endParaRPr lang="en-US" dirty="0">
              <a:latin typeface="Arial Narrow" pitchFamily="34" charset="0"/>
            </a:endParaRPr>
          </a:p>
          <a:p>
            <a:pPr lvl="0" algn="just">
              <a:spcBef>
                <a:spcPct val="0"/>
              </a:spcBef>
              <a:defRPr/>
            </a:pPr>
            <a:endParaRPr lang="en-US" dirty="0">
              <a:latin typeface="Arial Narrow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b="16666"/>
          <a:stretch>
            <a:fillRect/>
          </a:stretch>
        </p:blipFill>
        <p:spPr bwMode="auto">
          <a:xfrm>
            <a:off x="0" y="-39688"/>
            <a:ext cx="9144000" cy="5778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6280149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852936"/>
            <a:ext cx="2232248" cy="297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84784"/>
            <a:ext cx="1584176" cy="118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412776"/>
            <a:ext cx="1900263" cy="142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628800"/>
            <a:ext cx="1380431" cy="103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484784"/>
            <a:ext cx="1828404" cy="137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US">
                <a:latin typeface="Arial Narrow" pitchFamily="34" charset="0"/>
              </a:rPr>
              <a:t>The DAABON Sustainability Policy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92896"/>
            <a:ext cx="8158732" cy="1440160"/>
          </a:xfrm>
        </p:spPr>
        <p:txBody>
          <a:bodyPr>
            <a:noAutofit/>
          </a:bodyPr>
          <a:lstStyle/>
          <a:p>
            <a:pPr marL="0" indent="0" algn="just"/>
            <a:r>
              <a:rPr lang="en-US" sz="1800" dirty="0">
                <a:latin typeface="Arial Narrow" pitchFamily="34" charset="0"/>
              </a:rPr>
              <a:t>Promote environmental protection and human development as a fundamental pillar of our corporate mission and company vision; with means to achieve optimum levels of social development, leadership and competitiveness; embarked in an economically viable, environmentally sustainable and socially fair productive system </a:t>
            </a:r>
          </a:p>
          <a:p>
            <a:pPr marL="0" indent="0" algn="just"/>
            <a:endParaRPr lang="en-US" sz="1800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en-US" sz="1800" dirty="0">
              <a:latin typeface="Arial Narrow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b="16666"/>
          <a:stretch>
            <a:fillRect/>
          </a:stretch>
        </p:blipFill>
        <p:spPr bwMode="auto">
          <a:xfrm>
            <a:off x="0" y="-39688"/>
            <a:ext cx="9144000" cy="5778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6280149"/>
            <a:ext cx="9144000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22 Grupo"/>
          <p:cNvGrpSpPr/>
          <p:nvPr/>
        </p:nvGrpSpPr>
        <p:grpSpPr>
          <a:xfrm>
            <a:off x="971600" y="4365104"/>
            <a:ext cx="7200800" cy="1584176"/>
            <a:chOff x="683568" y="4509120"/>
            <a:chExt cx="7722437" cy="1690644"/>
          </a:xfrm>
        </p:grpSpPr>
        <p:pic>
          <p:nvPicPr>
            <p:cNvPr id="7" name="Picture 21" descr="http://www.omorganics.org/images/usda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4797152"/>
              <a:ext cx="570641" cy="550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2" descr="https://thepinkcow.joblet.jp/dbimage/job_listing/111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656" y="4725144"/>
              <a:ext cx="945858" cy="550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9632" y="5517232"/>
              <a:ext cx="1133466" cy="362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44208" y="5445224"/>
              <a:ext cx="781701" cy="754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" descr="http://worldmixcoffees.com/yahoo_site_admin/assets/images/Rainforest_Alliance1.28973631_std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99792" y="4653136"/>
              <a:ext cx="711348" cy="618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16216" y="4509120"/>
              <a:ext cx="864096" cy="765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80112" y="4653136"/>
              <a:ext cx="734799" cy="709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2" name="Picture 2" descr="http://www.lamsoon.com.my/images/rspo_logo.gif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4581128"/>
              <a:ext cx="1809750" cy="752476"/>
            </a:xfrm>
            <a:prstGeom prst="rect">
              <a:avLst/>
            </a:prstGeom>
            <a:noFill/>
          </p:spPr>
        </p:pic>
        <p:pic>
          <p:nvPicPr>
            <p:cNvPr id="20484" name="Picture 4" descr="http://www.vietnamforumcsr.net/data/Lo%20go%20SA%208000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88024" y="5445224"/>
              <a:ext cx="1152128" cy="553022"/>
            </a:xfrm>
            <a:prstGeom prst="rect">
              <a:avLst/>
            </a:prstGeom>
            <a:noFill/>
          </p:spPr>
        </p:pic>
        <p:pic>
          <p:nvPicPr>
            <p:cNvPr id="20488" name="Picture 8" descr="http://www.nefab.com/UserUploadImages/news/we_support_print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CFD"/>
                </a:clrFrom>
                <a:clrTo>
                  <a:srgbClr val="FFFC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24328" y="4509120"/>
              <a:ext cx="881677" cy="1068593"/>
            </a:xfrm>
            <a:prstGeom prst="rect">
              <a:avLst/>
            </a:prstGeom>
            <a:noFill/>
          </p:spPr>
        </p:pic>
        <p:pic>
          <p:nvPicPr>
            <p:cNvPr id="20490" name="Picture 10" descr="http://globalcompactasiapacific.org/GcAsia/Portals/0/gri_logo_2006_b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843808" y="5517232"/>
              <a:ext cx="1165837" cy="4639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787</Words>
  <Application>Microsoft Office PowerPoint</Application>
  <PresentationFormat>‫הצגה על המסך (4:3)</PresentationFormat>
  <Paragraphs>147</Paragraphs>
  <Slides>22</Slides>
  <Notes>1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4" baseType="lpstr">
      <vt:lpstr>Tema de Office</vt:lpstr>
      <vt:lpstr>Picture</vt:lpstr>
      <vt:lpstr> </vt:lpstr>
      <vt:lpstr>Historical background</vt:lpstr>
      <vt:lpstr>DAABON Group in brief</vt:lpstr>
      <vt:lpstr>Geographic and regional context</vt:lpstr>
      <vt:lpstr>Strategic Location</vt:lpstr>
      <vt:lpstr>“Commercial offices all over the world”</vt:lpstr>
      <vt:lpstr>External Verifications</vt:lpstr>
      <vt:lpstr>Social context</vt:lpstr>
      <vt:lpstr>The DAABON Sustainability Policy</vt:lpstr>
      <vt:lpstr>Palm Oil Production Process</vt:lpstr>
      <vt:lpstr>שקופית 11</vt:lpstr>
      <vt:lpstr>Agroecological management</vt:lpstr>
      <vt:lpstr>Cycling and Life Cycle Assessment</vt:lpstr>
      <vt:lpstr>Environmental management plan</vt:lpstr>
      <vt:lpstr>Environmental management plan</vt:lpstr>
      <vt:lpstr>Social management plan</vt:lpstr>
      <vt:lpstr>Productive alliances program </vt:lpstr>
      <vt:lpstr>From subsistence to profitability </vt:lpstr>
      <vt:lpstr>שקופית 19</vt:lpstr>
      <vt:lpstr>Milestones 2010</vt:lpstr>
      <vt:lpstr>Outlook</vt:lpstr>
      <vt:lpstr>שקופית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Reseña histórica</dc:title>
  <dc:creator>Jandrade</dc:creator>
  <cp:lastModifiedBy>Yonat Keren - Chamber of Commerce</cp:lastModifiedBy>
  <cp:revision>57</cp:revision>
  <dcterms:created xsi:type="dcterms:W3CDTF">2011-02-08T17:43:42Z</dcterms:created>
  <dcterms:modified xsi:type="dcterms:W3CDTF">2019-01-24T09:41:39Z</dcterms:modified>
</cp:coreProperties>
</file>