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9" r:id="rId3"/>
    <p:sldId id="262" r:id="rId4"/>
    <p:sldId id="288" r:id="rId5"/>
    <p:sldId id="289" r:id="rId6"/>
    <p:sldId id="292" r:id="rId7"/>
    <p:sldId id="295" r:id="rId8"/>
    <p:sldId id="294" r:id="rId9"/>
    <p:sldId id="291" r:id="rId10"/>
    <p:sldId id="290" r:id="rId11"/>
    <p:sldId id="286" r:id="rId12"/>
  </p:sldIdLst>
  <p:sldSz cx="9144000" cy="6858000" type="screen4x3"/>
  <p:notesSz cx="6797675" cy="9926638"/>
  <p:defaultTextStyle>
    <a:defPPr>
      <a:defRPr lang="ar-SA"/>
    </a:defPPr>
    <a:lvl1pPr marL="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779CC93D-E52E-4D84-901B-11D7331DD495}">
          <p14:sldIdLst>
            <p14:sldId id="259"/>
          </p14:sldIdLst>
        </p14:section>
        <p14:section name="סקירה ויעדים" id="{ABA716BF-3A5C-4ADB-94C9-CFEF84EBA240}">
          <p14:sldIdLst>
            <p14:sldId id="262"/>
            <p14:sldId id="288"/>
            <p14:sldId id="289"/>
            <p14:sldId id="292"/>
            <p14:sldId id="295"/>
            <p14:sldId id="294"/>
            <p14:sldId id="291"/>
            <p14:sldId id="290"/>
          </p14:sldIdLst>
        </p14:section>
        <p14:section name="נושא 1" id="{6D9936A3-3945-4757-BC8B-B5C252D8E036}">
          <p14:sldIdLst>
            <p14:sldId id="286"/>
          </p14:sldIdLst>
        </p14:section>
        <p14:section name="שקופיות לדוגמה עבור רכיבים חזותיים" id="{BAB3A466-96C9-4230-9978-795378D75699}">
          <p14:sldIdLst/>
        </p14:section>
        <p14:section name="ניתוח מקרה" id="{8C0305C9-B152-4FBA-A789-FE1976D53990}">
          <p14:sldIdLst/>
        </p14:section>
        <p14:section name="סיום וסיכום" id="{790CEF5B-569A-4C2F-BED5-750B08C0E5AD}">
          <p14:sldIdLst/>
        </p14:section>
        <p14:section name="נספח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83977" autoAdjust="0"/>
  </p:normalViewPr>
  <p:slideViewPr>
    <p:cSldViewPr>
      <p:cViewPr varScale="1">
        <p:scale>
          <a:sx n="82" d="100"/>
          <a:sy n="82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algn="r" rtl="1"/>
          <a:endParaRPr lang="ar-SA"/>
        </a:p>
      </dgm:t>
    </dgm:pt>
    <dgm:pt modelId="{74EE5CD8-078F-4590-BF9C-A341A294A01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 rtl="1"/>
          <a:r>
            <a:rPr lang="ar-SA" sz="2800" b="1" smtClean="0">
              <a:latin typeface="David" panose="020E0502060401010101" pitchFamily="34" charset="-79"/>
            </a:rPr>
            <a:t>1</a:t>
          </a:r>
          <a:endParaRPr lang="ar-SA" sz="4400" b="1" dirty="0">
            <a:latin typeface="David" panose="020E0502060401010101" pitchFamily="34" charset="-79"/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AA046201-5C4D-445E-BF0B-5C6D2B0A1945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 rtl="1"/>
          <a:r>
            <a:rPr lang="ar-SA" sz="2800" b="1" smtClean="0">
              <a:latin typeface="David" panose="020E0502060401010101" pitchFamily="34" charset="-79"/>
            </a:rPr>
            <a:t>2</a:t>
          </a:r>
          <a:endParaRPr lang="ar-SA" sz="2800" b="1" dirty="0">
            <a:latin typeface="David" panose="020E0502060401010101" pitchFamily="34" charset="-79"/>
          </a:endParaRP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C59269D0-92A5-481C-BA64-727AFB0DD545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r>
            <a:rPr lang="he-IL" sz="1800" b="1" dirty="0" smtClean="0">
              <a:solidFill>
                <a:schemeClr val="accent6">
                  <a:lumMod val="75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דיווח של שטרי המטען הפנימיים מועברים ע"י המשלח בחו"ל לחברת התעופה בחו"ל לצורך שידורם למכס . חברת התעופה איננה מבצעת כל מניפולציה על שטרי מטען אלו.</a:t>
          </a:r>
          <a:endParaRPr lang="ar-SA" sz="18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pPr algn="r" rtl="1"/>
          <a:endParaRPr lang="ar-SA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pPr algn="r" rtl="1"/>
          <a:endParaRPr lang="ar-SA" sz="3200"/>
        </a:p>
      </dgm:t>
    </dgm:pt>
    <dgm:pt modelId="{D1776C8F-2B10-4075-8DF7-7F65AB725ED5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 rtl="1"/>
          <a:r>
            <a:rPr lang="ar-SA" sz="3200" b="1" smtClean="0">
              <a:latin typeface="David" panose="020E0502060401010101" pitchFamily="34" charset="-79"/>
            </a:rPr>
            <a:t>3</a:t>
          </a:r>
          <a:endParaRPr lang="ar-SA" sz="4400" b="1" dirty="0">
            <a:latin typeface="David" panose="020E0502060401010101" pitchFamily="34" charset="-79"/>
          </a:endParaRP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pPr algn="r" rtl="1"/>
          <a:endParaRPr lang="ar-SA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pPr algn="r" rtl="1"/>
          <a:endParaRPr lang="ar-SA" sz="3200"/>
        </a:p>
      </dgm:t>
    </dgm:pt>
    <dgm:pt modelId="{6BE4E373-0656-4EDC-821E-BE09C952B1F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r>
            <a:rPr lang="he-IL" sz="1800" b="1" dirty="0" smtClean="0">
              <a:solidFill>
                <a:schemeClr val="accent6">
                  <a:lumMod val="75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קליטה ע"י המסוף של שטרי מטען מסוג ישיר ומאסטר המידע מתקבל במסוף במסר מחברת התעופה.</a:t>
          </a:r>
          <a:endParaRPr lang="ar-SA" sz="18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pPr algn="r" rtl="1"/>
          <a:endParaRPr lang="ar-SA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pPr algn="r" rtl="1"/>
          <a:endParaRPr lang="ar-SA" sz="3200"/>
        </a:p>
      </dgm:t>
    </dgm:pt>
    <dgm:pt modelId="{1E4D3931-0DBD-4211-A24A-6AF364284B1E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80988" indent="-280988" algn="r" rtl="1"/>
          <a:r>
            <a:rPr lang="he-IL" sz="1800" b="1" dirty="0" smtClean="0">
              <a:solidFill>
                <a:schemeClr val="accent6">
                  <a:lumMod val="75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דיווח המצהר התיאורטי ע"י חברת תעופה עבור שטרי מטען מאסטר וישירים. ביעדים קרובים מיד עם ההמראה וביעדים רחוקים לפחות ארבע שעות לפני נחיתה.  </a:t>
          </a:r>
          <a:endParaRPr lang="ar-SA" sz="18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594E727D-B122-46FD-BC58-372FF550C603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endParaRPr lang="ar-SA" sz="18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B3FAB929-A293-497E-9872-B539254575C7}" type="parTrans" cxnId="{088DE07C-F887-4E76-B272-35240C3799A8}">
      <dgm:prSet/>
      <dgm:spPr/>
      <dgm:t>
        <a:bodyPr/>
        <a:lstStyle/>
        <a:p>
          <a:pPr rtl="1"/>
          <a:endParaRPr lang="he-IL"/>
        </a:p>
      </dgm:t>
    </dgm:pt>
    <dgm:pt modelId="{DB81EFCA-27B7-40A1-9E8A-8EC84C1BD6CF}" type="sibTrans" cxnId="{088DE07C-F887-4E76-B272-35240C3799A8}">
      <dgm:prSet/>
      <dgm:spPr/>
      <dgm:t>
        <a:bodyPr/>
        <a:lstStyle/>
        <a:p>
          <a:pPr rtl="1"/>
          <a:endParaRPr lang="he-IL"/>
        </a:p>
      </dgm:t>
    </dgm:pt>
    <dgm:pt modelId="{AD9CF6B2-37F1-45ED-B841-4CD4B8D62208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endParaRPr lang="ar-SA" sz="18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E407EFCE-7412-4835-A58E-5CC3DBA126D6}" type="parTrans" cxnId="{3B900F0D-0FBD-4918-974C-37B9D78F6613}">
      <dgm:prSet/>
      <dgm:spPr/>
      <dgm:t>
        <a:bodyPr/>
        <a:lstStyle/>
        <a:p>
          <a:pPr rtl="1"/>
          <a:endParaRPr lang="he-IL"/>
        </a:p>
      </dgm:t>
    </dgm:pt>
    <dgm:pt modelId="{A4BFA097-2862-4468-BE96-10FCADD3FA78}" type="sibTrans" cxnId="{3B900F0D-0FBD-4918-974C-37B9D78F6613}">
      <dgm:prSet/>
      <dgm:spPr/>
      <dgm:t>
        <a:bodyPr/>
        <a:lstStyle/>
        <a:p>
          <a:pPr rtl="1"/>
          <a:endParaRPr lang="he-IL"/>
        </a:p>
      </dgm:t>
    </dgm:pt>
    <dgm:pt modelId="{AAE7A1E6-6847-453D-B55B-8A82BF138C1D}" type="pres">
      <dgm:prSet presAssocID="{F6FEADD9-F67D-41F5-BA4C-3C84956E7F46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pPr algn="r" rtl="1"/>
          <a:endParaRPr lang="ar-SA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Y="-100000" custLinFactNeighborX="0" custLinFactNeighborY="-19200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104366" custLinFactNeighborX="3416" custLinFactNeighborY="-1042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pPr algn="r" rtl="1"/>
          <a:endParaRPr lang="ar-SA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pPr algn="r" rtl="1"/>
          <a:endParaRPr lang="ar-SA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106315" custLinFactNeighborX="-3962" custLinFactNeighborY="-16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pPr algn="r" rtl="1"/>
          <a:endParaRPr lang="ar-SA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pPr algn="r" rtl="1"/>
          <a:endParaRPr lang="ar-SA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136566" custLinFactNeighborX="-2545" custLinFactNeighborY="376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B900F0D-0FBD-4918-974C-37B9D78F6613}" srcId="{AA046201-5C4D-445E-BF0B-5C6D2B0A1945}" destId="{AD9CF6B2-37F1-45ED-B841-4CD4B8D62208}" srcOrd="0" destOrd="0" parTransId="{E407EFCE-7412-4835-A58E-5CC3DBA126D6}" sibTransId="{A4BFA097-2862-4468-BE96-10FCADD3FA78}"/>
    <dgm:cxn modelId="{088DE07C-F887-4E76-B272-35240C3799A8}" srcId="{AA046201-5C4D-445E-BF0B-5C6D2B0A1945}" destId="{594E727D-B122-46FD-BC58-372FF550C603}" srcOrd="2" destOrd="0" parTransId="{B3FAB929-A293-497E-9872-B539254575C7}" sibTransId="{DB81EFCA-27B7-40A1-9E8A-8EC84C1BD6CF}"/>
    <dgm:cxn modelId="{3D887057-7E91-45EF-8E4B-3006C2DFECB4}" type="presOf" srcId="{6BE4E373-0656-4EDC-821E-BE09C952B1F6}" destId="{C7C3E6FD-D83F-4BDA-907E-B5EE041DA931}" srcOrd="0" destOrd="0" presId="urn:microsoft.com/office/officeart/2005/8/layout/vList5#1"/>
    <dgm:cxn modelId="{B6416E04-E5DE-46CA-AD27-47EBE280D636}" type="presOf" srcId="{C59269D0-92A5-481C-BA64-727AFB0DD545}" destId="{B37A5355-225B-4C6F-AED7-6C620F99EECC}" srcOrd="0" destOrd="1" presId="urn:microsoft.com/office/officeart/2005/8/layout/vList5#1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#1"/>
    <dgm:cxn modelId="{9071FB3B-D26B-4384-BD1A-80C12C62D02C}" srcId="{AA046201-5C4D-445E-BF0B-5C6D2B0A1945}" destId="{C59269D0-92A5-481C-BA64-727AFB0DD545}" srcOrd="1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#1"/>
    <dgm:cxn modelId="{9A0DCB65-9DCB-4972-9768-1762E4116F3C}" type="presOf" srcId="{74EE5CD8-078F-4590-BF9C-A341A294A016}" destId="{7E429971-BC57-430F-BB25-C0574E5E39E3}" srcOrd="0" destOrd="0" presId="urn:microsoft.com/office/officeart/2005/8/layout/vList5#1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EA867D71-2EC6-45E5-BF48-31BBCB6E5581}" type="presOf" srcId="{594E727D-B122-46FD-BC58-372FF550C603}" destId="{B37A5355-225B-4C6F-AED7-6C620F99EECC}" srcOrd="0" destOrd="2" presId="urn:microsoft.com/office/officeart/2005/8/layout/vList5#1"/>
    <dgm:cxn modelId="{1D12F37E-DF42-400C-B5B5-A8FAF49EC0EC}" type="presOf" srcId="{1E4D3931-0DBD-4211-A24A-6AF364284B1E}" destId="{D54B1729-BC98-42C1-9C6C-D65DCBA4358F}" srcOrd="0" destOrd="0" presId="urn:microsoft.com/office/officeart/2005/8/layout/vList5#1"/>
    <dgm:cxn modelId="{3283D85B-ADED-4BB0-812A-8BEFE878CF90}" type="presOf" srcId="{AD9CF6B2-37F1-45ED-B841-4CD4B8D62208}" destId="{B37A5355-225B-4C6F-AED7-6C620F99EECC}" srcOrd="0" destOrd="0" presId="urn:microsoft.com/office/officeart/2005/8/layout/vList5#1"/>
    <dgm:cxn modelId="{AFF7133D-5E9D-4613-9299-006F9E49301B}" type="presOf" srcId="{AA046201-5C4D-445E-BF0B-5C6D2B0A1945}" destId="{C04276DC-EE64-470A-B8BC-09067B8045FA}" srcOrd="0" destOrd="0" presId="urn:microsoft.com/office/officeart/2005/8/layout/vList5#1"/>
    <dgm:cxn modelId="{1E18118B-9778-4714-A249-2B714D5427F7}" type="presParOf" srcId="{AAE7A1E6-6847-453D-B55B-8A82BF138C1D}" destId="{C4407577-18A2-46E0-8805-2838042EB67A}" srcOrd="0" destOrd="0" presId="urn:microsoft.com/office/officeart/2005/8/layout/vList5#1"/>
    <dgm:cxn modelId="{84152E8A-21A6-4CAF-BC09-47C13F4FFFB8}" type="presParOf" srcId="{C4407577-18A2-46E0-8805-2838042EB67A}" destId="{7E429971-BC57-430F-BB25-C0574E5E39E3}" srcOrd="0" destOrd="0" presId="urn:microsoft.com/office/officeart/2005/8/layout/vList5#1"/>
    <dgm:cxn modelId="{1D51832F-3B38-483B-8C08-BDD413206841}" type="presParOf" srcId="{C4407577-18A2-46E0-8805-2838042EB67A}" destId="{D54B1729-BC98-42C1-9C6C-D65DCBA4358F}" srcOrd="1" destOrd="0" presId="urn:microsoft.com/office/officeart/2005/8/layout/vList5#1"/>
    <dgm:cxn modelId="{F2BB24AB-7DB6-4F0F-92D8-664E0F322520}" type="presParOf" srcId="{AAE7A1E6-6847-453D-B55B-8A82BF138C1D}" destId="{AB8574CC-D4F2-4555-AEE3-F4EE58B11D03}" srcOrd="1" destOrd="0" presId="urn:microsoft.com/office/officeart/2005/8/layout/vList5#1"/>
    <dgm:cxn modelId="{3F47CC38-27AC-4E4E-92A2-FDE046382C80}" type="presParOf" srcId="{AAE7A1E6-6847-453D-B55B-8A82BF138C1D}" destId="{85B8F607-FDD8-476A-ADBE-E1250824F294}" srcOrd="2" destOrd="0" presId="urn:microsoft.com/office/officeart/2005/8/layout/vList5#1"/>
    <dgm:cxn modelId="{B4BBC5E0-69C0-4FD2-84A6-C47E62DEA28D}" type="presParOf" srcId="{85B8F607-FDD8-476A-ADBE-E1250824F294}" destId="{C04276DC-EE64-470A-B8BC-09067B8045FA}" srcOrd="0" destOrd="0" presId="urn:microsoft.com/office/officeart/2005/8/layout/vList5#1"/>
    <dgm:cxn modelId="{71B90C6E-E0F2-4EE1-8864-5914AAFA20A7}" type="presParOf" srcId="{85B8F607-FDD8-476A-ADBE-E1250824F294}" destId="{B37A5355-225B-4C6F-AED7-6C620F99EECC}" srcOrd="1" destOrd="0" presId="urn:microsoft.com/office/officeart/2005/8/layout/vList5#1"/>
    <dgm:cxn modelId="{E6DEED78-0C33-4D1D-A595-AFE4311369E4}" type="presParOf" srcId="{AAE7A1E6-6847-453D-B55B-8A82BF138C1D}" destId="{5ACAA866-A8A8-4183-97B5-CEEAB1525C60}" srcOrd="3" destOrd="0" presId="urn:microsoft.com/office/officeart/2005/8/layout/vList5#1"/>
    <dgm:cxn modelId="{FD2A22C3-24B0-4E4D-A3BC-79528D3FBC48}" type="presParOf" srcId="{AAE7A1E6-6847-453D-B55B-8A82BF138C1D}" destId="{477213BE-9E91-4950-8451-7F60796F47F4}" srcOrd="4" destOrd="0" presId="urn:microsoft.com/office/officeart/2005/8/layout/vList5#1"/>
    <dgm:cxn modelId="{2D9E3819-8AF8-4F78-AD5E-1D892BCE0381}" type="presParOf" srcId="{477213BE-9E91-4950-8451-7F60796F47F4}" destId="{F5034101-5B7D-4FE7-B47A-5A48CF39606B}" srcOrd="0" destOrd="0" presId="urn:microsoft.com/office/officeart/2005/8/layout/vList5#1"/>
    <dgm:cxn modelId="{5FD7E964-E46A-45B4-A545-5D657B6094BB}" type="presParOf" srcId="{477213BE-9E91-4950-8451-7F60796F47F4}" destId="{C7C3E6FD-D83F-4BDA-907E-B5EE041DA931}" srcOrd="1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algn="r" rtl="1"/>
          <a:endParaRPr lang="ar-SA"/>
        </a:p>
      </dgm:t>
    </dgm:pt>
    <dgm:pt modelId="{74EE5CD8-078F-4590-BF9C-A341A294A01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 rtl="1"/>
          <a:r>
            <a:rPr lang="he-IL" sz="2800" b="1" dirty="0" smtClean="0">
              <a:latin typeface="David" panose="020E0502060401010101" pitchFamily="34" charset="-79"/>
            </a:rPr>
            <a:t>4</a:t>
          </a:r>
          <a:endParaRPr lang="ar-SA" sz="4400" b="1" dirty="0">
            <a:latin typeface="David" panose="020E0502060401010101" pitchFamily="34" charset="-79"/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AA046201-5C4D-445E-BF0B-5C6D2B0A1945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 rtl="1"/>
          <a:r>
            <a:rPr lang="he-IL" sz="2800" b="1" dirty="0" smtClean="0">
              <a:latin typeface="David" panose="020E0502060401010101" pitchFamily="34" charset="-79"/>
            </a:rPr>
            <a:t>5</a:t>
          </a:r>
          <a:endParaRPr lang="ar-SA" sz="2800" b="1" dirty="0">
            <a:latin typeface="David" panose="020E0502060401010101" pitchFamily="34" charset="-79"/>
          </a:endParaRP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1E4D3931-0DBD-4211-A24A-6AF364284B1E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80988" indent="-280988" algn="r" rtl="1"/>
          <a:r>
            <a:rPr lang="he-IL" sz="2000" b="1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rPr>
            <a:t>דיווח של שטרי מטען פנימיים למסוף המטענים ע"י המשלח בארץ (המכס איננו חלק משידורים אלה) -חייבת להיות תאימות מלאה לשידור המצהר התיאורטי ע"י חברת התעופה.</a:t>
          </a:r>
          <a:endParaRPr lang="ar-SA" sz="1800" b="1" dirty="0">
            <a:effectLst/>
            <a:latin typeface="David" panose="020E0502060401010101" pitchFamily="34" charset="-79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594E727D-B122-46FD-BC58-372FF550C603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28600" indent="0" algn="r" rtl="1"/>
          <a:endParaRPr lang="ar-SA" sz="20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B3FAB929-A293-497E-9872-B539254575C7}" type="parTrans" cxnId="{088DE07C-F887-4E76-B272-35240C3799A8}">
      <dgm:prSet/>
      <dgm:spPr/>
      <dgm:t>
        <a:bodyPr/>
        <a:lstStyle/>
        <a:p>
          <a:pPr rtl="1"/>
          <a:endParaRPr lang="he-IL"/>
        </a:p>
      </dgm:t>
    </dgm:pt>
    <dgm:pt modelId="{DB81EFCA-27B7-40A1-9E8A-8EC84C1BD6CF}" type="sibTrans" cxnId="{088DE07C-F887-4E76-B272-35240C3799A8}">
      <dgm:prSet/>
      <dgm:spPr/>
      <dgm:t>
        <a:bodyPr/>
        <a:lstStyle/>
        <a:p>
          <a:pPr rtl="1"/>
          <a:endParaRPr lang="he-IL"/>
        </a:p>
      </dgm:t>
    </dgm:pt>
    <dgm:pt modelId="{AD9CF6B2-37F1-45ED-B841-4CD4B8D62208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28600" indent="0" algn="r" rtl="1"/>
          <a:endParaRPr lang="ar-SA" sz="2000" b="1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E407EFCE-7412-4835-A58E-5CC3DBA126D6}" type="parTrans" cxnId="{3B900F0D-0FBD-4918-974C-37B9D78F6613}">
      <dgm:prSet/>
      <dgm:spPr/>
      <dgm:t>
        <a:bodyPr/>
        <a:lstStyle/>
        <a:p>
          <a:pPr rtl="1"/>
          <a:endParaRPr lang="he-IL"/>
        </a:p>
      </dgm:t>
    </dgm:pt>
    <dgm:pt modelId="{A4BFA097-2862-4468-BE96-10FCADD3FA78}" type="sibTrans" cxnId="{3B900F0D-0FBD-4918-974C-37B9D78F6613}">
      <dgm:prSet/>
      <dgm:spPr/>
      <dgm:t>
        <a:bodyPr/>
        <a:lstStyle/>
        <a:p>
          <a:pPr rtl="1"/>
          <a:endParaRPr lang="he-IL"/>
        </a:p>
      </dgm:t>
    </dgm:pt>
    <dgm:pt modelId="{E5DD98F5-F66F-4C7C-B285-A6180611220A}">
      <dgm:prSet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28600" indent="-138113" rtl="1"/>
          <a:r>
            <a:rPr lang="he-IL" sz="2000" b="1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rPr>
            <a:t> הזנת </a:t>
          </a:r>
          <a:r>
            <a:rPr lang="he-IL" sz="2000" b="1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rPr>
            <a:t>נתוני משגור בהצהרת יבוא : </a:t>
          </a:r>
        </a:p>
      </dgm:t>
    </dgm:pt>
    <dgm:pt modelId="{0460CFD0-D69F-464F-BCE5-26EEBE520FF5}" type="parTrans" cxnId="{E19AA442-4678-4CBE-89A4-07A8BE88CF48}">
      <dgm:prSet/>
      <dgm:spPr/>
      <dgm:t>
        <a:bodyPr/>
        <a:lstStyle/>
        <a:p>
          <a:pPr rtl="1"/>
          <a:endParaRPr lang="he-IL"/>
        </a:p>
      </dgm:t>
    </dgm:pt>
    <dgm:pt modelId="{9EC56A63-AE17-4FD4-9837-72A8A1F02F9D}" type="sibTrans" cxnId="{E19AA442-4678-4CBE-89A4-07A8BE88CF48}">
      <dgm:prSet/>
      <dgm:spPr/>
      <dgm:t>
        <a:bodyPr/>
        <a:lstStyle/>
        <a:p>
          <a:pPr rtl="1"/>
          <a:endParaRPr lang="he-IL"/>
        </a:p>
      </dgm:t>
    </dgm:pt>
    <dgm:pt modelId="{25D9F269-97F9-4399-B590-1C17918EAD2E}">
      <dgm:prSet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69875" indent="-179388" rtl="1"/>
          <a:r>
            <a:rPr lang="he-IL" sz="2000" b="1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rPr>
            <a:t>סוג מזהה מטען-שנה-מספר שטר מטען  ישיר/מאסטר המורכב  מקידומת חברת תעופה מקף(-) ונומרטור - שטר מטען פנימי מורחב כפי ששודר במצהר ודווח למסוף המטענים. </a:t>
          </a:r>
          <a:endParaRPr lang="en-US" sz="2000" b="1" dirty="0">
            <a:solidFill>
              <a:schemeClr val="accent6">
                <a:lumMod val="75000"/>
              </a:schemeClr>
            </a:solidFill>
            <a:latin typeface="David" panose="020E0502060401010101" pitchFamily="34" charset="-79"/>
            <a:ea typeface="Calibri" panose="020F0502020204030204" pitchFamily="34" charset="0"/>
            <a:cs typeface="David" panose="020E0502060401010101" pitchFamily="34" charset="-79"/>
          </a:endParaRPr>
        </a:p>
      </dgm:t>
    </dgm:pt>
    <dgm:pt modelId="{8D3949C8-B7DD-44A5-8A8A-142A6EF23737}" type="parTrans" cxnId="{8133E9EC-F000-4F7A-9C45-A2B99CAC567D}">
      <dgm:prSet/>
      <dgm:spPr/>
      <dgm:t>
        <a:bodyPr/>
        <a:lstStyle/>
        <a:p>
          <a:pPr rtl="1"/>
          <a:endParaRPr lang="he-IL"/>
        </a:p>
      </dgm:t>
    </dgm:pt>
    <dgm:pt modelId="{7D8C814D-CC70-4513-9C97-15DA802F8EA3}" type="sibTrans" cxnId="{8133E9EC-F000-4F7A-9C45-A2B99CAC567D}">
      <dgm:prSet/>
      <dgm:spPr/>
      <dgm:t>
        <a:bodyPr/>
        <a:lstStyle/>
        <a:p>
          <a:pPr rtl="1"/>
          <a:endParaRPr lang="he-IL"/>
        </a:p>
      </dgm:t>
    </dgm:pt>
    <dgm:pt modelId="{AAE7A1E6-6847-453D-B55B-8A82BF138C1D}" type="pres">
      <dgm:prSet presAssocID="{F6FEADD9-F67D-41F5-BA4C-3C84956E7F46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pPr algn="r" rtl="1"/>
          <a:endParaRPr lang="ar-SA"/>
        </a:p>
      </dgm:t>
    </dgm:pt>
    <dgm:pt modelId="{7E429971-BC57-430F-BB25-C0574E5E39E3}" type="pres">
      <dgm:prSet presAssocID="{74EE5CD8-078F-4590-BF9C-A341A294A016}" presName="parentText" presStyleLbl="node1" presStyleIdx="0" presStyleCnt="2" custLinFactY="-100000" custLinFactNeighborX="0" custLinFactNeighborY="-19200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2" custScaleX="259632" custScaleY="104366" custLinFactNeighborX="-1085" custLinFactNeighborY="-15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pPr algn="r" rtl="1"/>
          <a:endParaRPr lang="ar-SA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pPr algn="r" rtl="1"/>
          <a:endParaRPr lang="ar-SA"/>
        </a:p>
      </dgm:t>
    </dgm:pt>
    <dgm:pt modelId="{C04276DC-EE64-470A-B8BC-09067B8045FA}" type="pres">
      <dgm:prSet presAssocID="{AA046201-5C4D-445E-BF0B-5C6D2B0A1945}" presName="parentText" presStyleLbl="node1" presStyleIdx="1" presStyleCnt="2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2" custScaleX="259632" custScaleY="123754" custLinFactNeighborX="-3962" custLinFactNeighborY="-16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</dgm:ptLst>
  <dgm:cxnLst>
    <dgm:cxn modelId="{3B900F0D-0FBD-4918-974C-37B9D78F6613}" srcId="{AA046201-5C4D-445E-BF0B-5C6D2B0A1945}" destId="{AD9CF6B2-37F1-45ED-B841-4CD4B8D62208}" srcOrd="0" destOrd="0" parTransId="{E407EFCE-7412-4835-A58E-5CC3DBA126D6}" sibTransId="{A4BFA097-2862-4468-BE96-10FCADD3FA78}"/>
    <dgm:cxn modelId="{088DE07C-F887-4E76-B272-35240C3799A8}" srcId="{AA046201-5C4D-445E-BF0B-5C6D2B0A1945}" destId="{594E727D-B122-46FD-BC58-372FF550C603}" srcOrd="2" destOrd="0" parTransId="{B3FAB929-A293-497E-9872-B539254575C7}" sibTransId="{DB81EFCA-27B7-40A1-9E8A-8EC84C1BD6CF}"/>
    <dgm:cxn modelId="{18DE9C64-ACB2-4540-BB6C-FE2EFB539A58}" type="presOf" srcId="{E5DD98F5-F66F-4C7C-B285-A6180611220A}" destId="{B37A5355-225B-4C6F-AED7-6C620F99EECC}" srcOrd="0" destOrd="1" presId="urn:microsoft.com/office/officeart/2005/8/layout/vList5#1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E19AA442-4678-4CBE-89A4-07A8BE88CF48}" srcId="{AA046201-5C4D-445E-BF0B-5C6D2B0A1945}" destId="{E5DD98F5-F66F-4C7C-B285-A6180611220A}" srcOrd="1" destOrd="0" parTransId="{0460CFD0-D69F-464F-BCE5-26EEBE520FF5}" sibTransId="{9EC56A63-AE17-4FD4-9837-72A8A1F02F9D}"/>
    <dgm:cxn modelId="{08C16AFC-CD57-42B2-9BB6-A56039903E08}" type="presOf" srcId="{25D9F269-97F9-4399-B590-1C17918EAD2E}" destId="{B37A5355-225B-4C6F-AED7-6C620F99EECC}" srcOrd="0" destOrd="2" presId="urn:microsoft.com/office/officeart/2005/8/layout/vList5#1"/>
    <dgm:cxn modelId="{8133E9EC-F000-4F7A-9C45-A2B99CAC567D}" srcId="{E5DD98F5-F66F-4C7C-B285-A6180611220A}" destId="{25D9F269-97F9-4399-B590-1C17918EAD2E}" srcOrd="0" destOrd="0" parTransId="{8D3949C8-B7DD-44A5-8A8A-142A6EF23737}" sibTransId="{7D8C814D-CC70-4513-9C97-15DA802F8EA3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#1"/>
    <dgm:cxn modelId="{9A0DCB65-9DCB-4972-9768-1762E4116F3C}" type="presOf" srcId="{74EE5CD8-078F-4590-BF9C-A341A294A016}" destId="{7E429971-BC57-430F-BB25-C0574E5E39E3}" srcOrd="0" destOrd="0" presId="urn:microsoft.com/office/officeart/2005/8/layout/vList5#1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EA867D71-2EC6-45E5-BF48-31BBCB6E5581}" type="presOf" srcId="{594E727D-B122-46FD-BC58-372FF550C603}" destId="{B37A5355-225B-4C6F-AED7-6C620F99EECC}" srcOrd="0" destOrd="3" presId="urn:microsoft.com/office/officeart/2005/8/layout/vList5#1"/>
    <dgm:cxn modelId="{1D12F37E-DF42-400C-B5B5-A8FAF49EC0EC}" type="presOf" srcId="{1E4D3931-0DBD-4211-A24A-6AF364284B1E}" destId="{D54B1729-BC98-42C1-9C6C-D65DCBA4358F}" srcOrd="0" destOrd="0" presId="urn:microsoft.com/office/officeart/2005/8/layout/vList5#1"/>
    <dgm:cxn modelId="{3283D85B-ADED-4BB0-812A-8BEFE878CF90}" type="presOf" srcId="{AD9CF6B2-37F1-45ED-B841-4CD4B8D62208}" destId="{B37A5355-225B-4C6F-AED7-6C620F99EECC}" srcOrd="0" destOrd="0" presId="urn:microsoft.com/office/officeart/2005/8/layout/vList5#1"/>
    <dgm:cxn modelId="{AFF7133D-5E9D-4613-9299-006F9E49301B}" type="presOf" srcId="{AA046201-5C4D-445E-BF0B-5C6D2B0A1945}" destId="{C04276DC-EE64-470A-B8BC-09067B8045FA}" srcOrd="0" destOrd="0" presId="urn:microsoft.com/office/officeart/2005/8/layout/vList5#1"/>
    <dgm:cxn modelId="{1E18118B-9778-4714-A249-2B714D5427F7}" type="presParOf" srcId="{AAE7A1E6-6847-453D-B55B-8A82BF138C1D}" destId="{C4407577-18A2-46E0-8805-2838042EB67A}" srcOrd="0" destOrd="0" presId="urn:microsoft.com/office/officeart/2005/8/layout/vList5#1"/>
    <dgm:cxn modelId="{84152E8A-21A6-4CAF-BC09-47C13F4FFFB8}" type="presParOf" srcId="{C4407577-18A2-46E0-8805-2838042EB67A}" destId="{7E429971-BC57-430F-BB25-C0574E5E39E3}" srcOrd="0" destOrd="0" presId="urn:microsoft.com/office/officeart/2005/8/layout/vList5#1"/>
    <dgm:cxn modelId="{1D51832F-3B38-483B-8C08-BDD413206841}" type="presParOf" srcId="{C4407577-18A2-46E0-8805-2838042EB67A}" destId="{D54B1729-BC98-42C1-9C6C-D65DCBA4358F}" srcOrd="1" destOrd="0" presId="urn:microsoft.com/office/officeart/2005/8/layout/vList5#1"/>
    <dgm:cxn modelId="{F2BB24AB-7DB6-4F0F-92D8-664E0F322520}" type="presParOf" srcId="{AAE7A1E6-6847-453D-B55B-8A82BF138C1D}" destId="{AB8574CC-D4F2-4555-AEE3-F4EE58B11D03}" srcOrd="1" destOrd="0" presId="urn:microsoft.com/office/officeart/2005/8/layout/vList5#1"/>
    <dgm:cxn modelId="{3F47CC38-27AC-4E4E-92A2-FDE046382C80}" type="presParOf" srcId="{AAE7A1E6-6847-453D-B55B-8A82BF138C1D}" destId="{85B8F607-FDD8-476A-ADBE-E1250824F294}" srcOrd="2" destOrd="0" presId="urn:microsoft.com/office/officeart/2005/8/layout/vList5#1"/>
    <dgm:cxn modelId="{B4BBC5E0-69C0-4FD2-84A6-C47E62DEA28D}" type="presParOf" srcId="{85B8F607-FDD8-476A-ADBE-E1250824F294}" destId="{C04276DC-EE64-470A-B8BC-09067B8045FA}" srcOrd="0" destOrd="0" presId="urn:microsoft.com/office/officeart/2005/8/layout/vList5#1"/>
    <dgm:cxn modelId="{71B90C6E-E0F2-4EE1-8864-5914AAFA20A7}" type="presParOf" srcId="{85B8F607-FDD8-476A-ADBE-E1250824F294}" destId="{B37A5355-225B-4C6F-AED7-6C620F99EECC}" srcOrd="1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#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algn="r" rtl="1"/>
          <a:endParaRPr lang="ar-SA"/>
        </a:p>
      </dgm:t>
    </dgm:pt>
    <dgm:pt modelId="{74EE5CD8-078F-4590-BF9C-A341A294A016}">
      <dgm:prSet phldrT="[Text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ctr" rtl="1"/>
          <a:r>
            <a:rPr lang="ar-SA" sz="2800" b="1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AA046201-5C4D-445E-BF0B-5C6D2B0A1945}">
      <dgm:prSet phldrT="[Text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ctr" rtl="1"/>
          <a:r>
            <a:rPr lang="ar-SA" sz="2800" b="1" dirty="0"/>
            <a:t>2</a:t>
          </a:r>
          <a:endParaRPr lang="ar-SA" sz="4400" b="1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C59269D0-92A5-481C-BA64-727AFB0DD545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r>
            <a:rPr lang="he-IL" sz="2000" b="1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שטרי המטען </a:t>
          </a:r>
          <a:r>
            <a:rPr lang="he-IL" sz="2000" b="1" dirty="0" err="1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הבלדריים</a:t>
          </a:r>
          <a:r>
            <a:rPr lang="he-IL" sz="2000" b="1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 מדווחים ע"י הבלדר בארץ ועליו לקשר אותם למאסטר.</a:t>
          </a:r>
          <a:endParaRPr lang="ar-SA" sz="3600" b="1" dirty="0">
            <a:solidFill>
              <a:schemeClr val="accent6">
                <a:lumMod val="50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pPr algn="r" rtl="1"/>
          <a:endParaRPr lang="ar-SA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pPr algn="r" rtl="1"/>
          <a:endParaRPr lang="ar-SA" sz="3200"/>
        </a:p>
      </dgm:t>
    </dgm:pt>
    <dgm:pt modelId="{D1776C8F-2B10-4075-8DF7-7F65AB725ED5}">
      <dgm:prSet phldrT="[Text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ctr" rtl="1"/>
          <a:r>
            <a:rPr lang="ar-SA" sz="2800" b="1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pPr algn="r" rtl="1"/>
          <a:endParaRPr lang="ar-SA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pPr algn="r" rtl="1"/>
          <a:endParaRPr lang="ar-SA" sz="3200"/>
        </a:p>
      </dgm:t>
    </dgm:pt>
    <dgm:pt modelId="{6BE4E373-0656-4EDC-821E-BE09C952B1F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r>
            <a:rPr lang="he-IL" sz="2000" b="1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הזנת נתוני משגור בהצהרת יבוא: סוג מזהה מטען (לא תעודת עיכוב )-מס' </a:t>
          </a:r>
          <a:r>
            <a:rPr lang="he-IL" sz="2000" b="1" dirty="0" err="1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שט"מ</a:t>
          </a:r>
          <a:r>
            <a:rPr lang="he-IL" sz="2000" b="1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 בלדר-ח.פ. בלדר-תאריך הקמה ( תאריך יצירת שטר המטען )  </a:t>
          </a:r>
          <a:endParaRPr lang="ar-SA" sz="2000" b="1" dirty="0">
            <a:solidFill>
              <a:schemeClr val="accent6">
                <a:lumMod val="50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pPr algn="r" rtl="1"/>
          <a:endParaRPr lang="ar-SA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pPr algn="r" rtl="1"/>
          <a:endParaRPr lang="ar-SA" sz="3200"/>
        </a:p>
      </dgm:t>
    </dgm:pt>
    <dgm:pt modelId="{1E4D3931-0DBD-4211-A24A-6AF364284B1E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80988" indent="-280988" algn="r" rtl="1"/>
          <a:r>
            <a:rPr lang="he-IL" sz="2000" b="1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שטר מטען מאסטר מדווח ע"י חברת התעופה ביעדים קרובים מיד עם ההמראה וביעדים רחוקים לפחות ארבע שעות לפני נחיתה.  </a:t>
          </a:r>
          <a:endParaRPr lang="ar-SA" sz="2000" b="1" dirty="0">
            <a:solidFill>
              <a:schemeClr val="accent6">
                <a:lumMod val="50000"/>
              </a:schemeClr>
            </a:solidFill>
            <a:effectLst/>
            <a:latin typeface="David" panose="020E0502060401010101" pitchFamily="34" charset="-79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pPr algn="r" rtl="1"/>
          <a:endParaRPr lang="ar-SA"/>
        </a:p>
      </dgm:t>
    </dgm:pt>
    <dgm:pt modelId="{7E429971-BC57-430F-BB25-C0574E5E39E3}" type="pres">
      <dgm:prSet presAssocID="{74EE5CD8-078F-4590-BF9C-A341A294A016}" presName="parentText" presStyleLbl="node1" presStyleIdx="0" presStyleCnt="3" custScaleX="82843" custScaleY="1325156" custLinFactNeighborX="29082" custLinFactNeighborY="1932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2000000" custLinFactNeighborY="-160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pPr algn="r" rtl="1"/>
          <a:endParaRPr lang="ar-SA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pPr algn="r" rtl="1"/>
          <a:endParaRPr lang="ar-SA"/>
        </a:p>
      </dgm:t>
    </dgm:pt>
    <dgm:pt modelId="{C04276DC-EE64-470A-B8BC-09067B8045FA}" type="pres">
      <dgm:prSet presAssocID="{AA046201-5C4D-445E-BF0B-5C6D2B0A1945}" presName="parentText" presStyleLbl="node1" presStyleIdx="1" presStyleCnt="3" custScaleY="2000000" custLinFactNeighborX="7185" custLinFactNeighborY="-31992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2000000" custLinFactNeighborX="-10" custLinFactNeighborY="3663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pPr algn="r" rtl="1"/>
          <a:endParaRPr lang="ar-SA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pPr algn="r" rtl="1"/>
          <a:endParaRPr lang="ar-SA"/>
        </a:p>
      </dgm:t>
    </dgm:pt>
    <dgm:pt modelId="{F5034101-5B7D-4FE7-B47A-5A48CF39606B}" type="pres">
      <dgm:prSet presAssocID="{D1776C8F-2B10-4075-8DF7-7F65AB725ED5}" presName="parentText" presStyleLbl="node1" presStyleIdx="2" presStyleCnt="3" custScaleY="2000000" custLinFactY="4903" custLinFactNeighborX="6" custLinFactNeighborY="1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20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#1"/>
    <dgm:cxn modelId="{B6416E04-E5DE-46CA-AD27-47EBE280D636}" type="presOf" srcId="{C59269D0-92A5-481C-BA64-727AFB0DD545}" destId="{B37A5355-225B-4C6F-AED7-6C620F99EECC}" srcOrd="0" destOrd="0" presId="urn:microsoft.com/office/officeart/2005/8/layout/vList5#1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#1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#1"/>
    <dgm:cxn modelId="{9A0DCB65-9DCB-4972-9768-1762E4116F3C}" type="presOf" srcId="{74EE5CD8-078F-4590-BF9C-A341A294A016}" destId="{7E429971-BC57-430F-BB25-C0574E5E39E3}" srcOrd="0" destOrd="0" presId="urn:microsoft.com/office/officeart/2005/8/layout/vList5#1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D12F37E-DF42-400C-B5B5-A8FAF49EC0EC}" type="presOf" srcId="{1E4D3931-0DBD-4211-A24A-6AF364284B1E}" destId="{D54B1729-BC98-42C1-9C6C-D65DCBA4358F}" srcOrd="0" destOrd="0" presId="urn:microsoft.com/office/officeart/2005/8/layout/vList5#1"/>
    <dgm:cxn modelId="{AFF7133D-5E9D-4613-9299-006F9E49301B}" type="presOf" srcId="{AA046201-5C4D-445E-BF0B-5C6D2B0A1945}" destId="{C04276DC-EE64-470A-B8BC-09067B8045FA}" srcOrd="0" destOrd="0" presId="urn:microsoft.com/office/officeart/2005/8/layout/vList5#1"/>
    <dgm:cxn modelId="{1E18118B-9778-4714-A249-2B714D5427F7}" type="presParOf" srcId="{AAE7A1E6-6847-453D-B55B-8A82BF138C1D}" destId="{C4407577-18A2-46E0-8805-2838042EB67A}" srcOrd="0" destOrd="0" presId="urn:microsoft.com/office/officeart/2005/8/layout/vList5#1"/>
    <dgm:cxn modelId="{84152E8A-21A6-4CAF-BC09-47C13F4FFFB8}" type="presParOf" srcId="{C4407577-18A2-46E0-8805-2838042EB67A}" destId="{7E429971-BC57-430F-BB25-C0574E5E39E3}" srcOrd="0" destOrd="0" presId="urn:microsoft.com/office/officeart/2005/8/layout/vList5#1"/>
    <dgm:cxn modelId="{1D51832F-3B38-483B-8C08-BDD413206841}" type="presParOf" srcId="{C4407577-18A2-46E0-8805-2838042EB67A}" destId="{D54B1729-BC98-42C1-9C6C-D65DCBA4358F}" srcOrd="1" destOrd="0" presId="urn:microsoft.com/office/officeart/2005/8/layout/vList5#1"/>
    <dgm:cxn modelId="{F2BB24AB-7DB6-4F0F-92D8-664E0F322520}" type="presParOf" srcId="{AAE7A1E6-6847-453D-B55B-8A82BF138C1D}" destId="{AB8574CC-D4F2-4555-AEE3-F4EE58B11D03}" srcOrd="1" destOrd="0" presId="urn:microsoft.com/office/officeart/2005/8/layout/vList5#1"/>
    <dgm:cxn modelId="{3F47CC38-27AC-4E4E-92A2-FDE046382C80}" type="presParOf" srcId="{AAE7A1E6-6847-453D-B55B-8A82BF138C1D}" destId="{85B8F607-FDD8-476A-ADBE-E1250824F294}" srcOrd="2" destOrd="0" presId="urn:microsoft.com/office/officeart/2005/8/layout/vList5#1"/>
    <dgm:cxn modelId="{B4BBC5E0-69C0-4FD2-84A6-C47E62DEA28D}" type="presParOf" srcId="{85B8F607-FDD8-476A-ADBE-E1250824F294}" destId="{C04276DC-EE64-470A-B8BC-09067B8045FA}" srcOrd="0" destOrd="0" presId="urn:microsoft.com/office/officeart/2005/8/layout/vList5#1"/>
    <dgm:cxn modelId="{71B90C6E-E0F2-4EE1-8864-5914AAFA20A7}" type="presParOf" srcId="{85B8F607-FDD8-476A-ADBE-E1250824F294}" destId="{B37A5355-225B-4C6F-AED7-6C620F99EECC}" srcOrd="1" destOrd="0" presId="urn:microsoft.com/office/officeart/2005/8/layout/vList5#1"/>
    <dgm:cxn modelId="{E6DEED78-0C33-4D1D-A595-AFE4311369E4}" type="presParOf" srcId="{AAE7A1E6-6847-453D-B55B-8A82BF138C1D}" destId="{5ACAA866-A8A8-4183-97B5-CEEAB1525C60}" srcOrd="3" destOrd="0" presId="urn:microsoft.com/office/officeart/2005/8/layout/vList5#1"/>
    <dgm:cxn modelId="{FD2A22C3-24B0-4E4D-A3BC-79528D3FBC48}" type="presParOf" srcId="{AAE7A1E6-6847-453D-B55B-8A82BF138C1D}" destId="{477213BE-9E91-4950-8451-7F60796F47F4}" srcOrd="4" destOrd="0" presId="urn:microsoft.com/office/officeart/2005/8/layout/vList5#1"/>
    <dgm:cxn modelId="{2D9E3819-8AF8-4F78-AD5E-1D892BCE0381}" type="presParOf" srcId="{477213BE-9E91-4950-8451-7F60796F47F4}" destId="{F5034101-5B7D-4FE7-B47A-5A48CF39606B}" srcOrd="0" destOrd="0" presId="urn:microsoft.com/office/officeart/2005/8/layout/vList5#1"/>
    <dgm:cxn modelId="{5FD7E964-E46A-45B4-A545-5D657B6094BB}" type="presParOf" srcId="{477213BE-9E91-4950-8451-7F60796F47F4}" destId="{C7C3E6FD-D83F-4BDA-907E-B5EE041DA931}" srcOrd="1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#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algn="r" rtl="1"/>
          <a:endParaRPr lang="ar-SA"/>
        </a:p>
      </dgm:t>
    </dgm:pt>
    <dgm:pt modelId="{74EE5CD8-078F-4590-BF9C-A341A294A016}">
      <dgm:prSet phldrT="[Text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ctr" rtl="1"/>
          <a:r>
            <a:rPr lang="ar-SA" sz="2800" b="1" dirty="0"/>
            <a:t>1</a:t>
          </a:r>
          <a:endParaRPr lang="ar-SA" sz="4400" b="1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pPr algn="r" rtl="1"/>
          <a:endParaRPr lang="ar-SA" sz="3200"/>
        </a:p>
      </dgm:t>
    </dgm:pt>
    <dgm:pt modelId="{AA046201-5C4D-445E-BF0B-5C6D2B0A1945}">
      <dgm:prSet phldrT="[Text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ctr" rtl="1"/>
          <a:r>
            <a:rPr lang="ar-SA" sz="2800" b="1" dirty="0"/>
            <a:t>2</a:t>
          </a:r>
          <a:endParaRPr lang="ar-SA" sz="4400" b="1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pPr algn="r" rtl="1"/>
          <a:endParaRPr lang="ar-SA" sz="3200"/>
        </a:p>
      </dgm:t>
    </dgm:pt>
    <dgm:pt modelId="{C59269D0-92A5-481C-BA64-727AFB0DD545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r>
            <a:rPr lang="he-IL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rPr>
            <a:t>שימוש מושכל בכלים הקיימים במערכת לזיהוי שטרי המטען</a:t>
          </a:r>
          <a:endParaRPr lang="ar-SA" sz="4000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anose="020E0502060401010101" pitchFamily="34" charset="-79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pPr algn="r" rtl="1"/>
          <a:endParaRPr lang="ar-SA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pPr algn="r" rtl="1"/>
          <a:endParaRPr lang="ar-SA" sz="3200"/>
        </a:p>
      </dgm:t>
    </dgm:pt>
    <dgm:pt modelId="{D1776C8F-2B10-4075-8DF7-7F65AB725ED5}">
      <dgm:prSet phldrT="[Text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ctr" rtl="1"/>
          <a:r>
            <a:rPr lang="ar-SA" sz="2800" b="1" dirty="0"/>
            <a:t>3</a:t>
          </a:r>
          <a:endParaRPr lang="ar-SA" sz="4400" b="1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pPr algn="r" rtl="1"/>
          <a:endParaRPr lang="ar-SA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pPr algn="r" rtl="1"/>
          <a:endParaRPr lang="ar-SA" sz="3200"/>
        </a:p>
      </dgm:t>
    </dgm:pt>
    <dgm:pt modelId="{6BE4E373-0656-4EDC-821E-BE09C952B1F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r" rtl="1"/>
          <a:r>
            <a:rPr lang="he-IL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rPr>
            <a:t>סוגי המשגור במערכת "שער עולמי"</a:t>
          </a:r>
          <a:endParaRPr lang="ar-SA" sz="2400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anose="020E0502060401010101" pitchFamily="34" charset="-79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pPr algn="r" rtl="1"/>
          <a:endParaRPr lang="ar-SA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pPr algn="r" rtl="1"/>
          <a:endParaRPr lang="ar-SA" sz="3200"/>
        </a:p>
      </dgm:t>
    </dgm:pt>
    <dgm:pt modelId="{1E4D3931-0DBD-4211-A24A-6AF364284B1E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280988" indent="-280988" algn="r" rtl="1"/>
          <a:r>
            <a:rPr lang="he-IL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rPr>
            <a:t>שידור הקליטה וההצהרה חייבים להיות בהתאמה למצהר – אחרת עוברים לאילוצים.</a:t>
          </a:r>
          <a:endParaRPr lang="ar-SA" sz="2400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vid" panose="020E0502060401010101" pitchFamily="34" charset="-79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pPr algn="r" rtl="1"/>
          <a:endParaRPr lang="ar-SA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pPr algn="r" rtl="1"/>
          <a:endParaRPr lang="ar-SA"/>
        </a:p>
      </dgm:t>
    </dgm:pt>
    <dgm:pt modelId="{7E429971-BC57-430F-BB25-C0574E5E39E3}" type="pres">
      <dgm:prSet presAssocID="{74EE5CD8-078F-4590-BF9C-A341A294A016}" presName="parentText" presStyleLbl="node1" presStyleIdx="0" presStyleCnt="3" custScaleY="2000000" custLinFactY="-4902" custLinFactNeighborX="6" custLinFactNeighborY="-1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2000000" custLinFactNeighborY="-160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pPr algn="r" rtl="1"/>
          <a:endParaRPr lang="ar-SA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pPr algn="r" rtl="1"/>
          <a:endParaRPr lang="ar-SA"/>
        </a:p>
      </dgm:t>
    </dgm:pt>
    <dgm:pt modelId="{C04276DC-EE64-470A-B8BC-09067B8045FA}" type="pres">
      <dgm:prSet presAssocID="{AA046201-5C4D-445E-BF0B-5C6D2B0A1945}" presName="parentText" presStyleLbl="node1" presStyleIdx="1" presStyleCnt="3" custScaleY="2000000" custLinFactNeighborY="-3663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2000000" custLinFactNeighborX="-10" custLinFactNeighborY="3663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pPr algn="r" rtl="1"/>
          <a:endParaRPr lang="ar-SA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pPr algn="r" rtl="1"/>
          <a:endParaRPr lang="ar-SA"/>
        </a:p>
      </dgm:t>
    </dgm:pt>
    <dgm:pt modelId="{F5034101-5B7D-4FE7-B47A-5A48CF39606B}" type="pres">
      <dgm:prSet presAssocID="{D1776C8F-2B10-4075-8DF7-7F65AB725ED5}" presName="parentText" presStyleLbl="node1" presStyleIdx="2" presStyleCnt="3" custScaleY="2000000" custLinFactY="4903" custLinFactNeighborX="6" custLinFactNeighborY="1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algn="r" rtl="1"/>
          <a:endParaRPr lang="ar-SA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20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algn="r" rtl="1"/>
          <a:endParaRPr lang="ar-SA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E995566E-F9EA-42F9-A2E4-E2D8DC07814D}" type="presOf" srcId="{74EE5CD8-078F-4590-BF9C-A341A294A016}" destId="{7E429971-BC57-430F-BB25-C0574E5E39E3}" srcOrd="0" destOrd="0" presId="urn:microsoft.com/office/officeart/2005/8/layout/vList5#1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BCD9BC54-7FDA-42B1-B535-5878DE739433}" type="presOf" srcId="{D1776C8F-2B10-4075-8DF7-7F65AB725ED5}" destId="{F5034101-5B7D-4FE7-B47A-5A48CF39606B}" srcOrd="0" destOrd="0" presId="urn:microsoft.com/office/officeart/2005/8/layout/vList5#1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5D1164A6-CCB1-446B-867E-822D48616BED}" type="presOf" srcId="{C59269D0-92A5-481C-BA64-727AFB0DD545}" destId="{B37A5355-225B-4C6F-AED7-6C620F99EECC}" srcOrd="0" destOrd="0" presId="urn:microsoft.com/office/officeart/2005/8/layout/vList5#1"/>
    <dgm:cxn modelId="{0A1E2334-2FE0-49A5-854C-C283830BCBF9}" type="presOf" srcId="{AA046201-5C4D-445E-BF0B-5C6D2B0A1945}" destId="{C04276DC-EE64-470A-B8BC-09067B8045FA}" srcOrd="0" destOrd="0" presId="urn:microsoft.com/office/officeart/2005/8/layout/vList5#1"/>
    <dgm:cxn modelId="{5EF9144F-53CF-40D6-B5A5-0AC39DFAE45D}" type="presOf" srcId="{6BE4E373-0656-4EDC-821E-BE09C952B1F6}" destId="{C7C3E6FD-D83F-4BDA-907E-B5EE041DA931}" srcOrd="0" destOrd="0" presId="urn:microsoft.com/office/officeart/2005/8/layout/vList5#1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7265C3C5-0C08-4C2F-9635-33884C012410}" type="presOf" srcId="{F6FEADD9-F67D-41F5-BA4C-3C84956E7F46}" destId="{AAE7A1E6-6847-453D-B55B-8A82BF138C1D}" srcOrd="0" destOrd="0" presId="urn:microsoft.com/office/officeart/2005/8/layout/vList5#1"/>
    <dgm:cxn modelId="{E9773D4F-0C6D-42E7-9FAE-46FDA5DA9E63}" type="presOf" srcId="{1E4D3931-0DBD-4211-A24A-6AF364284B1E}" destId="{D54B1729-BC98-42C1-9C6C-D65DCBA4358F}" srcOrd="0" destOrd="0" presId="urn:microsoft.com/office/officeart/2005/8/layout/vList5#1"/>
    <dgm:cxn modelId="{051C9386-0F10-45BA-BB41-B913EBA2F406}" type="presParOf" srcId="{AAE7A1E6-6847-453D-B55B-8A82BF138C1D}" destId="{C4407577-18A2-46E0-8805-2838042EB67A}" srcOrd="0" destOrd="0" presId="urn:microsoft.com/office/officeart/2005/8/layout/vList5#1"/>
    <dgm:cxn modelId="{55FF0C0F-7792-46A4-AA65-42A30A3E77A7}" type="presParOf" srcId="{C4407577-18A2-46E0-8805-2838042EB67A}" destId="{7E429971-BC57-430F-BB25-C0574E5E39E3}" srcOrd="0" destOrd="0" presId="urn:microsoft.com/office/officeart/2005/8/layout/vList5#1"/>
    <dgm:cxn modelId="{77D764A5-8233-475D-AE57-FD94647BB251}" type="presParOf" srcId="{C4407577-18A2-46E0-8805-2838042EB67A}" destId="{D54B1729-BC98-42C1-9C6C-D65DCBA4358F}" srcOrd="1" destOrd="0" presId="urn:microsoft.com/office/officeart/2005/8/layout/vList5#1"/>
    <dgm:cxn modelId="{ED2B960B-4501-4303-B81E-D97F673DCB45}" type="presParOf" srcId="{AAE7A1E6-6847-453D-B55B-8A82BF138C1D}" destId="{AB8574CC-D4F2-4555-AEE3-F4EE58B11D03}" srcOrd="1" destOrd="0" presId="urn:microsoft.com/office/officeart/2005/8/layout/vList5#1"/>
    <dgm:cxn modelId="{D45B912C-7FCA-44BF-99BA-814BF0F7272A}" type="presParOf" srcId="{AAE7A1E6-6847-453D-B55B-8A82BF138C1D}" destId="{85B8F607-FDD8-476A-ADBE-E1250824F294}" srcOrd="2" destOrd="0" presId="urn:microsoft.com/office/officeart/2005/8/layout/vList5#1"/>
    <dgm:cxn modelId="{2F9AC2E9-A65F-4D35-8563-089ECAFE3CDF}" type="presParOf" srcId="{85B8F607-FDD8-476A-ADBE-E1250824F294}" destId="{C04276DC-EE64-470A-B8BC-09067B8045FA}" srcOrd="0" destOrd="0" presId="urn:microsoft.com/office/officeart/2005/8/layout/vList5#1"/>
    <dgm:cxn modelId="{8256E5DB-7627-4F2A-9A88-BC7A265CB482}" type="presParOf" srcId="{85B8F607-FDD8-476A-ADBE-E1250824F294}" destId="{B37A5355-225B-4C6F-AED7-6C620F99EECC}" srcOrd="1" destOrd="0" presId="urn:microsoft.com/office/officeart/2005/8/layout/vList5#1"/>
    <dgm:cxn modelId="{CCE11DDD-3BA6-4D75-BFE9-707F3133ACA4}" type="presParOf" srcId="{AAE7A1E6-6847-453D-B55B-8A82BF138C1D}" destId="{5ACAA866-A8A8-4183-97B5-CEEAB1525C60}" srcOrd="3" destOrd="0" presId="urn:microsoft.com/office/officeart/2005/8/layout/vList5#1"/>
    <dgm:cxn modelId="{E3407F05-6608-4108-B8E5-69A727CF6347}" type="presParOf" srcId="{AAE7A1E6-6847-453D-B55B-8A82BF138C1D}" destId="{477213BE-9E91-4950-8451-7F60796F47F4}" srcOrd="4" destOrd="0" presId="urn:microsoft.com/office/officeart/2005/8/layout/vList5#1"/>
    <dgm:cxn modelId="{1F9D1A6C-792E-42A3-BA33-A659EC77340F}" type="presParOf" srcId="{477213BE-9E91-4950-8451-7F60796F47F4}" destId="{F5034101-5B7D-4FE7-B47A-5A48CF39606B}" srcOrd="0" destOrd="0" presId="urn:microsoft.com/office/officeart/2005/8/layout/vList5#1"/>
    <dgm:cxn modelId="{5CE98A19-765E-4D85-9ACB-DD84D09D3601}" type="presParOf" srcId="{477213BE-9E91-4950-8451-7F60796F47F4}" destId="{C7C3E6FD-D83F-4BDA-907E-B5EE041DA931}" srcOrd="1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16200000">
          <a:off x="2605519" y="-2561721"/>
          <a:ext cx="733875" cy="585795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b="1" kern="1200" dirty="0" smtClean="0">
              <a:solidFill>
                <a:schemeClr val="accent6">
                  <a:lumMod val="75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דיווח המצהר התיאורטי ע"י חברת תעופה עבור שטרי מטען מאסטר וישירים. ביעדים קרובים מיד עם ההמראה וביעדים רחוקים לפחות ארבע שעות לפני נחיתה.  </a:t>
          </a:r>
          <a:endParaRPr lang="ar-SA" sz="18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43482" y="316"/>
        <a:ext cx="5857950" cy="733875"/>
      </dsp:txXfrm>
    </dsp:sp>
    <dsp:sp modelId="{7E429971-BC57-430F-BB25-C0574E5E39E3}">
      <dsp:nvSpPr>
        <dsp:cNvPr id="0" name=""/>
        <dsp:cNvSpPr/>
      </dsp:nvSpPr>
      <dsp:spPr>
        <a:xfrm>
          <a:off x="5858079" y="0"/>
          <a:ext cx="1269141" cy="8789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smtClean="0">
              <a:latin typeface="David" panose="020E0502060401010101" pitchFamily="34" charset="-79"/>
            </a:rPr>
            <a:t>1</a:t>
          </a:r>
          <a:endParaRPr lang="ar-SA" sz="4400" b="1" kern="1200" dirty="0">
            <a:latin typeface="David" panose="020E0502060401010101" pitchFamily="34" charset="-79"/>
          </a:endParaRPr>
        </a:p>
      </dsp:txBody>
      <dsp:txXfrm>
        <a:off x="5900987" y="42908"/>
        <a:ext cx="1183325" cy="793152"/>
      </dsp:txXfrm>
    </dsp:sp>
    <dsp:sp modelId="{B37A5355-225B-4C6F-AED7-6C620F99EECC}">
      <dsp:nvSpPr>
        <dsp:cNvPr id="0" name=""/>
        <dsp:cNvSpPr/>
      </dsp:nvSpPr>
      <dsp:spPr>
        <a:xfrm rot="16200000">
          <a:off x="2555185" y="-1576854"/>
          <a:ext cx="747580" cy="5857950"/>
        </a:xfrm>
        <a:prstGeom prst="rect">
          <a:avLst/>
        </a:prstGeom>
        <a:solidFill>
          <a:schemeClr val="accent3">
            <a:tint val="40000"/>
            <a:alpha val="90000"/>
            <a:hueOff val="837713"/>
            <a:satOff val="-10972"/>
            <a:lumOff val="-114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37713"/>
              <a:satOff val="-10972"/>
              <a:lumOff val="-1142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8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b="1" kern="1200" dirty="0" smtClean="0">
              <a:solidFill>
                <a:schemeClr val="accent6">
                  <a:lumMod val="75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דיווח של שטרי המטען הפנימיים מועברים ע"י המשלח בחו"ל לחברת התעופה בחו"ל לצורך שידורם למכס . חברת התעופה איננה מבצעת כל מניפולציה על שטרי מטען אלו.</a:t>
          </a:r>
          <a:endParaRPr lang="ar-SA" sz="18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8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0" y="978331"/>
        <a:ext cx="5857950" cy="747580"/>
      </dsp:txXfrm>
    </dsp:sp>
    <dsp:sp modelId="{C04276DC-EE64-470A-B8BC-09067B8045FA}">
      <dsp:nvSpPr>
        <dsp:cNvPr id="0" name=""/>
        <dsp:cNvSpPr/>
      </dsp:nvSpPr>
      <dsp:spPr>
        <a:xfrm>
          <a:off x="5858079" y="924007"/>
          <a:ext cx="1269141" cy="878968"/>
        </a:xfrm>
        <a:prstGeom prst="roundRect">
          <a:avLst/>
        </a:prstGeom>
        <a:solidFill>
          <a:schemeClr val="accent3">
            <a:hueOff val="730060"/>
            <a:satOff val="-13582"/>
            <a:lumOff val="-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smtClean="0">
              <a:latin typeface="David" panose="020E0502060401010101" pitchFamily="34" charset="-79"/>
            </a:rPr>
            <a:t>2</a:t>
          </a:r>
          <a:endParaRPr lang="ar-SA" sz="2800" b="1" kern="1200" dirty="0">
            <a:latin typeface="David" panose="020E0502060401010101" pitchFamily="34" charset="-79"/>
          </a:endParaRPr>
        </a:p>
      </dsp:txBody>
      <dsp:txXfrm>
        <a:off x="5900987" y="966915"/>
        <a:ext cx="1183325" cy="793152"/>
      </dsp:txXfrm>
    </dsp:sp>
    <dsp:sp modelId="{C7C3E6FD-D83F-4BDA-907E-B5EE041DA931}">
      <dsp:nvSpPr>
        <dsp:cNvPr id="0" name=""/>
        <dsp:cNvSpPr/>
      </dsp:nvSpPr>
      <dsp:spPr>
        <a:xfrm rot="16200000">
          <a:off x="2448826" y="-600812"/>
          <a:ext cx="960297" cy="5857950"/>
        </a:xfrm>
        <a:prstGeom prst="rect">
          <a:avLst/>
        </a:prstGeom>
        <a:solidFill>
          <a:schemeClr val="accent3">
            <a:tint val="40000"/>
            <a:alpha val="90000"/>
            <a:hueOff val="1675425"/>
            <a:satOff val="-21944"/>
            <a:lumOff val="-228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675425"/>
              <a:satOff val="-21944"/>
              <a:lumOff val="-2284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b="1" kern="1200" dirty="0" smtClean="0">
              <a:solidFill>
                <a:schemeClr val="accent6">
                  <a:lumMod val="75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קליטה ע"י המסוף של שטרי מטען מסוג ישיר ומאסטר המידע מתקבל במסוף במסר מחברת התעופה.</a:t>
          </a:r>
          <a:endParaRPr lang="ar-SA" sz="18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0" y="1848014"/>
        <a:ext cx="5857950" cy="960297"/>
      </dsp:txXfrm>
    </dsp:sp>
    <dsp:sp modelId="{F5034101-5B7D-4FE7-B47A-5A48CF39606B}">
      <dsp:nvSpPr>
        <dsp:cNvPr id="0" name=""/>
        <dsp:cNvSpPr/>
      </dsp:nvSpPr>
      <dsp:spPr>
        <a:xfrm>
          <a:off x="5858079" y="1887588"/>
          <a:ext cx="1269141" cy="878968"/>
        </a:xfrm>
        <a:prstGeom prst="roundRect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>
              <a:latin typeface="David" panose="020E0502060401010101" pitchFamily="34" charset="-79"/>
            </a:rPr>
            <a:t>3</a:t>
          </a:r>
          <a:endParaRPr lang="ar-SA" sz="4400" b="1" kern="1200" dirty="0">
            <a:latin typeface="David" panose="020E0502060401010101" pitchFamily="34" charset="-79"/>
          </a:endParaRPr>
        </a:p>
      </dsp:txBody>
      <dsp:txXfrm>
        <a:off x="5900987" y="1930496"/>
        <a:ext cx="1183325" cy="793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16200000">
          <a:off x="2357101" y="-2260748"/>
          <a:ext cx="1143746" cy="585795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rPr>
            <a:t>דיווח של שטרי מטען פנימיים למסוף המטענים ע"י המשלח בארץ (המכס איננו חלק משידורים אלה) -חייבת להיות תאימות מלאה לשידור המצהר התיאורטי ע"י חברת התעופה.</a:t>
          </a:r>
          <a:endParaRPr lang="ar-SA" sz="1800" b="1" kern="1200" dirty="0">
            <a:effectLst/>
            <a:latin typeface="David" panose="020E0502060401010101" pitchFamily="34" charset="-79"/>
          </a:endParaRPr>
        </a:p>
      </dsp:txBody>
      <dsp:txXfrm rot="5400000">
        <a:off x="-1" y="96354"/>
        <a:ext cx="5857950" cy="1143746"/>
      </dsp:txXfrm>
    </dsp:sp>
    <dsp:sp modelId="{7E429971-BC57-430F-BB25-C0574E5E39E3}">
      <dsp:nvSpPr>
        <dsp:cNvPr id="0" name=""/>
        <dsp:cNvSpPr/>
      </dsp:nvSpPr>
      <dsp:spPr>
        <a:xfrm>
          <a:off x="5858079" y="0"/>
          <a:ext cx="1269141" cy="13698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latin typeface="David" panose="020E0502060401010101" pitchFamily="34" charset="-79"/>
            </a:rPr>
            <a:t>4</a:t>
          </a:r>
          <a:endParaRPr lang="ar-SA" sz="4400" b="1" kern="1200" dirty="0">
            <a:latin typeface="David" panose="020E0502060401010101" pitchFamily="34" charset="-79"/>
          </a:endParaRPr>
        </a:p>
      </dsp:txBody>
      <dsp:txXfrm>
        <a:off x="5920033" y="61954"/>
        <a:ext cx="1145233" cy="1245966"/>
      </dsp:txXfrm>
    </dsp:sp>
    <dsp:sp modelId="{B37A5355-225B-4C6F-AED7-6C620F99EECC}">
      <dsp:nvSpPr>
        <dsp:cNvPr id="0" name=""/>
        <dsp:cNvSpPr/>
      </dsp:nvSpPr>
      <dsp:spPr>
        <a:xfrm rot="16200000">
          <a:off x="2250865" y="-823355"/>
          <a:ext cx="1356219" cy="5857950"/>
        </a:xfrm>
        <a:prstGeom prst="rect">
          <a:avLst/>
        </a:prstGeom>
        <a:solidFill>
          <a:schemeClr val="accent3">
            <a:tint val="40000"/>
            <a:alpha val="90000"/>
            <a:hueOff val="1675425"/>
            <a:satOff val="-21944"/>
            <a:lumOff val="-228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675425"/>
              <a:satOff val="-21944"/>
              <a:lumOff val="-2284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0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  <a:p>
          <a:pPr marL="228600" lvl="1" indent="-138113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rPr>
            <a:t> הזנת </a:t>
          </a:r>
          <a:r>
            <a:rPr lang="he-IL" sz="2000" b="1" kern="1200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rPr>
            <a:t>נתוני משגור בהצהרת יבוא : </a:t>
          </a:r>
        </a:p>
        <a:p>
          <a:pPr marL="269875" lvl="2" indent="-179388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rPr>
            <a:t>סוג מזהה מטען-שנה-מספר שטר מטען  ישיר/מאסטר המורכב  מקידומת חברת תעופה מקף(-) ונומרטור - שטר מטען פנימי מורחב כפי ששודר במצהר ודווח למסוף המטענים. </a:t>
          </a:r>
          <a:endParaRPr lang="en-US" sz="2000" b="1" kern="1200" dirty="0">
            <a:solidFill>
              <a:schemeClr val="accent6">
                <a:lumMod val="75000"/>
              </a:schemeClr>
            </a:solidFill>
            <a:latin typeface="David" panose="020E0502060401010101" pitchFamily="34" charset="-79"/>
            <a:ea typeface="Calibri" panose="020F0502020204030204" pitchFamily="34" charset="0"/>
            <a:cs typeface="David" panose="020E0502060401010101" pitchFamily="34" charset="-79"/>
          </a:endParaRPr>
        </a:p>
        <a:p>
          <a:pPr marL="228600" lvl="1" indent="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000" b="1" kern="1200" dirty="0">
            <a:solidFill>
              <a:schemeClr val="accent6">
                <a:lumMod val="75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0" y="1427510"/>
        <a:ext cx="5857950" cy="1356219"/>
      </dsp:txXfrm>
    </dsp:sp>
    <dsp:sp modelId="{C04276DC-EE64-470A-B8BC-09067B8045FA}">
      <dsp:nvSpPr>
        <dsp:cNvPr id="0" name=""/>
        <dsp:cNvSpPr/>
      </dsp:nvSpPr>
      <dsp:spPr>
        <a:xfrm>
          <a:off x="5858079" y="1438402"/>
          <a:ext cx="1269141" cy="1369874"/>
        </a:xfrm>
        <a:prstGeom prst="roundRect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latin typeface="David" panose="020E0502060401010101" pitchFamily="34" charset="-79"/>
            </a:rPr>
            <a:t>5</a:t>
          </a:r>
          <a:endParaRPr lang="ar-SA" sz="2800" b="1" kern="1200" dirty="0">
            <a:latin typeface="David" panose="020E0502060401010101" pitchFamily="34" charset="-79"/>
          </a:endParaRPr>
        </a:p>
      </dsp:txBody>
      <dsp:txXfrm>
        <a:off x="5920033" y="1500356"/>
        <a:ext cx="1145233" cy="1245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16200000">
          <a:off x="2427098" y="-2420403"/>
          <a:ext cx="1441609" cy="62824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שטר מטען מאסטר מדווח ע"י חברת התעופה ביעדים קרובים מיד עם ההמראה וביעדים רחוקים לפחות ארבע שעות לפני נחיתה.  </a:t>
          </a:r>
          <a:endParaRPr lang="ar-SA" sz="2000" b="1" kern="1200" dirty="0">
            <a:solidFill>
              <a:schemeClr val="accent6">
                <a:lumMod val="50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6695" y="0"/>
        <a:ext cx="6282416" cy="1441609"/>
      </dsp:txXfrm>
    </dsp:sp>
    <dsp:sp modelId="{7E429971-BC57-430F-BB25-C0574E5E39E3}">
      <dsp:nvSpPr>
        <dsp:cNvPr id="0" name=""/>
        <dsp:cNvSpPr/>
      </dsp:nvSpPr>
      <dsp:spPr>
        <a:xfrm>
          <a:off x="6289245" y="141657"/>
          <a:ext cx="1127578" cy="11939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/>
            <a:t>1</a:t>
          </a:r>
        </a:p>
      </dsp:txBody>
      <dsp:txXfrm>
        <a:off x="6344289" y="196701"/>
        <a:ext cx="1017490" cy="1083885"/>
      </dsp:txXfrm>
    </dsp:sp>
    <dsp:sp modelId="{B37A5355-225B-4C6F-AED7-6C620F99EECC}">
      <dsp:nvSpPr>
        <dsp:cNvPr id="0" name=""/>
        <dsp:cNvSpPr/>
      </dsp:nvSpPr>
      <dsp:spPr>
        <a:xfrm rot="16200000">
          <a:off x="2327131" y="-673976"/>
          <a:ext cx="1441609" cy="6095869"/>
        </a:xfrm>
        <a:prstGeom prst="rect">
          <a:avLst/>
        </a:prstGeom>
        <a:solidFill>
          <a:schemeClr val="accent3">
            <a:tint val="40000"/>
            <a:alpha val="90000"/>
            <a:hueOff val="837713"/>
            <a:satOff val="-10972"/>
            <a:lumOff val="-114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37713"/>
              <a:satOff val="-10972"/>
              <a:lumOff val="-11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שטרי המטען </a:t>
          </a:r>
          <a:r>
            <a:rPr lang="he-IL" sz="2000" b="1" kern="1200" dirty="0" err="1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הבלדריים</a:t>
          </a:r>
          <a:r>
            <a:rPr lang="he-IL" sz="2000" b="1" kern="1200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 מדווחים ע"י הבלדר בארץ ועליו לקשר אותם למאסטר.</a:t>
          </a:r>
          <a:endParaRPr lang="ar-SA" sz="3600" b="1" kern="1200" dirty="0">
            <a:solidFill>
              <a:schemeClr val="accent6">
                <a:lumMod val="50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1" y="1653154"/>
        <a:ext cx="6095869" cy="1441609"/>
      </dsp:txXfrm>
    </dsp:sp>
    <dsp:sp modelId="{C04276DC-EE64-470A-B8BC-09067B8045FA}">
      <dsp:nvSpPr>
        <dsp:cNvPr id="0" name=""/>
        <dsp:cNvSpPr/>
      </dsp:nvSpPr>
      <dsp:spPr>
        <a:xfrm>
          <a:off x="6096136" y="1417722"/>
          <a:ext cx="1320687" cy="1802012"/>
        </a:xfrm>
        <a:prstGeom prst="roundRect">
          <a:avLst/>
        </a:prstGeom>
        <a:gradFill rotWithShape="0">
          <a:gsLst>
            <a:gs pos="0">
              <a:schemeClr val="accent3">
                <a:hueOff val="730060"/>
                <a:satOff val="-13582"/>
                <a:lumOff val="-4118"/>
                <a:alphaOff val="0"/>
                <a:shade val="51000"/>
                <a:satMod val="130000"/>
              </a:schemeClr>
            </a:gs>
            <a:gs pos="80000">
              <a:schemeClr val="accent3">
                <a:hueOff val="730060"/>
                <a:satOff val="-13582"/>
                <a:lumOff val="-4118"/>
                <a:alphaOff val="0"/>
                <a:shade val="93000"/>
                <a:satMod val="130000"/>
              </a:schemeClr>
            </a:gs>
            <a:gs pos="100000">
              <a:schemeClr val="accent3">
                <a:hueOff val="730060"/>
                <a:satOff val="-13582"/>
                <a:lumOff val="-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/>
            <a:t>2</a:t>
          </a:r>
          <a:endParaRPr lang="ar-SA" sz="4400" b="1" kern="1200" dirty="0"/>
        </a:p>
      </dsp:txBody>
      <dsp:txXfrm>
        <a:off x="6160607" y="1482193"/>
        <a:ext cx="1191745" cy="1673070"/>
      </dsp:txXfrm>
    </dsp:sp>
    <dsp:sp modelId="{C7C3E6FD-D83F-4BDA-907E-B5EE041DA931}">
      <dsp:nvSpPr>
        <dsp:cNvPr id="0" name=""/>
        <dsp:cNvSpPr/>
      </dsp:nvSpPr>
      <dsp:spPr>
        <a:xfrm rot="16200000">
          <a:off x="2327263" y="1106136"/>
          <a:ext cx="1441609" cy="6095869"/>
        </a:xfrm>
        <a:prstGeom prst="rect">
          <a:avLst/>
        </a:prstGeom>
        <a:solidFill>
          <a:schemeClr val="accent3">
            <a:tint val="40000"/>
            <a:alpha val="90000"/>
            <a:hueOff val="1675425"/>
            <a:satOff val="-21944"/>
            <a:lumOff val="-228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675425"/>
              <a:satOff val="-21944"/>
              <a:lumOff val="-22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הזנת נתוני משגור בהצהרת יבוא: סוג מזהה מטען (לא תעודת עיכוב )-מס' </a:t>
          </a:r>
          <a:r>
            <a:rPr lang="he-IL" sz="2000" b="1" kern="1200" dirty="0" err="1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שט"מ</a:t>
          </a:r>
          <a:r>
            <a:rPr lang="he-IL" sz="2000" b="1" kern="1200" dirty="0" smtClean="0">
              <a:solidFill>
                <a:schemeClr val="accent6">
                  <a:lumMod val="50000"/>
                </a:schemeClr>
              </a:solidFill>
              <a:effectLst/>
              <a:latin typeface="David" panose="020E0502060401010101" pitchFamily="34" charset="-79"/>
              <a:cs typeface="David" panose="020E0502060401010101" pitchFamily="34" charset="-79"/>
            </a:rPr>
            <a:t> בלדר-ח.פ. בלדר-תאריך הקמה ( תאריך יצירת שטר המטען )  </a:t>
          </a:r>
          <a:endParaRPr lang="ar-SA" sz="2000" b="1" kern="1200" dirty="0">
            <a:solidFill>
              <a:schemeClr val="accent6">
                <a:lumMod val="50000"/>
              </a:schemeClr>
            </a:solidFill>
            <a:effectLst/>
            <a:latin typeface="David" panose="020E0502060401010101" pitchFamily="34" charset="-79"/>
          </a:endParaRPr>
        </a:p>
      </dsp:txBody>
      <dsp:txXfrm rot="5400000">
        <a:off x="133" y="3433266"/>
        <a:ext cx="6095869" cy="1441609"/>
      </dsp:txXfrm>
    </dsp:sp>
    <dsp:sp modelId="{F5034101-5B7D-4FE7-B47A-5A48CF39606B}">
      <dsp:nvSpPr>
        <dsp:cNvPr id="0" name=""/>
        <dsp:cNvSpPr/>
      </dsp:nvSpPr>
      <dsp:spPr>
        <a:xfrm>
          <a:off x="6096136" y="3253496"/>
          <a:ext cx="1320687" cy="1802012"/>
        </a:xfrm>
        <a:prstGeom prst="roundRect">
          <a:avLst/>
        </a:prstGeom>
        <a:gradFill rotWithShape="0">
          <a:gsLst>
            <a:gs pos="0">
              <a:schemeClr val="accent3">
                <a:hueOff val="1460120"/>
                <a:satOff val="-27164"/>
                <a:lumOff val="-8235"/>
                <a:alphaOff val="0"/>
                <a:shade val="51000"/>
                <a:satMod val="130000"/>
              </a:schemeClr>
            </a:gs>
            <a:gs pos="80000">
              <a:schemeClr val="accent3">
                <a:hueOff val="1460120"/>
                <a:satOff val="-27164"/>
                <a:lumOff val="-8235"/>
                <a:alphaOff val="0"/>
                <a:shade val="93000"/>
                <a:satMod val="13000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/>
            <a:t>3</a:t>
          </a:r>
        </a:p>
      </dsp:txBody>
      <dsp:txXfrm>
        <a:off x="6160607" y="3317967"/>
        <a:ext cx="1191745" cy="1673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#1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rev"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#1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rev"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#1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rev"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#1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rev"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D83FDC75-7F73-4A4A-A77C-09AADF00E0EA}" type="datetimeFigureOut">
              <a:rPr lang="ar-SA" smtClean="0"/>
              <a:pPr algn="r" rtl="1"/>
              <a:t>21/12/1438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fld id="{459226BF-1F13-42D3-80DC-373E7ADD1EBC}" type="slidenum">
              <a:rPr lang="ar-SA" smtClean="0"/>
              <a:pPr algn="r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3894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48AEF76B-3757-4A0B-AF93-28494465C1DD}" type="datetimeFigureOut">
              <a:pPr algn="r" rtl="1"/>
              <a:t>כ"א/אלול/תשע"ז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fld id="{75693FD4-8F83-4EF7-AC3F-0DC0388986B0}" type="slidenum">
              <a:pPr algn="r"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12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ניתן להשתמש בתבנית זו כקובץ התחלתי להצגת חומרי הדרכה בסביבת קבוצה.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מקטעים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לחץ באמצעות לחצן העכבר הימני על שקופית כדי להוסיף מקטעים. מקטעים יכולים לסייע בארגון השקופיות שלך או להקל את שיתוף הפעולה בין עורכים מרובים.</a:t>
            </a:r>
          </a:p>
          <a:p>
            <a:pPr rtl="1"/>
            <a:endParaRPr lang="he-IL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הערות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השתמש במקטע 'הערות' עבור הערות העברה או כדי לספק פרטים נוספים עבור הקהל. הצג הערות אלה בתצוגת מצגת במהלך המצגת שלך.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שים לב לגודל הגופן (חשוב עבור נגישות, ניראות, צילום בווידאו וייצור מקוון)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צבעים מתואמים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הקדש תשומת לב מיוחדת לגרפים, תרשימים ותיבות טקסט.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קח בחשבון את העובדה שהמשתתפים ידפיסו בשחור- לבן או בגווני אפור. בצע הדפסת בדיקה כדי לוודא שהצבעים שלך מוצגים כראוי בעת הדפסה בשחור-לבן מלא ובגווני אפור.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גרפיקה, טבלאות וגרפים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שמור על פשטות: אם הדבר אפשרי, השתמש בסגנונות ובצבעים עקביים שאינם מסיחים את הדעת.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סמן בתוויות את כל הגרפים והטבלאות.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ar-SA" smtClean="0"/>
              <a:pPr algn="r" rtl="1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903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זוהי אפשרות נוספת לשקופית 'מבט כולל'.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87350" y="546100"/>
            <a:ext cx="3411538" cy="2560638"/>
          </a:xfrm>
        </p:spPr>
      </p:sp>
    </p:spTree>
    <p:extLst>
      <p:ext uri="{BB962C8B-B14F-4D97-AF65-F5344CB8AC3E}">
        <p14:creationId xmlns:p14="http://schemas.microsoft.com/office/powerpoint/2010/main" val="204942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זוהי אפשרות נוספת לשקופית 'מבט כולל'.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87350" y="546100"/>
            <a:ext cx="3411538" cy="2560638"/>
          </a:xfrm>
        </p:spPr>
      </p:sp>
    </p:spTree>
    <p:extLst>
      <p:ext uri="{BB962C8B-B14F-4D97-AF65-F5344CB8AC3E}">
        <p14:creationId xmlns:p14="http://schemas.microsoft.com/office/powerpoint/2010/main" val="198563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זוהי אפשרות נוספת לשקופית 'מבט כולל'.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87350" y="546100"/>
            <a:ext cx="3411538" cy="2560638"/>
          </a:xfrm>
        </p:spPr>
      </p:sp>
    </p:spTree>
    <p:extLst>
      <p:ext uri="{BB962C8B-B14F-4D97-AF65-F5344CB8AC3E}">
        <p14:creationId xmlns:p14="http://schemas.microsoft.com/office/powerpoint/2010/main" val="2011120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זוהי אפשרות נוספת לשקופית 'מבט כולל'.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87350" y="546100"/>
            <a:ext cx="3411538" cy="2560638"/>
          </a:xfrm>
        </p:spPr>
      </p:sp>
    </p:spTree>
    <p:extLst>
      <p:ext uri="{BB962C8B-B14F-4D97-AF65-F5344CB8AC3E}">
        <p14:creationId xmlns:p14="http://schemas.microsoft.com/office/powerpoint/2010/main" val="1647043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זוהי אפשרות נוספת לשקופית 'מבט כולל'.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87350" y="546100"/>
            <a:ext cx="3411538" cy="2560638"/>
          </a:xfrm>
        </p:spPr>
      </p:sp>
    </p:spTree>
    <p:extLst>
      <p:ext uri="{BB962C8B-B14F-4D97-AF65-F5344CB8AC3E}">
        <p14:creationId xmlns:p14="http://schemas.microsoft.com/office/powerpoint/2010/main" val="787103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השתמש בכותרת מקטע עבור כל אחד מהנושאים, כדי שהמעבר ביניהם יהיה ברור לקהל. 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5693FD4-8F83-4EF7-AC3F-0DC0388986B0}" type="slidenum">
              <a:rPr lang="ar-SA" smtClean="0"/>
              <a:pPr algn="r" rtl="1"/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394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ar-SA" b="1" cap="small" baseline="0">
                <a:solidFill>
                  <a:srgbClr val="003300"/>
                </a:solidFill>
              </a:defRPr>
            </a:lvl1pPr>
          </a:lstStyle>
          <a:p>
            <a:pPr algn="r" rtl="1"/>
            <a:r>
              <a:rPr kumimoji="0" lang="ar-SA"/>
              <a:t>انقر لتحرير نمط العنوان الرئيسي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 eaLnBrk="1" latinLnBrk="0" hangingPunct="1"/>
            <a:r>
              <a:rPr lang="he-IL" smtClean="0"/>
              <a:t>לחץ כדי לערוך סגנון כותרת משנה של תבנית בסיס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422382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2000" baseline="0"/>
            </a:lvl1pPr>
          </a:lstStyle>
          <a:p>
            <a:pPr algn="r" rtl="1"/>
            <a:r>
              <a:rPr kumimoji="0" lang="ar-SA"/>
              <a:t>شعار الشركة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الخلفية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 flipH="1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r" eaLnBrk="1" latinLnBrk="0" hangingPunct="1">
              <a:defRPr kumimoji="0" lang="ar-SA" sz="4000" b="1" cap="small" baseline="0">
                <a:solidFill>
                  <a:srgbClr val="003300"/>
                </a:solidFill>
              </a:defRPr>
            </a:lvl1pPr>
          </a:lstStyle>
          <a:p>
            <a:pPr algn="r" rtl="1"/>
            <a:r>
              <a:rPr kumimoji="0" lang="ar-SA"/>
              <a:t>انقر لتحرير نمط العنوان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1800"/>
            </a:lvl1pPr>
          </a:lstStyle>
          <a:p>
            <a:pPr algn="r" rtl="1"/>
            <a:r>
              <a:rPr kumimoji="0" lang="ar-SA"/>
              <a:t>شعار الشركة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r" eaLnBrk="1" latinLnBrk="0" hangingPunct="1">
              <a:defRPr kumimoji="0" lang="ar-SA"/>
            </a:lvl1pPr>
          </a:lstStyle>
          <a:p>
            <a:pPr algn="r" rtl="1"/>
            <a:r>
              <a:rPr kumimoji="0" lang="ar-SA" dirty="0"/>
              <a:t>انقر لتحرير نمط العنوان الرئيسي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algn="r" eaLnBrk="1" latinLnBrk="0" hangingPunct="1">
              <a:defRPr kumimoji="0" lang="ar-SA" sz="3200">
                <a:latin typeface="+mn-lt"/>
              </a:defRPr>
            </a:lvl1pPr>
            <a:lvl2pPr algn="r" eaLnBrk="1" latinLnBrk="0" hangingPunct="1">
              <a:defRPr kumimoji="0" lang="ar-SA" sz="2800">
                <a:latin typeface="+mn-lt"/>
              </a:defRPr>
            </a:lvl2pPr>
            <a:lvl3pPr algn="r" eaLnBrk="1" latinLnBrk="0" hangingPunct="1">
              <a:defRPr kumimoji="0" lang="ar-SA" sz="2400">
                <a:latin typeface="+mn-lt"/>
              </a:defRPr>
            </a:lvl3pPr>
            <a:lvl4pPr algn="r" eaLnBrk="1" latinLnBrk="0" hangingPunct="1">
              <a:defRPr kumimoji="0" lang="ar-SA" sz="2400">
                <a:latin typeface="+mn-lt"/>
              </a:defRPr>
            </a:lvl4pPr>
            <a:lvl5pPr algn="r" eaLnBrk="1" latinLnBrk="0" hangingPunct="1">
              <a:defRPr kumimoji="0" lang="ar-SA" sz="2400">
                <a:latin typeface="+mn-lt"/>
              </a:defRPr>
            </a:lvl5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algn="r" eaLnBrk="1" latinLnBrk="0" hangingPunct="1">
              <a:defRPr kumimoji="0" lang="ar-SA" sz="2800"/>
            </a:lvl1pPr>
            <a:lvl2pPr algn="r" eaLnBrk="1" latinLnBrk="0" hangingPunct="1">
              <a:defRPr kumimoji="0" lang="ar-SA" sz="2400"/>
            </a:lvl2pPr>
            <a:lvl3pPr algn="r" eaLnBrk="1" latinLnBrk="0" hangingPunct="1">
              <a:defRPr kumimoji="0" lang="ar-SA" sz="2000"/>
            </a:lvl3pPr>
            <a:lvl4pPr algn="r" eaLnBrk="1" latinLnBrk="0" hangingPunct="1">
              <a:defRPr kumimoji="0" lang="ar-SA" sz="1800"/>
            </a:lvl4pPr>
            <a:lvl5pPr algn="r" eaLnBrk="1" latinLnBrk="0" hangingPunct="1">
              <a:defRPr kumimoji="0" lang="ar-SA" sz="1800"/>
            </a:lvl5pPr>
            <a:lvl6pPr algn="r" eaLnBrk="1" latinLnBrk="0" hangingPunct="1">
              <a:defRPr kumimoji="0" lang="ar-SA" sz="1800"/>
            </a:lvl6pPr>
            <a:lvl7pPr algn="r" eaLnBrk="1" latinLnBrk="0" hangingPunct="1">
              <a:defRPr kumimoji="0" lang="ar-SA" sz="1800"/>
            </a:lvl7pPr>
            <a:lvl8pPr algn="r" eaLnBrk="1" latinLnBrk="0" hangingPunct="1">
              <a:defRPr kumimoji="0" lang="ar-SA" sz="1800"/>
            </a:lvl8pPr>
            <a:lvl9pPr algn="r" eaLnBrk="1" latinLnBrk="0" hangingPunct="1">
              <a:defRPr kumimoji="0" lang="ar-SA" sz="18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algn="r" eaLnBrk="1" latinLnBrk="0" hangingPunct="1">
              <a:defRPr kumimoji="0" lang="ar-SA" sz="2800"/>
            </a:lvl1pPr>
            <a:lvl2pPr algn="r" eaLnBrk="1" latinLnBrk="0" hangingPunct="1">
              <a:defRPr kumimoji="0" lang="ar-SA" sz="2400"/>
            </a:lvl2pPr>
            <a:lvl3pPr algn="r" eaLnBrk="1" latinLnBrk="0" hangingPunct="1">
              <a:defRPr kumimoji="0" lang="ar-SA" sz="2000"/>
            </a:lvl3pPr>
            <a:lvl4pPr algn="r" eaLnBrk="1" latinLnBrk="0" hangingPunct="1">
              <a:defRPr kumimoji="0" lang="ar-SA" sz="1800"/>
            </a:lvl4pPr>
            <a:lvl5pPr algn="r" eaLnBrk="1" latinLnBrk="0" hangingPunct="1">
              <a:defRPr kumimoji="0" lang="ar-SA" sz="1800"/>
            </a:lvl5pPr>
            <a:lvl6pPr algn="r" eaLnBrk="1" latinLnBrk="0" hangingPunct="1">
              <a:defRPr kumimoji="0" lang="ar-SA" sz="1800"/>
            </a:lvl6pPr>
            <a:lvl7pPr algn="r" eaLnBrk="1" latinLnBrk="0" hangingPunct="1">
              <a:defRPr kumimoji="0" lang="ar-SA" sz="1800"/>
            </a:lvl7pPr>
            <a:lvl8pPr algn="r" eaLnBrk="1" latinLnBrk="0" hangingPunct="1">
              <a:defRPr kumimoji="0" lang="ar-SA" sz="1800"/>
            </a:lvl8pPr>
            <a:lvl9pPr algn="r" eaLnBrk="1" latinLnBrk="0" hangingPunct="1">
              <a:defRPr kumimoji="0" lang="ar-SA" sz="18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eaLnBrk="1" latinLnBrk="0" hangingPunct="1">
              <a:defRPr kumimoji="0" lang="ar-SA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ar-SA" sz="2400" b="1"/>
            </a:lvl1pPr>
            <a:lvl2pPr marL="457200" indent="0" algn="r" eaLnBrk="1" latinLnBrk="0" hangingPunct="1">
              <a:buNone/>
              <a:defRPr kumimoji="0" lang="ar-SA" sz="2000" b="1"/>
            </a:lvl2pPr>
            <a:lvl3pPr marL="914400" indent="0" algn="r" eaLnBrk="1" latinLnBrk="0" hangingPunct="1">
              <a:buNone/>
              <a:defRPr kumimoji="0" lang="ar-SA" sz="1800" b="1"/>
            </a:lvl3pPr>
            <a:lvl4pPr marL="1371600" indent="0" algn="r" eaLnBrk="1" latinLnBrk="0" hangingPunct="1">
              <a:buNone/>
              <a:defRPr kumimoji="0" lang="ar-SA" sz="1600" b="1"/>
            </a:lvl4pPr>
            <a:lvl5pPr marL="1828800" indent="0" algn="r" eaLnBrk="1" latinLnBrk="0" hangingPunct="1">
              <a:buNone/>
              <a:defRPr kumimoji="0" lang="ar-SA" sz="1600" b="1"/>
            </a:lvl5pPr>
            <a:lvl6pPr marL="2286000" indent="0" algn="r" eaLnBrk="1" latinLnBrk="0" hangingPunct="1">
              <a:buNone/>
              <a:defRPr kumimoji="0" lang="ar-SA" sz="1600" b="1"/>
            </a:lvl6pPr>
            <a:lvl7pPr marL="2743200" indent="0" algn="r" eaLnBrk="1" latinLnBrk="0" hangingPunct="1">
              <a:buNone/>
              <a:defRPr kumimoji="0" lang="ar-SA" sz="1600" b="1"/>
            </a:lvl7pPr>
            <a:lvl8pPr marL="3200400" indent="0" algn="r" eaLnBrk="1" latinLnBrk="0" hangingPunct="1">
              <a:buNone/>
              <a:defRPr kumimoji="0" lang="ar-SA" sz="1600" b="1"/>
            </a:lvl8pPr>
            <a:lvl9pPr marL="3657600" indent="0" algn="r" eaLnBrk="1" latinLnBrk="0" hangingPunct="1">
              <a:buNone/>
              <a:defRPr kumimoji="0" lang="ar-SA" sz="1600" b="1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algn="r" eaLnBrk="1" latinLnBrk="0" hangingPunct="1">
              <a:defRPr kumimoji="0" lang="ar-SA" sz="2400"/>
            </a:lvl1pPr>
            <a:lvl2pPr algn="r" eaLnBrk="1" latinLnBrk="0" hangingPunct="1">
              <a:defRPr kumimoji="0" lang="ar-SA" sz="2000"/>
            </a:lvl2pPr>
            <a:lvl3pPr algn="r" eaLnBrk="1" latinLnBrk="0" hangingPunct="1">
              <a:defRPr kumimoji="0" lang="ar-SA" sz="1800"/>
            </a:lvl3pPr>
            <a:lvl4pPr algn="r" eaLnBrk="1" latinLnBrk="0" hangingPunct="1">
              <a:defRPr kumimoji="0" lang="ar-SA" sz="1600"/>
            </a:lvl4pPr>
            <a:lvl5pPr algn="r" eaLnBrk="1" latinLnBrk="0" hangingPunct="1">
              <a:defRPr kumimoji="0" lang="ar-SA" sz="1600"/>
            </a:lvl5pPr>
            <a:lvl6pPr algn="r" eaLnBrk="1" latinLnBrk="0" hangingPunct="1">
              <a:defRPr kumimoji="0" lang="ar-SA" sz="1600"/>
            </a:lvl6pPr>
            <a:lvl7pPr algn="r" eaLnBrk="1" latinLnBrk="0" hangingPunct="1">
              <a:defRPr kumimoji="0" lang="ar-SA" sz="1600"/>
            </a:lvl7pPr>
            <a:lvl8pPr algn="r" eaLnBrk="1" latinLnBrk="0" hangingPunct="1">
              <a:defRPr kumimoji="0" lang="ar-SA" sz="1600"/>
            </a:lvl8pPr>
            <a:lvl9pPr algn="r" eaLnBrk="1" latinLnBrk="0" hangingPunct="1">
              <a:defRPr kumimoji="0" lang="ar-SA" sz="16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ar-SA" sz="2400" b="1"/>
            </a:lvl1pPr>
            <a:lvl2pPr marL="457200" indent="0" algn="r" eaLnBrk="1" latinLnBrk="0" hangingPunct="1">
              <a:buNone/>
              <a:defRPr kumimoji="0" lang="ar-SA" sz="2000" b="1"/>
            </a:lvl2pPr>
            <a:lvl3pPr marL="914400" indent="0" algn="r" eaLnBrk="1" latinLnBrk="0" hangingPunct="1">
              <a:buNone/>
              <a:defRPr kumimoji="0" lang="ar-SA" sz="1800" b="1"/>
            </a:lvl3pPr>
            <a:lvl4pPr marL="1371600" indent="0" algn="r" eaLnBrk="1" latinLnBrk="0" hangingPunct="1">
              <a:buNone/>
              <a:defRPr kumimoji="0" lang="ar-SA" sz="1600" b="1"/>
            </a:lvl4pPr>
            <a:lvl5pPr marL="1828800" indent="0" algn="r" eaLnBrk="1" latinLnBrk="0" hangingPunct="1">
              <a:buNone/>
              <a:defRPr kumimoji="0" lang="ar-SA" sz="1600" b="1"/>
            </a:lvl5pPr>
            <a:lvl6pPr marL="2286000" indent="0" algn="r" eaLnBrk="1" latinLnBrk="0" hangingPunct="1">
              <a:buNone/>
              <a:defRPr kumimoji="0" lang="ar-SA" sz="1600" b="1"/>
            </a:lvl6pPr>
            <a:lvl7pPr marL="2743200" indent="0" algn="r" eaLnBrk="1" latinLnBrk="0" hangingPunct="1">
              <a:buNone/>
              <a:defRPr kumimoji="0" lang="ar-SA" sz="1600" b="1"/>
            </a:lvl7pPr>
            <a:lvl8pPr marL="3200400" indent="0" algn="r" eaLnBrk="1" latinLnBrk="0" hangingPunct="1">
              <a:buNone/>
              <a:defRPr kumimoji="0" lang="ar-SA" sz="1600" b="1"/>
            </a:lvl8pPr>
            <a:lvl9pPr marL="3657600" indent="0" algn="r" eaLnBrk="1" latinLnBrk="0" hangingPunct="1">
              <a:buNone/>
              <a:defRPr kumimoji="0" lang="ar-SA" sz="1600" b="1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algn="r" eaLnBrk="1" latinLnBrk="0" hangingPunct="1">
              <a:defRPr kumimoji="0" lang="ar-SA" sz="2400"/>
            </a:lvl1pPr>
            <a:lvl2pPr algn="r" eaLnBrk="1" latinLnBrk="0" hangingPunct="1">
              <a:defRPr kumimoji="0" lang="ar-SA" sz="2000"/>
            </a:lvl2pPr>
            <a:lvl3pPr algn="r" eaLnBrk="1" latinLnBrk="0" hangingPunct="1">
              <a:defRPr kumimoji="0" lang="ar-SA" sz="1800"/>
            </a:lvl3pPr>
            <a:lvl4pPr algn="r" eaLnBrk="1" latinLnBrk="0" hangingPunct="1">
              <a:defRPr kumimoji="0" lang="ar-SA" sz="1600"/>
            </a:lvl4pPr>
            <a:lvl5pPr algn="r" eaLnBrk="1" latinLnBrk="0" hangingPunct="1">
              <a:defRPr kumimoji="0" lang="ar-SA" sz="1600"/>
            </a:lvl5pPr>
            <a:lvl6pPr algn="r" eaLnBrk="1" latinLnBrk="0" hangingPunct="1">
              <a:defRPr kumimoji="0" lang="ar-SA" sz="1600"/>
            </a:lvl6pPr>
            <a:lvl7pPr algn="r" eaLnBrk="1" latinLnBrk="0" hangingPunct="1">
              <a:defRPr kumimoji="0" lang="ar-SA" sz="1600"/>
            </a:lvl7pPr>
            <a:lvl8pPr algn="r" eaLnBrk="1" latinLnBrk="0" hangingPunct="1">
              <a:defRPr kumimoji="0" lang="ar-SA" sz="1600"/>
            </a:lvl8pPr>
            <a:lvl9pPr algn="r" eaLnBrk="1" latinLnBrk="0" hangingPunct="1">
              <a:defRPr kumimoji="0" lang="ar-SA" sz="16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r" eaLnBrk="1" latinLnBrk="0" hangingPunct="1">
              <a:defRPr kumimoji="0" lang="ar-SA" sz="2000" b="1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algn="r" eaLnBrk="1" latinLnBrk="0" hangingPunct="1">
              <a:defRPr kumimoji="0" lang="ar-SA" sz="3200"/>
            </a:lvl1pPr>
            <a:lvl2pPr algn="r" eaLnBrk="1" latinLnBrk="0" hangingPunct="1">
              <a:defRPr kumimoji="0" lang="ar-SA" sz="2800"/>
            </a:lvl2pPr>
            <a:lvl3pPr algn="r" eaLnBrk="1" latinLnBrk="0" hangingPunct="1">
              <a:defRPr kumimoji="0" lang="ar-SA" sz="2400"/>
            </a:lvl3pPr>
            <a:lvl4pPr algn="r" eaLnBrk="1" latinLnBrk="0" hangingPunct="1">
              <a:defRPr kumimoji="0" lang="ar-SA" sz="2000"/>
            </a:lvl4pPr>
            <a:lvl5pPr algn="r" eaLnBrk="1" latinLnBrk="0" hangingPunct="1">
              <a:defRPr kumimoji="0" lang="ar-SA" sz="2000"/>
            </a:lvl5pPr>
            <a:lvl6pPr algn="r" eaLnBrk="1" latinLnBrk="0" hangingPunct="1">
              <a:defRPr kumimoji="0" lang="ar-SA" sz="2000"/>
            </a:lvl6pPr>
            <a:lvl7pPr algn="r" eaLnBrk="1" latinLnBrk="0" hangingPunct="1">
              <a:defRPr kumimoji="0" lang="ar-SA" sz="2000"/>
            </a:lvl7pPr>
            <a:lvl8pPr algn="r" eaLnBrk="1" latinLnBrk="0" hangingPunct="1">
              <a:defRPr kumimoji="0" lang="ar-SA" sz="2000"/>
            </a:lvl8pPr>
            <a:lvl9pPr algn="r" eaLnBrk="1" latinLnBrk="0" hangingPunct="1">
              <a:defRPr kumimoji="0" lang="ar-SA" sz="20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1400"/>
            </a:lvl1pPr>
            <a:lvl2pPr marL="457200" indent="0" algn="r" eaLnBrk="1" latinLnBrk="0" hangingPunct="1">
              <a:buNone/>
              <a:defRPr kumimoji="0" lang="ar-SA" sz="1200"/>
            </a:lvl2pPr>
            <a:lvl3pPr marL="914400" indent="0" algn="r" eaLnBrk="1" latinLnBrk="0" hangingPunct="1">
              <a:buNone/>
              <a:defRPr kumimoji="0" lang="ar-SA" sz="1000"/>
            </a:lvl3pPr>
            <a:lvl4pPr marL="1371600" indent="0" algn="r" eaLnBrk="1" latinLnBrk="0" hangingPunct="1">
              <a:buNone/>
              <a:defRPr kumimoji="0" lang="ar-SA" sz="900"/>
            </a:lvl4pPr>
            <a:lvl5pPr marL="1828800" indent="0" algn="r" eaLnBrk="1" latinLnBrk="0" hangingPunct="1">
              <a:buNone/>
              <a:defRPr kumimoji="0" lang="ar-SA" sz="900"/>
            </a:lvl5pPr>
            <a:lvl6pPr marL="2286000" indent="0" algn="r" eaLnBrk="1" latinLnBrk="0" hangingPunct="1">
              <a:buNone/>
              <a:defRPr kumimoji="0" lang="ar-SA" sz="900"/>
            </a:lvl6pPr>
            <a:lvl7pPr marL="2743200" indent="0" algn="r" eaLnBrk="1" latinLnBrk="0" hangingPunct="1">
              <a:buNone/>
              <a:defRPr kumimoji="0" lang="ar-SA" sz="900"/>
            </a:lvl7pPr>
            <a:lvl8pPr marL="3200400" indent="0" algn="r" eaLnBrk="1" latinLnBrk="0" hangingPunct="1">
              <a:buNone/>
              <a:defRPr kumimoji="0" lang="ar-SA" sz="900"/>
            </a:lvl8pPr>
            <a:lvl9pPr marL="3657600" indent="0" algn="r" eaLnBrk="1" latinLnBrk="0" hangingPunct="1">
              <a:buNone/>
              <a:defRPr kumimoji="0" lang="ar-SA" sz="9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eaLnBrk="1" latinLnBrk="0" hangingPunct="1">
              <a:defRPr kumimoji="0" lang="ar-SA" sz="2000" b="1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3200"/>
            </a:lvl1pPr>
            <a:lvl2pPr marL="457200" indent="0" algn="r" eaLnBrk="1" latinLnBrk="0" hangingPunct="1">
              <a:buNone/>
              <a:defRPr kumimoji="0" lang="ar-SA" sz="2800"/>
            </a:lvl2pPr>
            <a:lvl3pPr marL="914400" indent="0" algn="r" eaLnBrk="1" latinLnBrk="0" hangingPunct="1">
              <a:buNone/>
              <a:defRPr kumimoji="0" lang="ar-SA" sz="2400"/>
            </a:lvl3pPr>
            <a:lvl4pPr marL="1371600" indent="0" algn="r" eaLnBrk="1" latinLnBrk="0" hangingPunct="1">
              <a:buNone/>
              <a:defRPr kumimoji="0" lang="ar-SA" sz="2000"/>
            </a:lvl4pPr>
            <a:lvl5pPr marL="1828800" indent="0" algn="r" eaLnBrk="1" latinLnBrk="0" hangingPunct="1">
              <a:buNone/>
              <a:defRPr kumimoji="0" lang="ar-SA" sz="2000"/>
            </a:lvl5pPr>
            <a:lvl6pPr marL="2286000" indent="0" algn="r" eaLnBrk="1" latinLnBrk="0" hangingPunct="1">
              <a:buNone/>
              <a:defRPr kumimoji="0" lang="ar-SA" sz="2000"/>
            </a:lvl6pPr>
            <a:lvl7pPr marL="2743200" indent="0" algn="r" eaLnBrk="1" latinLnBrk="0" hangingPunct="1">
              <a:buNone/>
              <a:defRPr kumimoji="0" lang="ar-SA" sz="2000"/>
            </a:lvl7pPr>
            <a:lvl8pPr marL="3200400" indent="0" algn="r" eaLnBrk="1" latinLnBrk="0" hangingPunct="1">
              <a:buNone/>
              <a:defRPr kumimoji="0" lang="ar-SA" sz="2000"/>
            </a:lvl8pPr>
            <a:lvl9pPr marL="3657600" indent="0" algn="r" eaLnBrk="1" latinLnBrk="0" hangingPunct="1">
              <a:buNone/>
              <a:defRPr kumimoji="0" lang="ar-SA" sz="2000"/>
            </a:lvl9pPr>
          </a:lstStyle>
          <a:p>
            <a:pPr algn="r" rtl="1" eaLnBrk="1" latinLnBrk="0" hangingPunct="1"/>
            <a:r>
              <a:rPr lang="he-IL" smtClean="0"/>
              <a:t>לחץ על הסמל כדי להוסיף תמונה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1400"/>
            </a:lvl1pPr>
            <a:lvl2pPr marL="457200" indent="0" algn="r" eaLnBrk="1" latinLnBrk="0" hangingPunct="1">
              <a:buNone/>
              <a:defRPr kumimoji="0" lang="ar-SA" sz="1200"/>
            </a:lvl2pPr>
            <a:lvl3pPr marL="914400" indent="0" algn="r" eaLnBrk="1" latinLnBrk="0" hangingPunct="1">
              <a:buNone/>
              <a:defRPr kumimoji="0" lang="ar-SA" sz="1000"/>
            </a:lvl3pPr>
            <a:lvl4pPr marL="1371600" indent="0" algn="r" eaLnBrk="1" latinLnBrk="0" hangingPunct="1">
              <a:buNone/>
              <a:defRPr kumimoji="0" lang="ar-SA" sz="900"/>
            </a:lvl4pPr>
            <a:lvl5pPr marL="1828800" indent="0" algn="r" eaLnBrk="1" latinLnBrk="0" hangingPunct="1">
              <a:buNone/>
              <a:defRPr kumimoji="0" lang="ar-SA" sz="900"/>
            </a:lvl5pPr>
            <a:lvl6pPr marL="2286000" indent="0" algn="r" eaLnBrk="1" latinLnBrk="0" hangingPunct="1">
              <a:buNone/>
              <a:defRPr kumimoji="0" lang="ar-SA" sz="900"/>
            </a:lvl6pPr>
            <a:lvl7pPr marL="2743200" indent="0" algn="r" eaLnBrk="1" latinLnBrk="0" hangingPunct="1">
              <a:buNone/>
              <a:defRPr kumimoji="0" lang="ar-SA" sz="900"/>
            </a:lvl7pPr>
            <a:lvl8pPr marL="3200400" indent="0" algn="r" eaLnBrk="1" latinLnBrk="0" hangingPunct="1">
              <a:buNone/>
              <a:defRPr kumimoji="0" lang="ar-SA" sz="900"/>
            </a:lvl8pPr>
            <a:lvl9pPr marL="3657600" indent="0" algn="r" eaLnBrk="1" latinLnBrk="0" hangingPunct="1">
              <a:buNone/>
              <a:defRPr kumimoji="0" lang="ar-SA" sz="9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kumimoji="0"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eaLnBrk="1" latinLnBrk="0" hangingPunct="1"/>
            <a:r>
              <a:rPr kumimoji="0" lang="he-IL" smtClean="0"/>
              <a:t>לחץ כדי לערוך סגנון כותרת של תבנית בסיס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eaLnBrk="1" latinLnBrk="0" hangingPunct="1"/>
            <a:r>
              <a:rPr kumimoji="0" lang="he-IL" smtClean="0"/>
              <a:t>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fld id="{757B281C-5159-4971-8228-52B9A72E9ED2}" type="datetimeFigureOut">
              <a:pPr algn="r" rtl="1"/>
              <a:t>כ"א/אלול/תשע"ז</a:t>
            </a:fld>
            <a:endParaRPr kumimoji="0"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endParaRPr kumimoji="0"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 algn="r" rtl="1"/>
              <a:t>‹#›</a:t>
            </a:fld>
            <a:endParaRPr kumimoji="0" lang="ar-S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401493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kumimoji="0" lang="ar-S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kumimoji="0" lang="ar-S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ar-SA"/>
      </a:defPPr>
      <a:lvl1pPr marL="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3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10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5" Type="http://schemas.openxmlformats.org/officeDocument/2006/relationships/image" Target="cid:image004.png@01D327C8.5A20D540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91680" y="1988840"/>
            <a:ext cx="4752528" cy="1470025"/>
          </a:xfrm>
        </p:spPr>
        <p:txBody>
          <a:bodyPr>
            <a:noAutofit/>
          </a:bodyPr>
          <a:lstStyle/>
          <a:p>
            <a:pPr rtl="1"/>
            <a:r>
              <a:rPr lang="he-IL" sz="6600" dirty="0" smtClean="0">
                <a:ln w="127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מעקב מטענים</a:t>
            </a:r>
            <a:endParaRPr lang="ar-SA" sz="6600" dirty="0">
              <a:ln w="1270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-180528" y="5085184"/>
            <a:ext cx="4772528" cy="990600"/>
          </a:xfrm>
        </p:spPr>
        <p:txBody>
          <a:bodyPr>
            <a:normAutofit/>
          </a:bodyPr>
          <a:lstStyle/>
          <a:p>
            <a:pPr rtl="1"/>
            <a:r>
              <a:rPr lang="he-IL" sz="2400" b="1" dirty="0">
                <a:latin typeface="+mn-lt"/>
                <a:cs typeface="+mj-cs"/>
              </a:rPr>
              <a:t>שם </a:t>
            </a:r>
            <a:r>
              <a:rPr lang="he-IL" sz="2400" b="1" dirty="0" smtClean="0">
                <a:latin typeface="+mn-lt"/>
                <a:cs typeface="+mj-cs"/>
              </a:rPr>
              <a:t>המציג: רחל בן-חיון</a:t>
            </a:r>
            <a:endParaRPr lang="he-IL" sz="2400" b="1" dirty="0">
              <a:latin typeface="+mn-lt"/>
              <a:cs typeface="+mj-cs"/>
            </a:endParaRPr>
          </a:p>
          <a:p>
            <a:pPr rtl="1"/>
            <a:r>
              <a:rPr lang="he-IL" sz="2400" b="1" dirty="0">
                <a:latin typeface="+mn-lt"/>
                <a:cs typeface="+mj-cs"/>
              </a:rPr>
              <a:t>תאריך </a:t>
            </a:r>
            <a:r>
              <a:rPr lang="he-IL" sz="2400" b="1" dirty="0" smtClean="0">
                <a:latin typeface="+mn-lt"/>
                <a:cs typeface="+mj-cs"/>
              </a:rPr>
              <a:t>ההצגה: 12/09/2017</a:t>
            </a:r>
            <a:endParaRPr lang="he-IL" sz="2400" b="1" dirty="0">
              <a:latin typeface="+mn-lt"/>
              <a:cs typeface="+mj-cs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285" y="337133"/>
            <a:ext cx="1305196" cy="12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026" y="364906"/>
            <a:ext cx="1278588" cy="126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889797" y="631553"/>
            <a:ext cx="9481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תמונה 7" descr="cid:image001.png@01CE3456.33F4DC0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17232"/>
            <a:ext cx="1524000" cy="4572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6552728" cy="1362075"/>
          </a:xfrm>
        </p:spPr>
        <p:txBody>
          <a:bodyPr>
            <a:noAutofit/>
          </a:bodyPr>
          <a:lstStyle/>
          <a:p>
            <a:pPr algn="ctr" rtl="1"/>
            <a:r>
              <a:rPr lang="he-IL" sz="7200" dirty="0" smtClean="0">
                <a:ln w="12700"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תודה על ההקשבה</a:t>
            </a:r>
            <a:endParaRPr lang="ar-SA" sz="7200" dirty="0">
              <a:ln w="12700"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157" y="337133"/>
            <a:ext cx="1305196" cy="12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תמונה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98" y="364906"/>
            <a:ext cx="1278588" cy="126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737669" y="631553"/>
            <a:ext cx="94817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1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1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1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509120"/>
            <a:ext cx="50405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 בן חיון – מובילת ידע בנושא מעקב מטענים, מכס נתב"ג.</a:t>
            </a: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טל. 03-9751205</a:t>
            </a:r>
          </a:p>
          <a:p>
            <a:pPr rtl="1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דוא"ל: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rahelb@customs.mof.gov.il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" name="תמונה 6" descr="cid:image001.png@01CE3456.33F4DC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850180"/>
            <a:ext cx="15240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3161" y="341796"/>
            <a:ext cx="8361664" cy="101906"/>
          </a:xfrm>
        </p:spPr>
        <p:txBody>
          <a:bodyPr>
            <a:normAutofit fontScale="90000"/>
          </a:bodyPr>
          <a:lstStyle/>
          <a:p>
            <a:pPr rtl="1"/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שטר מטען אווירי</a:t>
            </a:r>
            <a:endParaRPr lang="ar-SA" b="1" dirty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</a:endParaRPr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4624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תמונה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69043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8068333" y="275596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Diagram 2"/>
          <p:cNvGraphicFramePr/>
          <p:nvPr>
            <p:extLst>
              <p:ext uri="{D42A27DB-BD31-4B8C-83A1-F6EECF244321}">
                <p14:modId xmlns:p14="http://schemas.microsoft.com/office/powerpoint/2010/main" val="317357773"/>
              </p:ext>
            </p:extLst>
          </p:nvPr>
        </p:nvGraphicFramePr>
        <p:xfrm>
          <a:off x="856109" y="908401"/>
          <a:ext cx="7127349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1" name="Diagram 2"/>
          <p:cNvGraphicFramePr/>
          <p:nvPr>
            <p:extLst>
              <p:ext uri="{D42A27DB-BD31-4B8C-83A1-F6EECF244321}">
                <p14:modId xmlns:p14="http://schemas.microsoft.com/office/powerpoint/2010/main" val="3936294756"/>
              </p:ext>
            </p:extLst>
          </p:nvPr>
        </p:nvGraphicFramePr>
        <p:xfrm>
          <a:off x="829027" y="3741612"/>
          <a:ext cx="7127349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Dgm bld="one"/>
        </p:bldSub>
      </p:bldGraphic>
      <p:bldGraphic spid="21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19620144"/>
              </p:ext>
            </p:extLst>
          </p:nvPr>
        </p:nvGraphicFramePr>
        <p:xfrm>
          <a:off x="755576" y="965779"/>
          <a:ext cx="7416824" cy="5055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1" y="0"/>
            <a:ext cx="7941493" cy="1196752"/>
          </a:xfrm>
        </p:spPr>
        <p:txBody>
          <a:bodyPr/>
          <a:lstStyle/>
          <a:p>
            <a:pPr rtl="1"/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שטר מטען בלדרים</a:t>
            </a:r>
            <a:endParaRPr lang="ar-SA" b="1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0809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205228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8068333" y="411781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190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6848" y="301752"/>
            <a:ext cx="8077200" cy="1143000"/>
          </a:xfrm>
        </p:spPr>
        <p:txBody>
          <a:bodyPr>
            <a:normAutofit/>
          </a:bodyPr>
          <a:lstStyle/>
          <a:p>
            <a:pPr rtl="1"/>
            <a:r>
              <a:rPr lang="he-IL" sz="3200" b="1" u="sng" dirty="0" smtClean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תפעול שטר מטען בלדר</a:t>
            </a:r>
            <a:endParaRPr lang="ar-SA" sz="3200" b="1" u="sng" dirty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1151253" y="2132856"/>
            <a:ext cx="5347410" cy="1584175"/>
            <a:chOff x="109" y="2763514"/>
            <a:chExt cx="5108105" cy="171237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מלבן 4"/>
            <p:cNvSpPr/>
            <p:nvPr/>
          </p:nvSpPr>
          <p:spPr>
            <a:xfrm rot="16200000">
              <a:off x="1981378" y="902028"/>
              <a:ext cx="1047750" cy="5010287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110" y="2763514"/>
              <a:ext cx="5108104" cy="171237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מטעני 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LV</a:t>
              </a: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(נכון לעכשיו עד 1000$) הבלדר משדר קליטה בשם המסוף (זמינות להתרה)</a:t>
              </a:r>
            </a:p>
            <a:p>
              <a:pPr marL="285750" lvl="1" indent="-285750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b="1" kern="1200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מטעני </a:t>
              </a:r>
              <a:r>
                <a:rPr lang="en-US" b="1" kern="1200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LV</a:t>
              </a:r>
              <a:r>
                <a:rPr lang="he-IL" b="1" kern="1200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מעוכבים  , השלמות </a:t>
              </a:r>
              <a:r>
                <a:rPr lang="he-IL" b="1" kern="1200" dirty="0" err="1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נתונים</a:t>
              </a:r>
              <a:r>
                <a:rPr lang="he-IL" b="1" dirty="0" err="1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,שחרור</a:t>
              </a: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ע"י סוכן אחר</a:t>
              </a:r>
              <a:r>
                <a:rPr lang="he-IL" b="1" kern="1200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ועוד הבלדר משדר קליטה, המטענים מועברים לקליטה במסוף. הקליטה של הבלדר איננה מהווה זמינות להתרה</a:t>
              </a:r>
              <a:endParaRPr lang="ar-SA" b="1" kern="1200" dirty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</a:endParaRPr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6444208" y="2361972"/>
            <a:ext cx="1115531" cy="812199"/>
            <a:chOff x="5010397" y="2752328"/>
            <a:chExt cx="1085492" cy="1309687"/>
          </a:xfrm>
          <a:solidFill>
            <a:schemeClr val="accent1">
              <a:lumMod val="75000"/>
            </a:schemeClr>
          </a:solidFill>
        </p:grpSpPr>
        <p:sp>
          <p:nvSpPr>
            <p:cNvPr id="8" name="מלבן מעוגל 7"/>
            <p:cNvSpPr/>
            <p:nvPr/>
          </p:nvSpPr>
          <p:spPr>
            <a:xfrm>
              <a:off x="5010397" y="2752328"/>
              <a:ext cx="1085492" cy="1309687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5063386" y="2805317"/>
              <a:ext cx="979514" cy="1203709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b="1" kern="1200" dirty="0" smtClean="0"/>
                <a:t>1</a:t>
              </a:r>
              <a:endParaRPr lang="ar-SA" sz="2800" b="1" kern="1200" dirty="0"/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1115350" y="4094190"/>
            <a:ext cx="5383313" cy="1351034"/>
            <a:chOff x="109" y="2439138"/>
            <a:chExt cx="5238350" cy="217857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מלבן 10"/>
            <p:cNvSpPr/>
            <p:nvPr/>
          </p:nvSpPr>
          <p:spPr>
            <a:xfrm rot="16200000">
              <a:off x="1981378" y="902028"/>
              <a:ext cx="1047750" cy="5010287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109" y="2439138"/>
              <a:ext cx="5238350" cy="217857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מטעני </a:t>
              </a:r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HV</a:t>
              </a: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(מטענים שערכם מעל 1000$) הבלדר משדר קליטה שאיננה מהווה זמינות להתרה. הטובין מועברים לקליטה במסוף. הקליטה במסוף מהווה זמינות להתרה</a:t>
              </a:r>
              <a:endParaRPr lang="ar-SA" b="1" kern="1200" dirty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6444208" y="4228151"/>
            <a:ext cx="1115531" cy="812199"/>
            <a:chOff x="5010397" y="2752328"/>
            <a:chExt cx="1085492" cy="1309687"/>
          </a:xfrm>
        </p:grpSpPr>
        <p:sp>
          <p:nvSpPr>
            <p:cNvPr id="14" name="מלבן מעוגל 13"/>
            <p:cNvSpPr/>
            <p:nvPr/>
          </p:nvSpPr>
          <p:spPr>
            <a:xfrm>
              <a:off x="5010397" y="2752328"/>
              <a:ext cx="1085492" cy="130968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5063386" y="2805317"/>
              <a:ext cx="979514" cy="120370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b="1" kern="1200" dirty="0" smtClean="0"/>
                <a:t>2</a:t>
              </a:r>
              <a:endParaRPr lang="ar-SA" sz="2800" b="1" kern="1200" dirty="0"/>
            </a:p>
          </p:txBody>
        </p:sp>
      </p:grp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תמונה 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141051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8068333" y="347604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40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8801"/>
            <a:ext cx="1023926" cy="101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50" y="133220"/>
            <a:ext cx="1003052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8068333" y="339773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55576" y="-268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025" name="Picture 1" descr="cid:image004.png@01D327C8.5A20D54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6838950" cy="630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55576" y="64941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0745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6848" y="301752"/>
            <a:ext cx="8077200" cy="1143000"/>
          </a:xfrm>
        </p:spPr>
        <p:txBody>
          <a:bodyPr>
            <a:normAutofit/>
          </a:bodyPr>
          <a:lstStyle/>
          <a:p>
            <a:pPr rtl="1"/>
            <a:r>
              <a:rPr lang="he-IL" sz="3200" b="1" u="sng" dirty="0" smtClean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סוגי אילוצים לחסם לוגיסטי</a:t>
            </a:r>
            <a:endParaRPr lang="ar-SA" sz="3200" b="1" u="sng" dirty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1151253" y="2243669"/>
            <a:ext cx="5245010" cy="969307"/>
            <a:chOff x="109" y="2883296"/>
            <a:chExt cx="5010288" cy="104775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מלבן 4"/>
            <p:cNvSpPr/>
            <p:nvPr/>
          </p:nvSpPr>
          <p:spPr>
            <a:xfrm rot="16200000">
              <a:off x="1981378" y="902028"/>
              <a:ext cx="1047750" cy="5010287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TextBox 5"/>
            <p:cNvSpPr txBox="1"/>
            <p:nvPr/>
          </p:nvSpPr>
          <p:spPr>
            <a:xfrm rot="21600000">
              <a:off x="110" y="2883296"/>
              <a:ext cx="5010287" cy="10477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אילוץ </a:t>
              </a:r>
              <a:r>
                <a:rPr lang="he-IL" b="1" dirty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192 – פרטי המטען לא דווחו במצהר ע"י חברת התעופה /המשלח בחו"ל </a:t>
              </a: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. אולם קיימת קליטה במסוף</a:t>
              </a:r>
              <a:endParaRPr lang="ar-SA" b="1" kern="1200" dirty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</a:endParaRPr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6444208" y="2361972"/>
            <a:ext cx="1115531" cy="812199"/>
            <a:chOff x="5010397" y="2752328"/>
            <a:chExt cx="1085492" cy="1309687"/>
          </a:xfrm>
          <a:solidFill>
            <a:schemeClr val="accent1">
              <a:lumMod val="75000"/>
            </a:schemeClr>
          </a:solidFill>
        </p:grpSpPr>
        <p:sp>
          <p:nvSpPr>
            <p:cNvPr id="8" name="מלבן מעוגל 7"/>
            <p:cNvSpPr/>
            <p:nvPr/>
          </p:nvSpPr>
          <p:spPr>
            <a:xfrm>
              <a:off x="5010397" y="2752328"/>
              <a:ext cx="1085492" cy="1309687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5063386" y="2805317"/>
              <a:ext cx="979514" cy="1203709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b="1" kern="1200" dirty="0" smtClean="0"/>
                <a:t>1</a:t>
              </a:r>
              <a:endParaRPr lang="ar-SA" sz="2800" b="1" kern="1200" dirty="0"/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1159347" y="4077072"/>
            <a:ext cx="5182459" cy="1080119"/>
            <a:chOff x="109" y="2439138"/>
            <a:chExt cx="5042905" cy="174171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מלבן 10"/>
            <p:cNvSpPr/>
            <p:nvPr/>
          </p:nvSpPr>
          <p:spPr>
            <a:xfrm rot="16200000">
              <a:off x="1981378" y="902028"/>
              <a:ext cx="1047750" cy="5010287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4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109" y="2439138"/>
              <a:ext cx="5042905" cy="1741714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b="1" dirty="0" smtClean="0">
                  <a:solidFill>
                    <a:schemeClr val="accent6">
                      <a:lumMod val="75000"/>
                    </a:schemeClr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אילוץ 105 - פרטי זיהוי המטען לא קיימים במערכת המכס (לא שודר מצהר ואין קליטת מטען במסוף)</a:t>
              </a:r>
              <a:endParaRPr lang="ar-SA" b="1" kern="1200" dirty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6396263" y="4271294"/>
            <a:ext cx="1115531" cy="812199"/>
            <a:chOff x="5010397" y="2752328"/>
            <a:chExt cx="1085492" cy="1309687"/>
          </a:xfrm>
        </p:grpSpPr>
        <p:sp>
          <p:nvSpPr>
            <p:cNvPr id="14" name="מלבן מעוגל 13"/>
            <p:cNvSpPr/>
            <p:nvPr/>
          </p:nvSpPr>
          <p:spPr>
            <a:xfrm>
              <a:off x="5010397" y="2752328"/>
              <a:ext cx="1085492" cy="130968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5063386" y="2805317"/>
              <a:ext cx="979514" cy="120370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b="1" kern="1200" dirty="0" smtClean="0"/>
                <a:t>2</a:t>
              </a:r>
              <a:endParaRPr lang="ar-SA" sz="2800" b="1" kern="1200" dirty="0"/>
            </a:p>
          </p:txBody>
        </p:sp>
      </p:grp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תמונה 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141051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8068333" y="347604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361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72621"/>
              </p:ext>
            </p:extLst>
          </p:nvPr>
        </p:nvGraphicFramePr>
        <p:xfrm>
          <a:off x="899592" y="620684"/>
          <a:ext cx="7056784" cy="47925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79451">
                  <a:extLst>
                    <a:ext uri="{9D8B030D-6E8A-4147-A177-3AD203B41FA5}">
                      <a16:colId xmlns:a16="http://schemas.microsoft.com/office/drawing/2014/main" xmlns="" val="2167108267"/>
                    </a:ext>
                  </a:extLst>
                </a:gridCol>
                <a:gridCol w="1379451">
                  <a:extLst>
                    <a:ext uri="{9D8B030D-6E8A-4147-A177-3AD203B41FA5}">
                      <a16:colId xmlns:a16="http://schemas.microsoft.com/office/drawing/2014/main" xmlns="" val="3576890942"/>
                    </a:ext>
                  </a:extLst>
                </a:gridCol>
                <a:gridCol w="4297882">
                  <a:extLst>
                    <a:ext uri="{9D8B030D-6E8A-4147-A177-3AD203B41FA5}">
                      <a16:colId xmlns:a16="http://schemas.microsoft.com/office/drawing/2014/main" xmlns="" val="4259968548"/>
                    </a:ext>
                  </a:extLst>
                </a:gridCol>
              </a:tblGrid>
              <a:tr h="50406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קוד חברת תעופה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קידומת חברת תעופה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Arial Rounded MT Bold" panose="020F0704030504030204" pitchFamily="34" charset="0"/>
                        </a:rPr>
                        <a:t>שם חברה                       </a:t>
                      </a:r>
                      <a:endParaRPr lang="en-US" sz="110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821768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AY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105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FINNAIR OY    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2428844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A9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606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GEORGIAN AIRLINES             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8901963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CO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354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CONTINENTAL AIRLINES CO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5475745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CX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160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CATHAY PACIFIC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5474008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DY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328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Norwegian Air Shuttle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046251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FB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623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BALKAN AIR    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150265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HU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880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HAINAN AIRLINES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29850898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J2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501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AZAL - (AZARBIJAN)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4742599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KE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180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KOREAN AIR    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9763163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KM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643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AIR MALTA     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8346840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TQ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572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AIR MOLDOVA                   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250290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TS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745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TESIS RUSSIAN AVIATION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3115973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U6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262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URAL AIRLINES 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3527912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XC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395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 Rounded MT Bold" panose="020F0704030504030204" pitchFamily="34" charset="0"/>
                        </a:rPr>
                        <a:t>Corendon</a:t>
                      </a: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 cargo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86697459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D4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77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AIR SINAI                     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6693424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Rounded MT Bold" panose="020F0704030504030204" pitchFamily="34" charset="0"/>
                        </a:rPr>
                        <a:t>RM</a:t>
                      </a:r>
                      <a:endParaRPr lang="en-US" sz="12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Arial Rounded MT Bold" panose="020F0704030504030204" pitchFamily="34" charset="0"/>
                        </a:rPr>
                        <a:t>437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 Rounded MT Bold" panose="020F0704030504030204" pitchFamily="34" charset="0"/>
                        </a:rPr>
                        <a:t>Aircompany</a:t>
                      </a:r>
                      <a:r>
                        <a:rPr lang="en-US" sz="1600" dirty="0">
                          <a:effectLst/>
                          <a:latin typeface="Arial Rounded MT Bold" panose="020F0704030504030204" pitchFamily="34" charset="0"/>
                        </a:rPr>
                        <a:t> Armenia</a:t>
                      </a:r>
                      <a:endParaRPr lang="en-US" sz="11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724317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97038" y="1668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9336482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99895436"/>
              </p:ext>
            </p:extLst>
          </p:nvPr>
        </p:nvGraphicFramePr>
        <p:xfrm>
          <a:off x="755576" y="1700808"/>
          <a:ext cx="74168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2781" y="313829"/>
            <a:ext cx="8077200" cy="1143000"/>
          </a:xfrm>
        </p:spPr>
        <p:txBody>
          <a:bodyPr/>
          <a:lstStyle/>
          <a:p>
            <a:pPr rtl="1"/>
            <a:r>
              <a:rPr lang="he-IL" b="1" u="sng" dirty="0" smtClean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סיכום:</a:t>
            </a:r>
            <a:endParaRPr lang="ar-SA" b="1" u="sng" dirty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49" y="141051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8068333" y="347604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020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2000" y="-99392"/>
            <a:ext cx="7986464" cy="792088"/>
          </a:xfrm>
        </p:spPr>
        <p:txBody>
          <a:bodyPr/>
          <a:lstStyle/>
          <a:p>
            <a:r>
              <a:rPr lang="he-IL" b="1" dirty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</a:t>
            </a:r>
            <a:endParaRPr lang="he-IL" b="1" dirty="0">
              <a:solidFill>
                <a:schemeClr val="accent6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179512" y="692696"/>
            <a:ext cx="8496944" cy="57606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136904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rt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שטר מטען </a:t>
            </a: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אווירי- שידור למסוף המטענים שטר מטען מקוצר (מערכת סחר חוץ)ושטר מטען מורחב (מערכת שער עולמי)</a:t>
            </a:r>
            <a:endParaRPr lang="he-IL" sz="3200" b="1" dirty="0" smtClean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rt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שטר מטען בלדר (במקום תעודת העיכוב הבלדרית)</a:t>
            </a:r>
          </a:p>
          <a:p>
            <a:pPr marL="457200" indent="-457200" rt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תעודת עיכוב (רלוונטי </a:t>
            </a: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רק לפעימה </a:t>
            </a: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הקרובה עבור שחרור תעודת עיכוב שהונפקה באולם הנוסעים)</a:t>
            </a:r>
          </a:p>
          <a:p>
            <a:pPr marL="457200" indent="-457200" rt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מטען בליווי נוסע – בפעימת יבוא מתקדם מחליף את תעודת העיכוב של אולם הנוסעים</a:t>
            </a:r>
          </a:p>
          <a:p>
            <a:pPr marL="457200" indent="-457200" rt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32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מטען מכס  הקמת מטען ע"י המכס לדוגמא תוצאה של פיצול מחליף את תעודת העיכוב הנוכחית</a:t>
            </a:r>
            <a:endParaRPr lang="he-IL" sz="3200" b="1" dirty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8801"/>
            <a:ext cx="1023926" cy="101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50" y="133220"/>
            <a:ext cx="1003052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8068333" y="339773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187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ירוק כחול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010386-27B7-4256-AD8E-D8EA056267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הדרכה</Template>
  <TotalTime>0</TotalTime>
  <Words>765</Words>
  <Application>Microsoft Office PowerPoint</Application>
  <PresentationFormat>‫הצגה על המסך (4:3)</PresentationFormat>
  <Paragraphs>153</Paragraphs>
  <Slides>10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David</vt:lpstr>
      <vt:lpstr>Georgia</vt:lpstr>
      <vt:lpstr>Times New Roman</vt:lpstr>
      <vt:lpstr>Wingdings</vt:lpstr>
      <vt:lpstr>Training</vt:lpstr>
      <vt:lpstr>מעקב מטענים</vt:lpstr>
      <vt:lpstr>שטר מטען אווירי</vt:lpstr>
      <vt:lpstr>שטר מטען בלדרים</vt:lpstr>
      <vt:lpstr>תפעול שטר מטען בלדר</vt:lpstr>
      <vt:lpstr>מצגת של PowerPoint</vt:lpstr>
      <vt:lpstr>סוגי אילוצים לחסם לוגיסטי</vt:lpstr>
      <vt:lpstr>מצגת של PowerPoint</vt:lpstr>
      <vt:lpstr>סיכום:</vt:lpstr>
      <vt:lpstr>         </vt:lpstr>
      <vt:lpstr>תודה על ההקשבה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2017-09-06T05:37:45Z</dcterms:created>
  <dcterms:modified xsi:type="dcterms:W3CDTF">2017-09-12T04:38:43Z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