
<file path=[Content_Types].xml><?xml version="1.0" encoding="utf-8"?>
<Types xmlns="http://schemas.openxmlformats.org/package/2006/content-types">
  <Default Extension="png" ContentType="image/png"/>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notesMasterIdLst>
    <p:notesMasterId r:id="rId21"/>
  </p:notesMasterIdLst>
  <p:sldIdLst>
    <p:sldId id="256" r:id="rId2"/>
    <p:sldId id="260" r:id="rId3"/>
    <p:sldId id="257" r:id="rId4"/>
    <p:sldId id="259" r:id="rId5"/>
    <p:sldId id="261" r:id="rId6"/>
    <p:sldId id="258" r:id="rId7"/>
    <p:sldId id="273" r:id="rId8"/>
    <p:sldId id="264" r:id="rId9"/>
    <p:sldId id="277" r:id="rId10"/>
    <p:sldId id="263" r:id="rId11"/>
    <p:sldId id="266" r:id="rId12"/>
    <p:sldId id="267" r:id="rId13"/>
    <p:sldId id="268" r:id="rId14"/>
    <p:sldId id="269" r:id="rId15"/>
    <p:sldId id="272" r:id="rId16"/>
    <p:sldId id="275" r:id="rId17"/>
    <p:sldId id="276" r:id="rId18"/>
    <p:sldId id="278"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4660"/>
  </p:normalViewPr>
  <p:slideViewPr>
    <p:cSldViewPr snapToGrid="0">
      <p:cViewPr varScale="1">
        <p:scale>
          <a:sx n="110" d="100"/>
          <a:sy n="110" d="100"/>
        </p:scale>
        <p:origin x="5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26BDE-EA22-4D9D-BBF8-CF7CFF7C53B1}" type="doc">
      <dgm:prSet loTypeId="urn:microsoft.com/office/officeart/2005/8/layout/hProcess9" loCatId="process" qsTypeId="urn:microsoft.com/office/officeart/2009/2/quickstyle/3d8" qsCatId="3D" csTypeId="urn:microsoft.com/office/officeart/2005/8/colors/colorful5" csCatId="colorful" phldr="1"/>
      <dgm:spPr/>
    </dgm:pt>
    <dgm:pt modelId="{0E4895E1-A115-49CB-A7C8-E8F89EB0ADCB}">
      <dgm:prSet phldrT="[טקסט]"/>
      <dgm:spPr/>
      <dgm:t>
        <a:bodyPr/>
        <a:lstStyle/>
        <a:p>
          <a:pPr rtl="1"/>
          <a:r>
            <a:rPr lang="he-IL" dirty="0" smtClean="0"/>
            <a:t>בקשה לערבות</a:t>
          </a:r>
          <a:endParaRPr lang="he-IL" dirty="0"/>
        </a:p>
      </dgm:t>
    </dgm:pt>
    <dgm:pt modelId="{F7847BA5-EE6F-4CF1-A597-E526AD619322}" type="parTrans" cxnId="{32CCAE6D-FB3B-435F-B084-4D97970FBF5F}">
      <dgm:prSet/>
      <dgm:spPr/>
      <dgm:t>
        <a:bodyPr/>
        <a:lstStyle/>
        <a:p>
          <a:pPr rtl="1"/>
          <a:endParaRPr lang="he-IL"/>
        </a:p>
      </dgm:t>
    </dgm:pt>
    <dgm:pt modelId="{001E2294-10F1-4580-9446-B4327B54F454}" type="sibTrans" cxnId="{32CCAE6D-FB3B-435F-B084-4D97970FBF5F}">
      <dgm:prSet/>
      <dgm:spPr/>
      <dgm:t>
        <a:bodyPr/>
        <a:lstStyle/>
        <a:p>
          <a:pPr rtl="1"/>
          <a:endParaRPr lang="he-IL"/>
        </a:p>
      </dgm:t>
    </dgm:pt>
    <dgm:pt modelId="{DEAF1A52-CFB3-4BD0-8C13-D8533E7BBC27}">
      <dgm:prSet phldrT="[טקסט]"/>
      <dgm:spPr/>
      <dgm:t>
        <a:bodyPr/>
        <a:lstStyle/>
        <a:p>
          <a:pPr rtl="1"/>
          <a:r>
            <a:rPr lang="he-IL" dirty="0" smtClean="0"/>
            <a:t>כתב ערבות</a:t>
          </a:r>
          <a:endParaRPr lang="he-IL" dirty="0"/>
        </a:p>
      </dgm:t>
    </dgm:pt>
    <dgm:pt modelId="{4625B256-7606-4215-B8E6-643583E82DA7}" type="parTrans" cxnId="{C0874D58-B4AA-4B67-91CC-829BFB82E05D}">
      <dgm:prSet/>
      <dgm:spPr/>
      <dgm:t>
        <a:bodyPr/>
        <a:lstStyle/>
        <a:p>
          <a:pPr rtl="1"/>
          <a:endParaRPr lang="he-IL"/>
        </a:p>
      </dgm:t>
    </dgm:pt>
    <dgm:pt modelId="{167C5FDA-1F83-49C8-92F4-97FDCB5DB651}" type="sibTrans" cxnId="{C0874D58-B4AA-4B67-91CC-829BFB82E05D}">
      <dgm:prSet/>
      <dgm:spPr/>
      <dgm:t>
        <a:bodyPr/>
        <a:lstStyle/>
        <a:p>
          <a:pPr rtl="1"/>
          <a:endParaRPr lang="he-IL"/>
        </a:p>
      </dgm:t>
    </dgm:pt>
    <dgm:pt modelId="{75EF05D0-175C-4C5B-8ED8-FCF5EE830C5C}">
      <dgm:prSet phldrT="[טקסט]"/>
      <dgm:spPr/>
      <dgm:t>
        <a:bodyPr/>
        <a:lstStyle/>
        <a:p>
          <a:pPr rtl="1"/>
          <a:r>
            <a:rPr lang="he-IL" dirty="0" smtClean="0"/>
            <a:t>תיק ערבות</a:t>
          </a:r>
          <a:endParaRPr lang="he-IL" dirty="0"/>
        </a:p>
      </dgm:t>
    </dgm:pt>
    <dgm:pt modelId="{BB005C31-A462-49DC-AC8C-EB68057BFDD4}" type="parTrans" cxnId="{DCCD2B5E-E1F3-4D26-832B-1378958B6AFC}">
      <dgm:prSet/>
      <dgm:spPr/>
      <dgm:t>
        <a:bodyPr/>
        <a:lstStyle/>
        <a:p>
          <a:pPr rtl="1"/>
          <a:endParaRPr lang="he-IL"/>
        </a:p>
      </dgm:t>
    </dgm:pt>
    <dgm:pt modelId="{B2A5ADEE-FC52-45EC-8002-36C7271F019B}" type="sibTrans" cxnId="{DCCD2B5E-E1F3-4D26-832B-1378958B6AFC}">
      <dgm:prSet/>
      <dgm:spPr/>
      <dgm:t>
        <a:bodyPr/>
        <a:lstStyle/>
        <a:p>
          <a:pPr rtl="1"/>
          <a:endParaRPr lang="he-IL"/>
        </a:p>
      </dgm:t>
    </dgm:pt>
    <dgm:pt modelId="{7058727E-3763-408C-AF66-AD0927AEF6D1}" type="pres">
      <dgm:prSet presAssocID="{46126BDE-EA22-4D9D-BBF8-CF7CFF7C53B1}" presName="CompostProcess" presStyleCnt="0">
        <dgm:presLayoutVars>
          <dgm:dir/>
          <dgm:resizeHandles val="exact"/>
        </dgm:presLayoutVars>
      </dgm:prSet>
      <dgm:spPr/>
    </dgm:pt>
    <dgm:pt modelId="{E514DD1B-C051-482E-912C-03AAD816855A}" type="pres">
      <dgm:prSet presAssocID="{46126BDE-EA22-4D9D-BBF8-CF7CFF7C53B1}" presName="arrow" presStyleLbl="bgShp" presStyleIdx="0" presStyleCnt="1" custLinFactNeighborX="4538" custLinFactNeighborY="9161"/>
      <dgm:spPr/>
    </dgm:pt>
    <dgm:pt modelId="{035AD827-E92A-4BFB-A317-86ECD97CAB0E}" type="pres">
      <dgm:prSet presAssocID="{46126BDE-EA22-4D9D-BBF8-CF7CFF7C53B1}" presName="linearProcess" presStyleCnt="0"/>
      <dgm:spPr/>
    </dgm:pt>
    <dgm:pt modelId="{38980B2D-4493-4296-9CAA-4DA81ADB39DF}" type="pres">
      <dgm:prSet presAssocID="{0E4895E1-A115-49CB-A7C8-E8F89EB0ADCB}" presName="textNode" presStyleLbl="node1" presStyleIdx="0" presStyleCnt="3">
        <dgm:presLayoutVars>
          <dgm:bulletEnabled val="1"/>
        </dgm:presLayoutVars>
      </dgm:prSet>
      <dgm:spPr/>
      <dgm:t>
        <a:bodyPr/>
        <a:lstStyle/>
        <a:p>
          <a:pPr rtl="1"/>
          <a:endParaRPr lang="he-IL"/>
        </a:p>
      </dgm:t>
    </dgm:pt>
    <dgm:pt modelId="{25B143B2-4568-4C41-969C-5D453D075469}" type="pres">
      <dgm:prSet presAssocID="{001E2294-10F1-4580-9446-B4327B54F454}" presName="sibTrans" presStyleCnt="0"/>
      <dgm:spPr/>
    </dgm:pt>
    <dgm:pt modelId="{D0DCF573-D057-4D2E-8E63-E13E1A81368E}" type="pres">
      <dgm:prSet presAssocID="{DEAF1A52-CFB3-4BD0-8C13-D8533E7BBC27}" presName="textNode" presStyleLbl="node1" presStyleIdx="1" presStyleCnt="3">
        <dgm:presLayoutVars>
          <dgm:bulletEnabled val="1"/>
        </dgm:presLayoutVars>
      </dgm:prSet>
      <dgm:spPr/>
      <dgm:t>
        <a:bodyPr/>
        <a:lstStyle/>
        <a:p>
          <a:pPr rtl="1"/>
          <a:endParaRPr lang="he-IL"/>
        </a:p>
      </dgm:t>
    </dgm:pt>
    <dgm:pt modelId="{1D6F78F4-EF98-4B49-9C6D-C7C32942B563}" type="pres">
      <dgm:prSet presAssocID="{167C5FDA-1F83-49C8-92F4-97FDCB5DB651}" presName="sibTrans" presStyleCnt="0"/>
      <dgm:spPr/>
    </dgm:pt>
    <dgm:pt modelId="{85D338FC-7B47-46F3-AFE2-1F42DAB88AEE}" type="pres">
      <dgm:prSet presAssocID="{75EF05D0-175C-4C5B-8ED8-FCF5EE830C5C}" presName="textNode" presStyleLbl="node1" presStyleIdx="2" presStyleCnt="3">
        <dgm:presLayoutVars>
          <dgm:bulletEnabled val="1"/>
        </dgm:presLayoutVars>
      </dgm:prSet>
      <dgm:spPr/>
      <dgm:t>
        <a:bodyPr/>
        <a:lstStyle/>
        <a:p>
          <a:pPr rtl="1"/>
          <a:endParaRPr lang="he-IL"/>
        </a:p>
      </dgm:t>
    </dgm:pt>
  </dgm:ptLst>
  <dgm:cxnLst>
    <dgm:cxn modelId="{32CCAE6D-FB3B-435F-B084-4D97970FBF5F}" srcId="{46126BDE-EA22-4D9D-BBF8-CF7CFF7C53B1}" destId="{0E4895E1-A115-49CB-A7C8-E8F89EB0ADCB}" srcOrd="0" destOrd="0" parTransId="{F7847BA5-EE6F-4CF1-A597-E526AD619322}" sibTransId="{001E2294-10F1-4580-9446-B4327B54F454}"/>
    <dgm:cxn modelId="{DCCD2B5E-E1F3-4D26-832B-1378958B6AFC}" srcId="{46126BDE-EA22-4D9D-BBF8-CF7CFF7C53B1}" destId="{75EF05D0-175C-4C5B-8ED8-FCF5EE830C5C}" srcOrd="2" destOrd="0" parTransId="{BB005C31-A462-49DC-AC8C-EB68057BFDD4}" sibTransId="{B2A5ADEE-FC52-45EC-8002-36C7271F019B}"/>
    <dgm:cxn modelId="{49E4AC21-F87E-4F5E-932E-C9DEF7DAF69B}" type="presOf" srcId="{0E4895E1-A115-49CB-A7C8-E8F89EB0ADCB}" destId="{38980B2D-4493-4296-9CAA-4DA81ADB39DF}" srcOrd="0" destOrd="0" presId="urn:microsoft.com/office/officeart/2005/8/layout/hProcess9"/>
    <dgm:cxn modelId="{62FF2C4B-3343-4EE0-A39C-CC26AD05C072}" type="presOf" srcId="{75EF05D0-175C-4C5B-8ED8-FCF5EE830C5C}" destId="{85D338FC-7B47-46F3-AFE2-1F42DAB88AEE}" srcOrd="0" destOrd="0" presId="urn:microsoft.com/office/officeart/2005/8/layout/hProcess9"/>
    <dgm:cxn modelId="{C0874D58-B4AA-4B67-91CC-829BFB82E05D}" srcId="{46126BDE-EA22-4D9D-BBF8-CF7CFF7C53B1}" destId="{DEAF1A52-CFB3-4BD0-8C13-D8533E7BBC27}" srcOrd="1" destOrd="0" parTransId="{4625B256-7606-4215-B8E6-643583E82DA7}" sibTransId="{167C5FDA-1F83-49C8-92F4-97FDCB5DB651}"/>
    <dgm:cxn modelId="{F56EC17F-E098-40E3-A042-8EBE67E8A56E}" type="presOf" srcId="{DEAF1A52-CFB3-4BD0-8C13-D8533E7BBC27}" destId="{D0DCF573-D057-4D2E-8E63-E13E1A81368E}" srcOrd="0" destOrd="0" presId="urn:microsoft.com/office/officeart/2005/8/layout/hProcess9"/>
    <dgm:cxn modelId="{12BA5F11-87EC-4F17-B78A-226109311544}" type="presOf" srcId="{46126BDE-EA22-4D9D-BBF8-CF7CFF7C53B1}" destId="{7058727E-3763-408C-AF66-AD0927AEF6D1}" srcOrd="0" destOrd="0" presId="urn:microsoft.com/office/officeart/2005/8/layout/hProcess9"/>
    <dgm:cxn modelId="{CAD6C434-9955-42C1-B596-E470B4F65A3C}" type="presParOf" srcId="{7058727E-3763-408C-AF66-AD0927AEF6D1}" destId="{E514DD1B-C051-482E-912C-03AAD816855A}" srcOrd="0" destOrd="0" presId="urn:microsoft.com/office/officeart/2005/8/layout/hProcess9"/>
    <dgm:cxn modelId="{CF282BB9-9C0C-415E-B0BD-449C6C826F07}" type="presParOf" srcId="{7058727E-3763-408C-AF66-AD0927AEF6D1}" destId="{035AD827-E92A-4BFB-A317-86ECD97CAB0E}" srcOrd="1" destOrd="0" presId="urn:microsoft.com/office/officeart/2005/8/layout/hProcess9"/>
    <dgm:cxn modelId="{090A813E-6BE3-4C38-9F78-D9E3272D4613}" type="presParOf" srcId="{035AD827-E92A-4BFB-A317-86ECD97CAB0E}" destId="{38980B2D-4493-4296-9CAA-4DA81ADB39DF}" srcOrd="0" destOrd="0" presId="urn:microsoft.com/office/officeart/2005/8/layout/hProcess9"/>
    <dgm:cxn modelId="{D7D19332-9A37-451C-8335-5FDFC73EEED3}" type="presParOf" srcId="{035AD827-E92A-4BFB-A317-86ECD97CAB0E}" destId="{25B143B2-4568-4C41-969C-5D453D075469}" srcOrd="1" destOrd="0" presId="urn:microsoft.com/office/officeart/2005/8/layout/hProcess9"/>
    <dgm:cxn modelId="{19AE1DA0-E51E-44F2-A7DB-8172020D75B7}" type="presParOf" srcId="{035AD827-E92A-4BFB-A317-86ECD97CAB0E}" destId="{D0DCF573-D057-4D2E-8E63-E13E1A81368E}" srcOrd="2" destOrd="0" presId="urn:microsoft.com/office/officeart/2005/8/layout/hProcess9"/>
    <dgm:cxn modelId="{A4192018-CD42-447F-A1CC-E6C39B1F70EB}" type="presParOf" srcId="{035AD827-E92A-4BFB-A317-86ECD97CAB0E}" destId="{1D6F78F4-EF98-4B49-9C6D-C7C32942B563}" srcOrd="3" destOrd="0" presId="urn:microsoft.com/office/officeart/2005/8/layout/hProcess9"/>
    <dgm:cxn modelId="{795B0E69-B899-469F-9E07-3159FDF80ACA}" type="presParOf" srcId="{035AD827-E92A-4BFB-A317-86ECD97CAB0E}" destId="{85D338FC-7B47-46F3-AFE2-1F42DAB88AE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3EF47-0C9F-460A-B2EB-9230D65805A3}" type="doc">
      <dgm:prSet loTypeId="urn:microsoft.com/office/officeart/2005/8/layout/radial4" loCatId="relationship" qsTypeId="urn:microsoft.com/office/officeart/2005/8/quickstyle/3d2" qsCatId="3D" csTypeId="urn:microsoft.com/office/officeart/2005/8/colors/colorful5" csCatId="colorful" phldr="1"/>
      <dgm:spPr/>
      <dgm:t>
        <a:bodyPr/>
        <a:lstStyle/>
        <a:p>
          <a:pPr rtl="1"/>
          <a:endParaRPr lang="he-IL"/>
        </a:p>
      </dgm:t>
    </dgm:pt>
    <dgm:pt modelId="{98E16631-7323-48EF-A3D2-655A9E96AC71}">
      <dgm:prSet phldrT="[טקסט]"/>
      <dgm:spPr>
        <a:blipFill rotWithShape="0">
          <a:blip xmlns:r="http://schemas.openxmlformats.org/officeDocument/2006/relationships" r:embed="rId1"/>
          <a:stretch>
            <a:fillRect/>
          </a:stretch>
        </a:blipFill>
      </dgm:spPr>
      <dgm:t>
        <a:bodyPr/>
        <a:lstStyle/>
        <a:p>
          <a:pPr rtl="1"/>
          <a:endParaRPr lang="he-IL" dirty="0" smtClean="0">
            <a:solidFill>
              <a:schemeClr val="tx2"/>
            </a:solidFill>
          </a:endParaRPr>
        </a:p>
        <a:p>
          <a:pPr rtl="1"/>
          <a:endParaRPr lang="he-IL" dirty="0" smtClean="0">
            <a:solidFill>
              <a:schemeClr val="tx2"/>
            </a:solidFill>
          </a:endParaRPr>
        </a:p>
        <a:p>
          <a:pPr rtl="1"/>
          <a:r>
            <a:rPr lang="he-IL" dirty="0" smtClean="0">
              <a:solidFill>
                <a:schemeClr val="tx2"/>
              </a:solidFill>
            </a:rPr>
            <a:t>תיק</a:t>
          </a:r>
          <a:r>
            <a:rPr lang="he-IL" dirty="0" smtClean="0"/>
            <a:t> </a:t>
          </a:r>
          <a:r>
            <a:rPr lang="he-IL" dirty="0" smtClean="0">
              <a:solidFill>
                <a:schemeClr val="tx2"/>
              </a:solidFill>
            </a:rPr>
            <a:t>ערבות</a:t>
          </a:r>
          <a:endParaRPr lang="he-IL" dirty="0">
            <a:solidFill>
              <a:schemeClr val="tx2"/>
            </a:solidFill>
          </a:endParaRPr>
        </a:p>
      </dgm:t>
    </dgm:pt>
    <dgm:pt modelId="{B2A8FA5A-F412-461C-B6F3-81D9BC0C505E}" type="parTrans" cxnId="{3D0DC13B-5D3D-4793-A763-081987F0621F}">
      <dgm:prSet/>
      <dgm:spPr/>
      <dgm:t>
        <a:bodyPr/>
        <a:lstStyle/>
        <a:p>
          <a:pPr rtl="1"/>
          <a:endParaRPr lang="he-IL"/>
        </a:p>
      </dgm:t>
    </dgm:pt>
    <dgm:pt modelId="{152C1796-5D51-4946-880E-75AFFF90CE54}" type="sibTrans" cxnId="{3D0DC13B-5D3D-4793-A763-081987F0621F}">
      <dgm:prSet/>
      <dgm:spPr/>
      <dgm:t>
        <a:bodyPr/>
        <a:lstStyle/>
        <a:p>
          <a:pPr rtl="1"/>
          <a:endParaRPr lang="he-IL"/>
        </a:p>
      </dgm:t>
    </dgm:pt>
    <dgm:pt modelId="{2E97EAC3-1901-4223-97AD-5D4D0DFFA3AE}">
      <dgm:prSet phldrT="[טקסט]"/>
      <dgm:spPr/>
      <dgm:t>
        <a:bodyPr/>
        <a:lstStyle/>
        <a:p>
          <a:pPr rtl="1"/>
          <a:r>
            <a:rPr lang="he-IL" dirty="0" smtClean="0"/>
            <a:t>כתב בנקאי</a:t>
          </a:r>
        </a:p>
        <a:p>
          <a:pPr rtl="1"/>
          <a:r>
            <a:rPr lang="he-IL" dirty="0" smtClean="0"/>
            <a:t>בסך </a:t>
          </a:r>
          <a:r>
            <a:rPr lang="en-US" dirty="0" smtClean="0"/>
            <a:t>K</a:t>
          </a:r>
          <a:r>
            <a:rPr lang="he-IL" dirty="0" smtClean="0"/>
            <a:t>50</a:t>
          </a:r>
          <a:endParaRPr lang="he-IL" dirty="0"/>
        </a:p>
      </dgm:t>
    </dgm:pt>
    <dgm:pt modelId="{BDF7E26A-DAAB-446D-8711-E8845DA90DCA}" type="parTrans" cxnId="{B3515B37-55DD-457F-BC54-31FA2DD9182B}">
      <dgm:prSet/>
      <dgm:spPr/>
      <dgm:t>
        <a:bodyPr/>
        <a:lstStyle/>
        <a:p>
          <a:pPr rtl="1"/>
          <a:endParaRPr lang="he-IL"/>
        </a:p>
      </dgm:t>
    </dgm:pt>
    <dgm:pt modelId="{6A2AB9C9-D087-4B54-BB97-FF530D779A81}" type="sibTrans" cxnId="{B3515B37-55DD-457F-BC54-31FA2DD9182B}">
      <dgm:prSet/>
      <dgm:spPr/>
      <dgm:t>
        <a:bodyPr/>
        <a:lstStyle/>
        <a:p>
          <a:pPr rtl="1"/>
          <a:endParaRPr lang="he-IL"/>
        </a:p>
      </dgm:t>
    </dgm:pt>
    <dgm:pt modelId="{CCAAAE56-BF5B-4089-B415-A32194DB0073}">
      <dgm:prSet phldrT="[טקסט]"/>
      <dgm:spPr/>
      <dgm:t>
        <a:bodyPr/>
        <a:lstStyle/>
        <a:p>
          <a:pPr rtl="1"/>
          <a:r>
            <a:rPr lang="he-IL" dirty="0" smtClean="0"/>
            <a:t>ערבות צד ג'</a:t>
          </a:r>
          <a:endParaRPr lang="he-IL" dirty="0"/>
        </a:p>
      </dgm:t>
    </dgm:pt>
    <dgm:pt modelId="{1EB2E621-E5EF-43B6-B1A1-7EAC1AE54F89}" type="parTrans" cxnId="{5A29472A-62AC-4462-A151-72DE90136A9C}">
      <dgm:prSet/>
      <dgm:spPr/>
      <dgm:t>
        <a:bodyPr/>
        <a:lstStyle/>
        <a:p>
          <a:pPr rtl="1"/>
          <a:endParaRPr lang="he-IL"/>
        </a:p>
      </dgm:t>
    </dgm:pt>
    <dgm:pt modelId="{698EB5D2-743E-47A1-8351-6ADA38F93E80}" type="sibTrans" cxnId="{5A29472A-62AC-4462-A151-72DE90136A9C}">
      <dgm:prSet/>
      <dgm:spPr/>
      <dgm:t>
        <a:bodyPr/>
        <a:lstStyle/>
        <a:p>
          <a:pPr rtl="1"/>
          <a:endParaRPr lang="he-IL"/>
        </a:p>
      </dgm:t>
    </dgm:pt>
    <dgm:pt modelId="{F759673F-766F-49D2-878F-ABA990F443B8}">
      <dgm:prSet phldrT="[טקסט]"/>
      <dgm:spPr/>
      <dgm:t>
        <a:bodyPr/>
        <a:lstStyle/>
        <a:p>
          <a:pPr rtl="1"/>
          <a:r>
            <a:rPr lang="he-IL" dirty="0" smtClean="0"/>
            <a:t>כתב בנקאי</a:t>
          </a:r>
        </a:p>
        <a:p>
          <a:pPr rtl="1"/>
          <a:r>
            <a:rPr lang="he-IL" dirty="0" smtClean="0"/>
            <a:t>בסך </a:t>
          </a:r>
          <a:r>
            <a:rPr lang="en-US" dirty="0" smtClean="0"/>
            <a:t>K</a:t>
          </a:r>
          <a:r>
            <a:rPr lang="he-IL" dirty="0" smtClean="0"/>
            <a:t>100</a:t>
          </a:r>
          <a:endParaRPr lang="he-IL" dirty="0"/>
        </a:p>
      </dgm:t>
    </dgm:pt>
    <dgm:pt modelId="{53C24ED4-0FF1-4E15-BECE-D0862215B881}" type="parTrans" cxnId="{AB9A3120-E248-4985-8C0E-937FC20DB70C}">
      <dgm:prSet/>
      <dgm:spPr/>
      <dgm:t>
        <a:bodyPr/>
        <a:lstStyle/>
        <a:p>
          <a:pPr rtl="1"/>
          <a:endParaRPr lang="he-IL"/>
        </a:p>
      </dgm:t>
    </dgm:pt>
    <dgm:pt modelId="{68BE9EE3-1A0B-45AD-A156-C09A69A908B3}" type="sibTrans" cxnId="{AB9A3120-E248-4985-8C0E-937FC20DB70C}">
      <dgm:prSet/>
      <dgm:spPr/>
      <dgm:t>
        <a:bodyPr/>
        <a:lstStyle/>
        <a:p>
          <a:pPr rtl="1"/>
          <a:endParaRPr lang="he-IL"/>
        </a:p>
      </dgm:t>
    </dgm:pt>
    <dgm:pt modelId="{86A60596-BF5F-4ADA-BA11-3675142F6042}" type="pres">
      <dgm:prSet presAssocID="{18E3EF47-0C9F-460A-B2EB-9230D65805A3}" presName="cycle" presStyleCnt="0">
        <dgm:presLayoutVars>
          <dgm:chMax val="1"/>
          <dgm:dir/>
          <dgm:animLvl val="ctr"/>
          <dgm:resizeHandles val="exact"/>
        </dgm:presLayoutVars>
      </dgm:prSet>
      <dgm:spPr/>
      <dgm:t>
        <a:bodyPr/>
        <a:lstStyle/>
        <a:p>
          <a:pPr rtl="1"/>
          <a:endParaRPr lang="he-IL"/>
        </a:p>
      </dgm:t>
    </dgm:pt>
    <dgm:pt modelId="{3E4E549B-8BD5-40B3-B915-BEF1B0D8DC1A}" type="pres">
      <dgm:prSet presAssocID="{98E16631-7323-48EF-A3D2-655A9E96AC71}" presName="centerShape" presStyleLbl="node0" presStyleIdx="0" presStyleCnt="1"/>
      <dgm:spPr/>
      <dgm:t>
        <a:bodyPr/>
        <a:lstStyle/>
        <a:p>
          <a:pPr rtl="1"/>
          <a:endParaRPr lang="he-IL"/>
        </a:p>
      </dgm:t>
    </dgm:pt>
    <dgm:pt modelId="{9A347844-E2F6-41B7-8C13-F94D231C4CE2}" type="pres">
      <dgm:prSet presAssocID="{BDF7E26A-DAAB-446D-8711-E8845DA90DCA}" presName="parTrans" presStyleLbl="bgSibTrans2D1" presStyleIdx="0" presStyleCnt="3"/>
      <dgm:spPr/>
      <dgm:t>
        <a:bodyPr/>
        <a:lstStyle/>
        <a:p>
          <a:pPr rtl="1"/>
          <a:endParaRPr lang="he-IL"/>
        </a:p>
      </dgm:t>
    </dgm:pt>
    <dgm:pt modelId="{545F185B-E386-49D2-8D54-B7DAEC6E8117}" type="pres">
      <dgm:prSet presAssocID="{2E97EAC3-1901-4223-97AD-5D4D0DFFA3AE}" presName="node" presStyleLbl="node1" presStyleIdx="0" presStyleCnt="3">
        <dgm:presLayoutVars>
          <dgm:bulletEnabled val="1"/>
        </dgm:presLayoutVars>
      </dgm:prSet>
      <dgm:spPr/>
      <dgm:t>
        <a:bodyPr/>
        <a:lstStyle/>
        <a:p>
          <a:pPr rtl="1"/>
          <a:endParaRPr lang="he-IL"/>
        </a:p>
      </dgm:t>
    </dgm:pt>
    <dgm:pt modelId="{C0E7453A-C221-4D94-81DA-833124380150}" type="pres">
      <dgm:prSet presAssocID="{1EB2E621-E5EF-43B6-B1A1-7EAC1AE54F89}" presName="parTrans" presStyleLbl="bgSibTrans2D1" presStyleIdx="1" presStyleCnt="3"/>
      <dgm:spPr/>
      <dgm:t>
        <a:bodyPr/>
        <a:lstStyle/>
        <a:p>
          <a:pPr rtl="1"/>
          <a:endParaRPr lang="he-IL"/>
        </a:p>
      </dgm:t>
    </dgm:pt>
    <dgm:pt modelId="{1B640B35-E10B-4110-B3B0-05B80D15C57A}" type="pres">
      <dgm:prSet presAssocID="{CCAAAE56-BF5B-4089-B415-A32194DB0073}" presName="node" presStyleLbl="node1" presStyleIdx="1" presStyleCnt="3">
        <dgm:presLayoutVars>
          <dgm:bulletEnabled val="1"/>
        </dgm:presLayoutVars>
      </dgm:prSet>
      <dgm:spPr/>
      <dgm:t>
        <a:bodyPr/>
        <a:lstStyle/>
        <a:p>
          <a:pPr rtl="1"/>
          <a:endParaRPr lang="he-IL"/>
        </a:p>
      </dgm:t>
    </dgm:pt>
    <dgm:pt modelId="{2FC493E8-D74D-4282-8772-3777C7112981}" type="pres">
      <dgm:prSet presAssocID="{53C24ED4-0FF1-4E15-BECE-D0862215B881}" presName="parTrans" presStyleLbl="bgSibTrans2D1" presStyleIdx="2" presStyleCnt="3"/>
      <dgm:spPr/>
      <dgm:t>
        <a:bodyPr/>
        <a:lstStyle/>
        <a:p>
          <a:pPr rtl="1"/>
          <a:endParaRPr lang="he-IL"/>
        </a:p>
      </dgm:t>
    </dgm:pt>
    <dgm:pt modelId="{7F616124-F56C-463D-8D0C-76330BFDC91F}" type="pres">
      <dgm:prSet presAssocID="{F759673F-766F-49D2-878F-ABA990F443B8}" presName="node" presStyleLbl="node1" presStyleIdx="2" presStyleCnt="3">
        <dgm:presLayoutVars>
          <dgm:bulletEnabled val="1"/>
        </dgm:presLayoutVars>
      </dgm:prSet>
      <dgm:spPr/>
      <dgm:t>
        <a:bodyPr/>
        <a:lstStyle/>
        <a:p>
          <a:pPr rtl="1"/>
          <a:endParaRPr lang="he-IL"/>
        </a:p>
      </dgm:t>
    </dgm:pt>
  </dgm:ptLst>
  <dgm:cxnLst>
    <dgm:cxn modelId="{0E68142F-3B61-4F78-A6CA-1FFC47BC0710}" type="presOf" srcId="{1EB2E621-E5EF-43B6-B1A1-7EAC1AE54F89}" destId="{C0E7453A-C221-4D94-81DA-833124380150}" srcOrd="0" destOrd="0" presId="urn:microsoft.com/office/officeart/2005/8/layout/radial4"/>
    <dgm:cxn modelId="{3D0DC13B-5D3D-4793-A763-081987F0621F}" srcId="{18E3EF47-0C9F-460A-B2EB-9230D65805A3}" destId="{98E16631-7323-48EF-A3D2-655A9E96AC71}" srcOrd="0" destOrd="0" parTransId="{B2A8FA5A-F412-461C-B6F3-81D9BC0C505E}" sibTransId="{152C1796-5D51-4946-880E-75AFFF90CE54}"/>
    <dgm:cxn modelId="{B3515B37-55DD-457F-BC54-31FA2DD9182B}" srcId="{98E16631-7323-48EF-A3D2-655A9E96AC71}" destId="{2E97EAC3-1901-4223-97AD-5D4D0DFFA3AE}" srcOrd="0" destOrd="0" parTransId="{BDF7E26A-DAAB-446D-8711-E8845DA90DCA}" sibTransId="{6A2AB9C9-D087-4B54-BB97-FF530D779A81}"/>
    <dgm:cxn modelId="{24605B65-7895-4EB7-9CEF-531002E75C6B}" type="presOf" srcId="{53C24ED4-0FF1-4E15-BECE-D0862215B881}" destId="{2FC493E8-D74D-4282-8772-3777C7112981}" srcOrd="0" destOrd="0" presId="urn:microsoft.com/office/officeart/2005/8/layout/radial4"/>
    <dgm:cxn modelId="{9FC7BA08-BACF-4545-A373-CC4098A03E91}" type="presOf" srcId="{18E3EF47-0C9F-460A-B2EB-9230D65805A3}" destId="{86A60596-BF5F-4ADA-BA11-3675142F6042}" srcOrd="0" destOrd="0" presId="urn:microsoft.com/office/officeart/2005/8/layout/radial4"/>
    <dgm:cxn modelId="{14CDD78C-C12D-4B01-B782-B61191912DA4}" type="presOf" srcId="{F759673F-766F-49D2-878F-ABA990F443B8}" destId="{7F616124-F56C-463D-8D0C-76330BFDC91F}" srcOrd="0" destOrd="0" presId="urn:microsoft.com/office/officeart/2005/8/layout/radial4"/>
    <dgm:cxn modelId="{6303D8FD-8A10-48A9-9ADC-C4AC69A9F612}" type="presOf" srcId="{2E97EAC3-1901-4223-97AD-5D4D0DFFA3AE}" destId="{545F185B-E386-49D2-8D54-B7DAEC6E8117}" srcOrd="0" destOrd="0" presId="urn:microsoft.com/office/officeart/2005/8/layout/radial4"/>
    <dgm:cxn modelId="{C749ACD5-13F9-4ED8-9718-DCA0F7E0588F}" type="presOf" srcId="{98E16631-7323-48EF-A3D2-655A9E96AC71}" destId="{3E4E549B-8BD5-40B3-B915-BEF1B0D8DC1A}" srcOrd="0" destOrd="0" presId="urn:microsoft.com/office/officeart/2005/8/layout/radial4"/>
    <dgm:cxn modelId="{5A29472A-62AC-4462-A151-72DE90136A9C}" srcId="{98E16631-7323-48EF-A3D2-655A9E96AC71}" destId="{CCAAAE56-BF5B-4089-B415-A32194DB0073}" srcOrd="1" destOrd="0" parTransId="{1EB2E621-E5EF-43B6-B1A1-7EAC1AE54F89}" sibTransId="{698EB5D2-743E-47A1-8351-6ADA38F93E80}"/>
    <dgm:cxn modelId="{F70388CE-0BB3-40F5-935F-1A12BEA90B94}" type="presOf" srcId="{CCAAAE56-BF5B-4089-B415-A32194DB0073}" destId="{1B640B35-E10B-4110-B3B0-05B80D15C57A}" srcOrd="0" destOrd="0" presId="urn:microsoft.com/office/officeart/2005/8/layout/radial4"/>
    <dgm:cxn modelId="{87FD84F2-C835-4938-AD80-1B16166130A2}" type="presOf" srcId="{BDF7E26A-DAAB-446D-8711-E8845DA90DCA}" destId="{9A347844-E2F6-41B7-8C13-F94D231C4CE2}" srcOrd="0" destOrd="0" presId="urn:microsoft.com/office/officeart/2005/8/layout/radial4"/>
    <dgm:cxn modelId="{AB9A3120-E248-4985-8C0E-937FC20DB70C}" srcId="{98E16631-7323-48EF-A3D2-655A9E96AC71}" destId="{F759673F-766F-49D2-878F-ABA990F443B8}" srcOrd="2" destOrd="0" parTransId="{53C24ED4-0FF1-4E15-BECE-D0862215B881}" sibTransId="{68BE9EE3-1A0B-45AD-A156-C09A69A908B3}"/>
    <dgm:cxn modelId="{C84C7536-0CDD-4D28-B69C-C116FAC68F81}" type="presParOf" srcId="{86A60596-BF5F-4ADA-BA11-3675142F6042}" destId="{3E4E549B-8BD5-40B3-B915-BEF1B0D8DC1A}" srcOrd="0" destOrd="0" presId="urn:microsoft.com/office/officeart/2005/8/layout/radial4"/>
    <dgm:cxn modelId="{C9712DD2-E1CF-4BA0-809D-7CC7C9DE73EA}" type="presParOf" srcId="{86A60596-BF5F-4ADA-BA11-3675142F6042}" destId="{9A347844-E2F6-41B7-8C13-F94D231C4CE2}" srcOrd="1" destOrd="0" presId="urn:microsoft.com/office/officeart/2005/8/layout/radial4"/>
    <dgm:cxn modelId="{A903EAA1-498E-41B9-A9A3-1351B699FD89}" type="presParOf" srcId="{86A60596-BF5F-4ADA-BA11-3675142F6042}" destId="{545F185B-E386-49D2-8D54-B7DAEC6E8117}" srcOrd="2" destOrd="0" presId="urn:microsoft.com/office/officeart/2005/8/layout/radial4"/>
    <dgm:cxn modelId="{7B523945-C003-495E-AEBE-9E3BFA5C571A}" type="presParOf" srcId="{86A60596-BF5F-4ADA-BA11-3675142F6042}" destId="{C0E7453A-C221-4D94-81DA-833124380150}" srcOrd="3" destOrd="0" presId="urn:microsoft.com/office/officeart/2005/8/layout/radial4"/>
    <dgm:cxn modelId="{CE20503B-F019-4E2D-8905-011EB845B989}" type="presParOf" srcId="{86A60596-BF5F-4ADA-BA11-3675142F6042}" destId="{1B640B35-E10B-4110-B3B0-05B80D15C57A}" srcOrd="4" destOrd="0" presId="urn:microsoft.com/office/officeart/2005/8/layout/radial4"/>
    <dgm:cxn modelId="{F3926B67-BCED-4ABB-B010-14729116D9E3}" type="presParOf" srcId="{86A60596-BF5F-4ADA-BA11-3675142F6042}" destId="{2FC493E8-D74D-4282-8772-3777C7112981}" srcOrd="5" destOrd="0" presId="urn:microsoft.com/office/officeart/2005/8/layout/radial4"/>
    <dgm:cxn modelId="{5031AB27-77D3-40CE-AEFF-13E73C6CB6F7}" type="presParOf" srcId="{86A60596-BF5F-4ADA-BA11-3675142F6042}" destId="{7F616124-F56C-463D-8D0C-76330BFDC91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FD6C76-862E-4C9C-8BE2-4C440CA7E1F6}" type="doc">
      <dgm:prSet loTypeId="urn:microsoft.com/office/officeart/2005/8/layout/radial2" loCatId="relationship" qsTypeId="urn:microsoft.com/office/officeart/2005/8/quickstyle/3d1" qsCatId="3D" csTypeId="urn:microsoft.com/office/officeart/2005/8/colors/colorful1" csCatId="colorful" phldr="1"/>
      <dgm:spPr/>
      <dgm:t>
        <a:bodyPr/>
        <a:lstStyle/>
        <a:p>
          <a:pPr rtl="1"/>
          <a:endParaRPr lang="he-IL"/>
        </a:p>
      </dgm:t>
    </dgm:pt>
    <dgm:pt modelId="{54EFE162-4CC5-4A5D-93B8-F0477D9C9869}">
      <dgm:prSet phldrT="[טקסט]"/>
      <dgm:spPr>
        <a:blipFill rotWithShape="0">
          <a:blip xmlns:r="http://schemas.openxmlformats.org/officeDocument/2006/relationships" r:embed="rId1">
            <a:duotone>
              <a:schemeClr val="accent2">
                <a:shade val="45000"/>
                <a:satMod val="135000"/>
              </a:schemeClr>
              <a:prstClr val="white"/>
            </a:duotone>
          </a:blip>
          <a:stretch>
            <a:fillRect/>
          </a:stretch>
        </a:blipFill>
      </dgm:spPr>
      <dgm:t>
        <a:bodyPr/>
        <a:lstStyle/>
        <a:p>
          <a:pPr rtl="1"/>
          <a:r>
            <a:rPr lang="he-IL" dirty="0" err="1" smtClean="0">
              <a:solidFill>
                <a:schemeClr val="accent2">
                  <a:lumMod val="50000"/>
                </a:schemeClr>
              </a:solidFill>
            </a:rPr>
            <a:t>תש"ר</a:t>
          </a:r>
          <a:endParaRPr lang="he-IL" dirty="0" smtClean="0">
            <a:solidFill>
              <a:schemeClr val="accent2">
                <a:lumMod val="50000"/>
              </a:schemeClr>
            </a:solidFill>
          </a:endParaRPr>
        </a:p>
        <a:p>
          <a:pPr rtl="1"/>
          <a:r>
            <a:rPr lang="en-US" dirty="0" smtClean="0">
              <a:solidFill>
                <a:schemeClr val="accent2">
                  <a:lumMod val="50000"/>
                </a:schemeClr>
              </a:solidFill>
            </a:rPr>
            <a:t>K</a:t>
          </a:r>
          <a:r>
            <a:rPr lang="he-IL" dirty="0" smtClean="0">
              <a:solidFill>
                <a:schemeClr val="accent2">
                  <a:lumMod val="50000"/>
                </a:schemeClr>
              </a:solidFill>
            </a:rPr>
            <a:t>180</a:t>
          </a:r>
          <a:endParaRPr lang="he-IL" dirty="0">
            <a:solidFill>
              <a:schemeClr val="accent2">
                <a:lumMod val="50000"/>
              </a:schemeClr>
            </a:solidFill>
          </a:endParaRPr>
        </a:p>
      </dgm:t>
    </dgm:pt>
    <dgm:pt modelId="{2A4F39EB-E4EE-4622-82CE-A8197E576CC9}" type="parTrans" cxnId="{5ADB4A4E-2AB6-4343-B714-D7534C4E997D}">
      <dgm:prSet/>
      <dgm:spPr/>
      <dgm:t>
        <a:bodyPr/>
        <a:lstStyle/>
        <a:p>
          <a:pPr rtl="1"/>
          <a:endParaRPr lang="he-IL"/>
        </a:p>
      </dgm:t>
    </dgm:pt>
    <dgm:pt modelId="{02AFC549-5A92-4144-B827-0E15DB36D3C1}" type="sibTrans" cxnId="{5ADB4A4E-2AB6-4343-B714-D7534C4E997D}">
      <dgm:prSet/>
      <dgm:spPr/>
      <dgm:t>
        <a:bodyPr/>
        <a:lstStyle/>
        <a:p>
          <a:pPr rtl="1"/>
          <a:endParaRPr lang="he-IL"/>
        </a:p>
      </dgm:t>
    </dgm:pt>
    <dgm:pt modelId="{2407E223-3331-4DC8-899F-28BD2CA4748F}">
      <dgm:prSet phldrT="[טקסט]"/>
      <dgm:spPr>
        <a:blipFill rotWithShape="0">
          <a:blip xmlns:r="http://schemas.openxmlformats.org/officeDocument/2006/relationships" r:embed="rId1">
            <a:duotone>
              <a:schemeClr val="accent3">
                <a:shade val="45000"/>
                <a:satMod val="135000"/>
              </a:schemeClr>
              <a:prstClr val="white"/>
            </a:duotone>
          </a:blip>
          <a:stretch>
            <a:fillRect/>
          </a:stretch>
        </a:blipFill>
      </dgm:spPr>
      <dgm:t>
        <a:bodyPr/>
        <a:lstStyle/>
        <a:p>
          <a:pPr rtl="1"/>
          <a:r>
            <a:rPr lang="he-IL" dirty="0" err="1" smtClean="0">
              <a:solidFill>
                <a:schemeClr val="accent3">
                  <a:lumMod val="50000"/>
                </a:schemeClr>
              </a:solidFill>
            </a:rPr>
            <a:t>פט"מ</a:t>
          </a:r>
          <a:endParaRPr lang="he-IL" dirty="0" smtClean="0">
            <a:solidFill>
              <a:schemeClr val="accent3">
                <a:lumMod val="50000"/>
              </a:schemeClr>
            </a:solidFill>
          </a:endParaRPr>
        </a:p>
        <a:p>
          <a:pPr rtl="1"/>
          <a:r>
            <a:rPr lang="en-US" dirty="0" smtClean="0">
              <a:solidFill>
                <a:schemeClr val="accent3">
                  <a:lumMod val="50000"/>
                </a:schemeClr>
              </a:solidFill>
            </a:rPr>
            <a:t>K</a:t>
          </a:r>
          <a:r>
            <a:rPr lang="he-IL" dirty="0" smtClean="0">
              <a:solidFill>
                <a:schemeClr val="accent3">
                  <a:lumMod val="50000"/>
                </a:schemeClr>
              </a:solidFill>
            </a:rPr>
            <a:t>220</a:t>
          </a:r>
          <a:endParaRPr lang="he-IL" dirty="0">
            <a:solidFill>
              <a:schemeClr val="accent3">
                <a:lumMod val="50000"/>
              </a:schemeClr>
            </a:solidFill>
          </a:endParaRPr>
        </a:p>
      </dgm:t>
    </dgm:pt>
    <dgm:pt modelId="{79977DF7-97C3-4781-8052-C3E5404B7A40}" type="parTrans" cxnId="{EBE93855-71F9-4899-93FF-A43E2B59D735}">
      <dgm:prSet/>
      <dgm:spPr/>
      <dgm:t>
        <a:bodyPr/>
        <a:lstStyle/>
        <a:p>
          <a:pPr rtl="1"/>
          <a:endParaRPr lang="he-IL"/>
        </a:p>
      </dgm:t>
    </dgm:pt>
    <dgm:pt modelId="{C9661C96-53D0-43D2-86F1-13C94A96627E}" type="sibTrans" cxnId="{EBE93855-71F9-4899-93FF-A43E2B59D735}">
      <dgm:prSet/>
      <dgm:spPr/>
      <dgm:t>
        <a:bodyPr/>
        <a:lstStyle/>
        <a:p>
          <a:pPr rtl="1"/>
          <a:endParaRPr lang="he-IL"/>
        </a:p>
      </dgm:t>
    </dgm:pt>
    <dgm:pt modelId="{8EE7910D-A666-4DD5-878E-6BCFF88D3C51}">
      <dgm:prSet phldrT="[טקסט]"/>
      <dgm:spPr>
        <a:blipFill rotWithShape="0">
          <a:blip xmlns:r="http://schemas.openxmlformats.org/officeDocument/2006/relationships" r:embed="rId1">
            <a:duotone>
              <a:schemeClr val="accent1">
                <a:shade val="45000"/>
                <a:satMod val="135000"/>
              </a:schemeClr>
              <a:prstClr val="white"/>
            </a:duotone>
          </a:blip>
          <a:stretch>
            <a:fillRect/>
          </a:stretch>
        </a:blipFill>
      </dgm:spPr>
      <dgm:t>
        <a:bodyPr/>
        <a:lstStyle/>
        <a:p>
          <a:pPr rtl="1"/>
          <a:r>
            <a:rPr lang="he-IL" dirty="0" err="1" smtClean="0">
              <a:solidFill>
                <a:schemeClr val="accent1">
                  <a:lumMod val="50000"/>
                </a:schemeClr>
              </a:solidFill>
            </a:rPr>
            <a:t>הישבון</a:t>
          </a:r>
          <a:endParaRPr lang="he-IL" dirty="0" smtClean="0">
            <a:solidFill>
              <a:schemeClr val="accent1">
                <a:lumMod val="50000"/>
              </a:schemeClr>
            </a:solidFill>
          </a:endParaRPr>
        </a:p>
        <a:p>
          <a:pPr rtl="1"/>
          <a:r>
            <a:rPr lang="en-US" dirty="0" smtClean="0">
              <a:solidFill>
                <a:schemeClr val="accent1">
                  <a:lumMod val="50000"/>
                </a:schemeClr>
              </a:solidFill>
            </a:rPr>
            <a:t>K</a:t>
          </a:r>
          <a:r>
            <a:rPr lang="he-IL" dirty="0" smtClean="0">
              <a:solidFill>
                <a:schemeClr val="accent1">
                  <a:lumMod val="50000"/>
                </a:schemeClr>
              </a:solidFill>
            </a:rPr>
            <a:t>600</a:t>
          </a:r>
          <a:endParaRPr lang="he-IL" dirty="0">
            <a:solidFill>
              <a:schemeClr val="accent1">
                <a:lumMod val="50000"/>
              </a:schemeClr>
            </a:solidFill>
          </a:endParaRPr>
        </a:p>
      </dgm:t>
    </dgm:pt>
    <dgm:pt modelId="{26AF7DD6-A370-4700-8426-C2F27970A234}" type="parTrans" cxnId="{EC15577B-A17F-45DA-94EE-BB7C80D73DAE}">
      <dgm:prSet/>
      <dgm:spPr/>
      <dgm:t>
        <a:bodyPr/>
        <a:lstStyle/>
        <a:p>
          <a:pPr rtl="1"/>
          <a:endParaRPr lang="he-IL"/>
        </a:p>
      </dgm:t>
    </dgm:pt>
    <dgm:pt modelId="{BD1A1A06-ABB5-4ED8-8BF3-FFFA6B447472}" type="sibTrans" cxnId="{EC15577B-A17F-45DA-94EE-BB7C80D73DAE}">
      <dgm:prSet/>
      <dgm:spPr/>
      <dgm:t>
        <a:bodyPr/>
        <a:lstStyle/>
        <a:p>
          <a:pPr rtl="1"/>
          <a:endParaRPr lang="he-IL"/>
        </a:p>
      </dgm:t>
    </dgm:pt>
    <dgm:pt modelId="{C0C9728E-7203-4EF7-B3BF-1AD64C562A11}" type="pres">
      <dgm:prSet presAssocID="{F9FD6C76-862E-4C9C-8BE2-4C440CA7E1F6}" presName="composite" presStyleCnt="0">
        <dgm:presLayoutVars>
          <dgm:chMax val="5"/>
          <dgm:dir/>
          <dgm:animLvl val="ctr"/>
          <dgm:resizeHandles val="exact"/>
        </dgm:presLayoutVars>
      </dgm:prSet>
      <dgm:spPr/>
      <dgm:t>
        <a:bodyPr/>
        <a:lstStyle/>
        <a:p>
          <a:pPr rtl="1"/>
          <a:endParaRPr lang="he-IL"/>
        </a:p>
      </dgm:t>
    </dgm:pt>
    <dgm:pt modelId="{CE2A88BA-BA1D-4BDC-B775-D8A9E240D66A}" type="pres">
      <dgm:prSet presAssocID="{F9FD6C76-862E-4C9C-8BE2-4C440CA7E1F6}" presName="cycle" presStyleCnt="0"/>
      <dgm:spPr/>
      <dgm:t>
        <a:bodyPr/>
        <a:lstStyle/>
        <a:p>
          <a:pPr rtl="1"/>
          <a:endParaRPr lang="he-IL"/>
        </a:p>
      </dgm:t>
    </dgm:pt>
    <dgm:pt modelId="{924BA133-592C-4BB5-BD85-641E0D7B181F}" type="pres">
      <dgm:prSet presAssocID="{F9FD6C76-862E-4C9C-8BE2-4C440CA7E1F6}" presName="centerShape" presStyleCnt="0"/>
      <dgm:spPr/>
      <dgm:t>
        <a:bodyPr/>
        <a:lstStyle/>
        <a:p>
          <a:pPr rtl="1"/>
          <a:endParaRPr lang="he-IL"/>
        </a:p>
      </dgm:t>
    </dgm:pt>
    <dgm:pt modelId="{02F9AA74-3911-46A0-AE47-313D7CC0D8B6}" type="pres">
      <dgm:prSet presAssocID="{F9FD6C76-862E-4C9C-8BE2-4C440CA7E1F6}" presName="connSite" presStyleLbl="node1" presStyleIdx="0" presStyleCnt="4"/>
      <dgm:spPr/>
      <dgm:t>
        <a:bodyPr/>
        <a:lstStyle/>
        <a:p>
          <a:pPr rtl="1"/>
          <a:endParaRPr lang="he-IL"/>
        </a:p>
      </dgm:t>
    </dgm:pt>
    <dgm:pt modelId="{8882B763-FF1E-45F3-AC88-CBFDED91391F}" type="pres">
      <dgm:prSet presAssocID="{F9FD6C76-862E-4C9C-8BE2-4C440CA7E1F6}" presName="visible" presStyleLbl="node1" presStyleIdx="0" presStyleCnt="4" custScaleX="78844" custScaleY="79066" custLinFactNeighborX="-576" custLinFactNeighborY="-1651"/>
      <dgm:spPr>
        <a:prstGeom prst="verticalScroll">
          <a:avLst/>
        </a:prstGeom>
        <a:blipFill>
          <a:blip xmlns:r="http://schemas.openxmlformats.org/officeDocument/2006/relationships" r:embed="rId2"/>
          <a:tile tx="0" ty="0" sx="100000" sy="100000" flip="none" algn="tl"/>
        </a:blipFill>
      </dgm:spPr>
      <dgm:t>
        <a:bodyPr/>
        <a:lstStyle/>
        <a:p>
          <a:pPr rtl="1"/>
          <a:endParaRPr lang="he-IL"/>
        </a:p>
      </dgm:t>
    </dgm:pt>
    <dgm:pt modelId="{758CE33B-BD3C-4782-9C86-7717327BAA2A}" type="pres">
      <dgm:prSet presAssocID="{2A4F39EB-E4EE-4622-82CE-A8197E576CC9}" presName="Name25" presStyleLbl="parChTrans1D1" presStyleIdx="0" presStyleCnt="3"/>
      <dgm:spPr/>
      <dgm:t>
        <a:bodyPr/>
        <a:lstStyle/>
        <a:p>
          <a:pPr rtl="1"/>
          <a:endParaRPr lang="he-IL"/>
        </a:p>
      </dgm:t>
    </dgm:pt>
    <dgm:pt modelId="{0D5A70CA-C5B8-47A9-966F-0A2791ADE563}" type="pres">
      <dgm:prSet presAssocID="{54EFE162-4CC5-4A5D-93B8-F0477D9C9869}" presName="node" presStyleCnt="0"/>
      <dgm:spPr/>
      <dgm:t>
        <a:bodyPr/>
        <a:lstStyle/>
        <a:p>
          <a:pPr rtl="1"/>
          <a:endParaRPr lang="he-IL"/>
        </a:p>
      </dgm:t>
    </dgm:pt>
    <dgm:pt modelId="{258E472A-A456-4481-965A-3E11A26C8A27}" type="pres">
      <dgm:prSet presAssocID="{54EFE162-4CC5-4A5D-93B8-F0477D9C9869}" presName="parentNode" presStyleLbl="node1" presStyleIdx="1" presStyleCnt="4" custLinFactNeighborX="22927" custLinFactNeighborY="1239">
        <dgm:presLayoutVars>
          <dgm:chMax val="1"/>
          <dgm:bulletEnabled val="1"/>
        </dgm:presLayoutVars>
      </dgm:prSet>
      <dgm:spPr/>
      <dgm:t>
        <a:bodyPr/>
        <a:lstStyle/>
        <a:p>
          <a:pPr rtl="1"/>
          <a:endParaRPr lang="he-IL"/>
        </a:p>
      </dgm:t>
    </dgm:pt>
    <dgm:pt modelId="{DA5C9E0B-BA2F-4C7D-9C3E-F6181D2168C7}" type="pres">
      <dgm:prSet presAssocID="{54EFE162-4CC5-4A5D-93B8-F0477D9C9869}" presName="childNode" presStyleLbl="revTx" presStyleIdx="0" presStyleCnt="0">
        <dgm:presLayoutVars>
          <dgm:bulletEnabled val="1"/>
        </dgm:presLayoutVars>
      </dgm:prSet>
      <dgm:spPr/>
      <dgm:t>
        <a:bodyPr/>
        <a:lstStyle/>
        <a:p>
          <a:pPr rtl="1"/>
          <a:endParaRPr lang="he-IL"/>
        </a:p>
      </dgm:t>
    </dgm:pt>
    <dgm:pt modelId="{8286FE5D-354F-412B-A789-70B380C71314}" type="pres">
      <dgm:prSet presAssocID="{79977DF7-97C3-4781-8052-C3E5404B7A40}" presName="Name25" presStyleLbl="parChTrans1D1" presStyleIdx="1" presStyleCnt="3"/>
      <dgm:spPr/>
      <dgm:t>
        <a:bodyPr/>
        <a:lstStyle/>
        <a:p>
          <a:pPr rtl="1"/>
          <a:endParaRPr lang="he-IL"/>
        </a:p>
      </dgm:t>
    </dgm:pt>
    <dgm:pt modelId="{E0569761-F29F-4DF4-96CE-7E02EBB91850}" type="pres">
      <dgm:prSet presAssocID="{2407E223-3331-4DC8-899F-28BD2CA4748F}" presName="node" presStyleCnt="0"/>
      <dgm:spPr/>
      <dgm:t>
        <a:bodyPr/>
        <a:lstStyle/>
        <a:p>
          <a:pPr rtl="1"/>
          <a:endParaRPr lang="he-IL"/>
        </a:p>
      </dgm:t>
    </dgm:pt>
    <dgm:pt modelId="{BAEFDF20-3CBC-4BC8-B5A2-30288C8D671F}" type="pres">
      <dgm:prSet presAssocID="{2407E223-3331-4DC8-899F-28BD2CA4748F}" presName="parentNode" presStyleLbl="node1" presStyleIdx="2" presStyleCnt="4">
        <dgm:presLayoutVars>
          <dgm:chMax val="1"/>
          <dgm:bulletEnabled val="1"/>
        </dgm:presLayoutVars>
      </dgm:prSet>
      <dgm:spPr/>
      <dgm:t>
        <a:bodyPr/>
        <a:lstStyle/>
        <a:p>
          <a:pPr rtl="1"/>
          <a:endParaRPr lang="he-IL"/>
        </a:p>
      </dgm:t>
    </dgm:pt>
    <dgm:pt modelId="{1BDD3E46-67B7-4ADA-89A2-B95C5B732C91}" type="pres">
      <dgm:prSet presAssocID="{2407E223-3331-4DC8-899F-28BD2CA4748F}" presName="childNode" presStyleLbl="revTx" presStyleIdx="0" presStyleCnt="0">
        <dgm:presLayoutVars>
          <dgm:bulletEnabled val="1"/>
        </dgm:presLayoutVars>
      </dgm:prSet>
      <dgm:spPr/>
      <dgm:t>
        <a:bodyPr/>
        <a:lstStyle/>
        <a:p>
          <a:pPr rtl="1"/>
          <a:endParaRPr lang="he-IL"/>
        </a:p>
      </dgm:t>
    </dgm:pt>
    <dgm:pt modelId="{ABEE648E-B3E3-4FAB-BD2F-29360FF59360}" type="pres">
      <dgm:prSet presAssocID="{26AF7DD6-A370-4700-8426-C2F27970A234}" presName="Name25" presStyleLbl="parChTrans1D1" presStyleIdx="2" presStyleCnt="3"/>
      <dgm:spPr/>
      <dgm:t>
        <a:bodyPr/>
        <a:lstStyle/>
        <a:p>
          <a:pPr rtl="1"/>
          <a:endParaRPr lang="he-IL"/>
        </a:p>
      </dgm:t>
    </dgm:pt>
    <dgm:pt modelId="{4931FB1C-9252-4730-9C00-418F5CDDDBD6}" type="pres">
      <dgm:prSet presAssocID="{8EE7910D-A666-4DD5-878E-6BCFF88D3C51}" presName="node" presStyleCnt="0"/>
      <dgm:spPr/>
      <dgm:t>
        <a:bodyPr/>
        <a:lstStyle/>
        <a:p>
          <a:pPr rtl="1"/>
          <a:endParaRPr lang="he-IL"/>
        </a:p>
      </dgm:t>
    </dgm:pt>
    <dgm:pt modelId="{B2A9CFDA-AC86-4BB3-B645-F9A2A27FD595}" type="pres">
      <dgm:prSet presAssocID="{8EE7910D-A666-4DD5-878E-6BCFF88D3C51}" presName="parentNode" presStyleLbl="node1" presStyleIdx="3" presStyleCnt="4">
        <dgm:presLayoutVars>
          <dgm:chMax val="1"/>
          <dgm:bulletEnabled val="1"/>
        </dgm:presLayoutVars>
      </dgm:prSet>
      <dgm:spPr/>
      <dgm:t>
        <a:bodyPr/>
        <a:lstStyle/>
        <a:p>
          <a:pPr rtl="1"/>
          <a:endParaRPr lang="he-IL"/>
        </a:p>
      </dgm:t>
    </dgm:pt>
    <dgm:pt modelId="{2F522BB5-9437-4EBD-8137-C018C7EE3BB7}" type="pres">
      <dgm:prSet presAssocID="{8EE7910D-A666-4DD5-878E-6BCFF88D3C51}" presName="childNode" presStyleLbl="revTx" presStyleIdx="0" presStyleCnt="0">
        <dgm:presLayoutVars>
          <dgm:bulletEnabled val="1"/>
        </dgm:presLayoutVars>
      </dgm:prSet>
      <dgm:spPr/>
      <dgm:t>
        <a:bodyPr/>
        <a:lstStyle/>
        <a:p>
          <a:pPr rtl="1"/>
          <a:endParaRPr lang="he-IL"/>
        </a:p>
      </dgm:t>
    </dgm:pt>
  </dgm:ptLst>
  <dgm:cxnLst>
    <dgm:cxn modelId="{5ADB4A4E-2AB6-4343-B714-D7534C4E997D}" srcId="{F9FD6C76-862E-4C9C-8BE2-4C440CA7E1F6}" destId="{54EFE162-4CC5-4A5D-93B8-F0477D9C9869}" srcOrd="0" destOrd="0" parTransId="{2A4F39EB-E4EE-4622-82CE-A8197E576CC9}" sibTransId="{02AFC549-5A92-4144-B827-0E15DB36D3C1}"/>
    <dgm:cxn modelId="{8B2854DD-E41D-4C5C-885A-184FFB7ECF29}" type="presOf" srcId="{8EE7910D-A666-4DD5-878E-6BCFF88D3C51}" destId="{B2A9CFDA-AC86-4BB3-B645-F9A2A27FD595}" srcOrd="0" destOrd="0" presId="urn:microsoft.com/office/officeart/2005/8/layout/radial2"/>
    <dgm:cxn modelId="{6F2C526B-AD86-453F-9097-72685D91EDA9}" type="presOf" srcId="{2A4F39EB-E4EE-4622-82CE-A8197E576CC9}" destId="{758CE33B-BD3C-4782-9C86-7717327BAA2A}" srcOrd="0" destOrd="0" presId="urn:microsoft.com/office/officeart/2005/8/layout/radial2"/>
    <dgm:cxn modelId="{760100AD-0387-4467-92C8-BD2CAD9AE059}" type="presOf" srcId="{2407E223-3331-4DC8-899F-28BD2CA4748F}" destId="{BAEFDF20-3CBC-4BC8-B5A2-30288C8D671F}" srcOrd="0" destOrd="0" presId="urn:microsoft.com/office/officeart/2005/8/layout/radial2"/>
    <dgm:cxn modelId="{FD503CF2-2983-480A-8F09-1CEBC083819B}" type="presOf" srcId="{54EFE162-4CC5-4A5D-93B8-F0477D9C9869}" destId="{258E472A-A456-4481-965A-3E11A26C8A27}" srcOrd="0" destOrd="0" presId="urn:microsoft.com/office/officeart/2005/8/layout/radial2"/>
    <dgm:cxn modelId="{EBE93855-71F9-4899-93FF-A43E2B59D735}" srcId="{F9FD6C76-862E-4C9C-8BE2-4C440CA7E1F6}" destId="{2407E223-3331-4DC8-899F-28BD2CA4748F}" srcOrd="1" destOrd="0" parTransId="{79977DF7-97C3-4781-8052-C3E5404B7A40}" sibTransId="{C9661C96-53D0-43D2-86F1-13C94A96627E}"/>
    <dgm:cxn modelId="{1FC04B55-CA4A-41A7-8F8C-6635CEDB736B}" type="presOf" srcId="{79977DF7-97C3-4781-8052-C3E5404B7A40}" destId="{8286FE5D-354F-412B-A789-70B380C71314}" srcOrd="0" destOrd="0" presId="urn:microsoft.com/office/officeart/2005/8/layout/radial2"/>
    <dgm:cxn modelId="{C0336C70-A737-4338-AE82-7D1BC13FC8CD}" type="presOf" srcId="{F9FD6C76-862E-4C9C-8BE2-4C440CA7E1F6}" destId="{C0C9728E-7203-4EF7-B3BF-1AD64C562A11}" srcOrd="0" destOrd="0" presId="urn:microsoft.com/office/officeart/2005/8/layout/radial2"/>
    <dgm:cxn modelId="{A8FE45C5-4CE5-4010-A3EC-90423464BC7E}" type="presOf" srcId="{26AF7DD6-A370-4700-8426-C2F27970A234}" destId="{ABEE648E-B3E3-4FAB-BD2F-29360FF59360}" srcOrd="0" destOrd="0" presId="urn:microsoft.com/office/officeart/2005/8/layout/radial2"/>
    <dgm:cxn modelId="{EC15577B-A17F-45DA-94EE-BB7C80D73DAE}" srcId="{F9FD6C76-862E-4C9C-8BE2-4C440CA7E1F6}" destId="{8EE7910D-A666-4DD5-878E-6BCFF88D3C51}" srcOrd="2" destOrd="0" parTransId="{26AF7DD6-A370-4700-8426-C2F27970A234}" sibTransId="{BD1A1A06-ABB5-4ED8-8BF3-FFFA6B447472}"/>
    <dgm:cxn modelId="{57C52887-718B-4B54-86DC-B59C129B8C39}" type="presParOf" srcId="{C0C9728E-7203-4EF7-B3BF-1AD64C562A11}" destId="{CE2A88BA-BA1D-4BDC-B775-D8A9E240D66A}" srcOrd="0" destOrd="0" presId="urn:microsoft.com/office/officeart/2005/8/layout/radial2"/>
    <dgm:cxn modelId="{166C81A2-9B41-451A-9090-19B9E88D18B8}" type="presParOf" srcId="{CE2A88BA-BA1D-4BDC-B775-D8A9E240D66A}" destId="{924BA133-592C-4BB5-BD85-641E0D7B181F}" srcOrd="0" destOrd="0" presId="urn:microsoft.com/office/officeart/2005/8/layout/radial2"/>
    <dgm:cxn modelId="{54DC960A-C444-4693-A073-33C460B126F3}" type="presParOf" srcId="{924BA133-592C-4BB5-BD85-641E0D7B181F}" destId="{02F9AA74-3911-46A0-AE47-313D7CC0D8B6}" srcOrd="0" destOrd="0" presId="urn:microsoft.com/office/officeart/2005/8/layout/radial2"/>
    <dgm:cxn modelId="{E140D186-5CB6-4B4D-BBF0-ADAE85335601}" type="presParOf" srcId="{924BA133-592C-4BB5-BD85-641E0D7B181F}" destId="{8882B763-FF1E-45F3-AC88-CBFDED91391F}" srcOrd="1" destOrd="0" presId="urn:microsoft.com/office/officeart/2005/8/layout/radial2"/>
    <dgm:cxn modelId="{A07ED52A-FE0D-4F6D-8AB0-BA12223F07D6}" type="presParOf" srcId="{CE2A88BA-BA1D-4BDC-B775-D8A9E240D66A}" destId="{758CE33B-BD3C-4782-9C86-7717327BAA2A}" srcOrd="1" destOrd="0" presId="urn:microsoft.com/office/officeart/2005/8/layout/radial2"/>
    <dgm:cxn modelId="{B0B6A6B5-C389-4792-88D1-01FB4CFF6FA7}" type="presParOf" srcId="{CE2A88BA-BA1D-4BDC-B775-D8A9E240D66A}" destId="{0D5A70CA-C5B8-47A9-966F-0A2791ADE563}" srcOrd="2" destOrd="0" presId="urn:microsoft.com/office/officeart/2005/8/layout/radial2"/>
    <dgm:cxn modelId="{4FB523FC-4147-4E03-9B77-430BC0BDFE68}" type="presParOf" srcId="{0D5A70CA-C5B8-47A9-966F-0A2791ADE563}" destId="{258E472A-A456-4481-965A-3E11A26C8A27}" srcOrd="0" destOrd="0" presId="urn:microsoft.com/office/officeart/2005/8/layout/radial2"/>
    <dgm:cxn modelId="{0A22FEEC-DD25-438F-9CF9-441ED8140410}" type="presParOf" srcId="{0D5A70CA-C5B8-47A9-966F-0A2791ADE563}" destId="{DA5C9E0B-BA2F-4C7D-9C3E-F6181D2168C7}" srcOrd="1" destOrd="0" presId="urn:microsoft.com/office/officeart/2005/8/layout/radial2"/>
    <dgm:cxn modelId="{6A822658-6111-4C14-A12F-8909C0B482C8}" type="presParOf" srcId="{CE2A88BA-BA1D-4BDC-B775-D8A9E240D66A}" destId="{8286FE5D-354F-412B-A789-70B380C71314}" srcOrd="3" destOrd="0" presId="urn:microsoft.com/office/officeart/2005/8/layout/radial2"/>
    <dgm:cxn modelId="{74356EF2-FA0A-496F-A489-80CFD7882A56}" type="presParOf" srcId="{CE2A88BA-BA1D-4BDC-B775-D8A9E240D66A}" destId="{E0569761-F29F-4DF4-96CE-7E02EBB91850}" srcOrd="4" destOrd="0" presId="urn:microsoft.com/office/officeart/2005/8/layout/radial2"/>
    <dgm:cxn modelId="{70331CD5-732A-4C9F-955B-F0F454658B57}" type="presParOf" srcId="{E0569761-F29F-4DF4-96CE-7E02EBB91850}" destId="{BAEFDF20-3CBC-4BC8-B5A2-30288C8D671F}" srcOrd="0" destOrd="0" presId="urn:microsoft.com/office/officeart/2005/8/layout/radial2"/>
    <dgm:cxn modelId="{761E7216-8E86-4412-9D38-23AC0EFBAC9E}" type="presParOf" srcId="{E0569761-F29F-4DF4-96CE-7E02EBB91850}" destId="{1BDD3E46-67B7-4ADA-89A2-B95C5B732C91}" srcOrd="1" destOrd="0" presId="urn:microsoft.com/office/officeart/2005/8/layout/radial2"/>
    <dgm:cxn modelId="{D4747264-93F8-4D42-BF5B-776D05BCC48F}" type="presParOf" srcId="{CE2A88BA-BA1D-4BDC-B775-D8A9E240D66A}" destId="{ABEE648E-B3E3-4FAB-BD2F-29360FF59360}" srcOrd="5" destOrd="0" presId="urn:microsoft.com/office/officeart/2005/8/layout/radial2"/>
    <dgm:cxn modelId="{E5E7E5CE-16F3-491B-87B6-FF80A29743B0}" type="presParOf" srcId="{CE2A88BA-BA1D-4BDC-B775-D8A9E240D66A}" destId="{4931FB1C-9252-4730-9C00-418F5CDDDBD6}" srcOrd="6" destOrd="0" presId="urn:microsoft.com/office/officeart/2005/8/layout/radial2"/>
    <dgm:cxn modelId="{60643CC5-29C5-4D73-B58B-583D97A6EBEC}" type="presParOf" srcId="{4931FB1C-9252-4730-9C00-418F5CDDDBD6}" destId="{B2A9CFDA-AC86-4BB3-B645-F9A2A27FD595}" srcOrd="0" destOrd="0" presId="urn:microsoft.com/office/officeart/2005/8/layout/radial2"/>
    <dgm:cxn modelId="{8CB73E3C-ED03-4CB9-9AD4-248BBA579BE8}" type="presParOf" srcId="{4931FB1C-9252-4730-9C00-418F5CDDDBD6}" destId="{2F522BB5-9437-4EBD-8137-C018C7EE3BB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4DD1B-C051-482E-912C-03AAD816855A}">
      <dsp:nvSpPr>
        <dsp:cNvPr id="0" name=""/>
        <dsp:cNvSpPr/>
      </dsp:nvSpPr>
      <dsp:spPr>
        <a:xfrm>
          <a:off x="923121" y="0"/>
          <a:ext cx="6908800" cy="4292116"/>
        </a:xfrm>
        <a:prstGeom prst="rightArrow">
          <a:avLst/>
        </a:prstGeom>
        <a:solidFill>
          <a:schemeClr val="accent5">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38980B2D-4493-4296-9CAA-4DA81ADB39DF}">
      <dsp:nvSpPr>
        <dsp:cNvPr id="0" name=""/>
        <dsp:cNvSpPr/>
      </dsp:nvSpPr>
      <dsp:spPr>
        <a:xfrm>
          <a:off x="214312" y="1287634"/>
          <a:ext cx="2438400" cy="1716846"/>
        </a:xfrm>
        <a:prstGeom prst="roundRect">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he-IL" sz="4500" kern="1200" dirty="0" smtClean="0"/>
            <a:t>בקשה לערבות</a:t>
          </a:r>
          <a:endParaRPr lang="he-IL" sz="4500" kern="1200" dirty="0"/>
        </a:p>
      </dsp:txBody>
      <dsp:txXfrm>
        <a:off x="298122" y="1371444"/>
        <a:ext cx="2270780" cy="1549226"/>
      </dsp:txXfrm>
    </dsp:sp>
    <dsp:sp modelId="{D0DCF573-D057-4D2E-8E63-E13E1A81368E}">
      <dsp:nvSpPr>
        <dsp:cNvPr id="0" name=""/>
        <dsp:cNvSpPr/>
      </dsp:nvSpPr>
      <dsp:spPr>
        <a:xfrm>
          <a:off x="2844799" y="1287634"/>
          <a:ext cx="2438400" cy="1716846"/>
        </a:xfrm>
        <a:prstGeom prst="roundRect">
          <a:avLst/>
        </a:prstGeom>
        <a:solidFill>
          <a:schemeClr val="accent5">
            <a:hueOff val="-1654278"/>
            <a:satOff val="-8885"/>
            <a:lumOff val="303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he-IL" sz="4500" kern="1200" dirty="0" smtClean="0"/>
            <a:t>כתב ערבות</a:t>
          </a:r>
          <a:endParaRPr lang="he-IL" sz="4500" kern="1200" dirty="0"/>
        </a:p>
      </dsp:txBody>
      <dsp:txXfrm>
        <a:off x="2928609" y="1371444"/>
        <a:ext cx="2270780" cy="1549226"/>
      </dsp:txXfrm>
    </dsp:sp>
    <dsp:sp modelId="{85D338FC-7B47-46F3-AFE2-1F42DAB88AEE}">
      <dsp:nvSpPr>
        <dsp:cNvPr id="0" name=""/>
        <dsp:cNvSpPr/>
      </dsp:nvSpPr>
      <dsp:spPr>
        <a:xfrm>
          <a:off x="5475287" y="1287634"/>
          <a:ext cx="2438400" cy="1716846"/>
        </a:xfrm>
        <a:prstGeom prst="roundRect">
          <a:avLst/>
        </a:prstGeom>
        <a:solidFill>
          <a:schemeClr val="accent5">
            <a:hueOff val="-3308557"/>
            <a:satOff val="-17770"/>
            <a:lumOff val="607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he-IL" sz="4500" kern="1200" dirty="0" smtClean="0"/>
            <a:t>תיק ערבות</a:t>
          </a:r>
          <a:endParaRPr lang="he-IL" sz="4500" kern="1200" dirty="0"/>
        </a:p>
      </dsp:txBody>
      <dsp:txXfrm>
        <a:off x="5559097" y="1371444"/>
        <a:ext cx="2270780" cy="1549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E549B-8BD5-40B3-B915-BEF1B0D8DC1A}">
      <dsp:nvSpPr>
        <dsp:cNvPr id="0" name=""/>
        <dsp:cNvSpPr/>
      </dsp:nvSpPr>
      <dsp:spPr>
        <a:xfrm>
          <a:off x="3113384" y="2385250"/>
          <a:ext cx="2002830" cy="2002830"/>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endParaRPr lang="he-IL" sz="2600" kern="1200" dirty="0" smtClean="0">
            <a:solidFill>
              <a:schemeClr val="tx2"/>
            </a:solidFill>
          </a:endParaRPr>
        </a:p>
        <a:p>
          <a:pPr lvl="0" algn="ctr" defTabSz="1155700" rtl="1">
            <a:lnSpc>
              <a:spcPct val="90000"/>
            </a:lnSpc>
            <a:spcBef>
              <a:spcPct val="0"/>
            </a:spcBef>
            <a:spcAft>
              <a:spcPct val="35000"/>
            </a:spcAft>
          </a:pPr>
          <a:endParaRPr lang="he-IL" sz="2600" kern="1200" dirty="0" smtClean="0">
            <a:solidFill>
              <a:schemeClr val="tx2"/>
            </a:solidFill>
          </a:endParaRPr>
        </a:p>
        <a:p>
          <a:pPr lvl="0" algn="ctr" defTabSz="1155700" rtl="1">
            <a:lnSpc>
              <a:spcPct val="90000"/>
            </a:lnSpc>
            <a:spcBef>
              <a:spcPct val="0"/>
            </a:spcBef>
            <a:spcAft>
              <a:spcPct val="35000"/>
            </a:spcAft>
          </a:pPr>
          <a:r>
            <a:rPr lang="he-IL" sz="2600" kern="1200" dirty="0" smtClean="0">
              <a:solidFill>
                <a:schemeClr val="tx2"/>
              </a:solidFill>
            </a:rPr>
            <a:t>תיק</a:t>
          </a:r>
          <a:r>
            <a:rPr lang="he-IL" sz="2600" kern="1200" dirty="0" smtClean="0"/>
            <a:t> </a:t>
          </a:r>
          <a:r>
            <a:rPr lang="he-IL" sz="2600" kern="1200" dirty="0" smtClean="0">
              <a:solidFill>
                <a:schemeClr val="tx2"/>
              </a:solidFill>
            </a:rPr>
            <a:t>ערבות</a:t>
          </a:r>
          <a:endParaRPr lang="he-IL" sz="2600" kern="1200" dirty="0">
            <a:solidFill>
              <a:schemeClr val="tx2"/>
            </a:solidFill>
          </a:endParaRPr>
        </a:p>
      </dsp:txBody>
      <dsp:txXfrm>
        <a:off x="3406692" y="2678558"/>
        <a:ext cx="1416214" cy="1416214"/>
      </dsp:txXfrm>
    </dsp:sp>
    <dsp:sp modelId="{9A347844-E2F6-41B7-8C13-F94D231C4CE2}">
      <dsp:nvSpPr>
        <dsp:cNvPr id="0" name=""/>
        <dsp:cNvSpPr/>
      </dsp:nvSpPr>
      <dsp:spPr>
        <a:xfrm rot="12900000">
          <a:off x="1826481" y="2035871"/>
          <a:ext cx="1533564" cy="570806"/>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5F185B-E386-49D2-8D54-B7DAEC6E8117}">
      <dsp:nvSpPr>
        <dsp:cNvPr id="0" name=""/>
        <dsp:cNvSpPr/>
      </dsp:nvSpPr>
      <dsp:spPr>
        <a:xfrm>
          <a:off x="1013807" y="1120391"/>
          <a:ext cx="1902689" cy="1522151"/>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rtl="1">
            <a:lnSpc>
              <a:spcPct val="90000"/>
            </a:lnSpc>
            <a:spcBef>
              <a:spcPct val="0"/>
            </a:spcBef>
            <a:spcAft>
              <a:spcPct val="35000"/>
            </a:spcAft>
          </a:pPr>
          <a:r>
            <a:rPr lang="he-IL" sz="3100" kern="1200" dirty="0" smtClean="0"/>
            <a:t>כתב בנקאי</a:t>
          </a:r>
        </a:p>
        <a:p>
          <a:pPr lvl="0" algn="ctr" defTabSz="1377950" rtl="1">
            <a:lnSpc>
              <a:spcPct val="90000"/>
            </a:lnSpc>
            <a:spcBef>
              <a:spcPct val="0"/>
            </a:spcBef>
            <a:spcAft>
              <a:spcPct val="35000"/>
            </a:spcAft>
          </a:pPr>
          <a:r>
            <a:rPr lang="he-IL" sz="3100" kern="1200" dirty="0" smtClean="0"/>
            <a:t>בסך </a:t>
          </a:r>
          <a:r>
            <a:rPr lang="en-US" sz="3100" kern="1200" dirty="0" smtClean="0"/>
            <a:t>K</a:t>
          </a:r>
          <a:r>
            <a:rPr lang="he-IL" sz="3100" kern="1200" dirty="0" smtClean="0"/>
            <a:t>50</a:t>
          </a:r>
          <a:endParaRPr lang="he-IL" sz="3100" kern="1200" dirty="0"/>
        </a:p>
      </dsp:txBody>
      <dsp:txXfrm>
        <a:off x="1058389" y="1164973"/>
        <a:ext cx="1813525" cy="1432987"/>
      </dsp:txXfrm>
    </dsp:sp>
    <dsp:sp modelId="{C0E7453A-C221-4D94-81DA-833124380150}">
      <dsp:nvSpPr>
        <dsp:cNvPr id="0" name=""/>
        <dsp:cNvSpPr/>
      </dsp:nvSpPr>
      <dsp:spPr>
        <a:xfrm rot="16200000">
          <a:off x="3348017" y="1243810"/>
          <a:ext cx="1533564" cy="570806"/>
        </a:xfrm>
        <a:prstGeom prst="leftArrow">
          <a:avLst>
            <a:gd name="adj1" fmla="val 60000"/>
            <a:gd name="adj2" fmla="val 50000"/>
          </a:avLst>
        </a:prstGeom>
        <a:solidFill>
          <a:schemeClr val="accent5">
            <a:hueOff val="-1654278"/>
            <a:satOff val="-8885"/>
            <a:lumOff val="3039"/>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640B35-E10B-4110-B3B0-05B80D15C57A}">
      <dsp:nvSpPr>
        <dsp:cNvPr id="0" name=""/>
        <dsp:cNvSpPr/>
      </dsp:nvSpPr>
      <dsp:spPr>
        <a:xfrm>
          <a:off x="3163455" y="1355"/>
          <a:ext cx="1902689" cy="1522151"/>
        </a:xfrm>
        <a:prstGeom prst="roundRect">
          <a:avLst>
            <a:gd name="adj" fmla="val 10000"/>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rtl="1">
            <a:lnSpc>
              <a:spcPct val="90000"/>
            </a:lnSpc>
            <a:spcBef>
              <a:spcPct val="0"/>
            </a:spcBef>
            <a:spcAft>
              <a:spcPct val="35000"/>
            </a:spcAft>
          </a:pPr>
          <a:r>
            <a:rPr lang="he-IL" sz="3100" kern="1200" dirty="0" smtClean="0"/>
            <a:t>ערבות צד ג'</a:t>
          </a:r>
          <a:endParaRPr lang="he-IL" sz="3100" kern="1200" dirty="0"/>
        </a:p>
      </dsp:txBody>
      <dsp:txXfrm>
        <a:off x="3208037" y="45937"/>
        <a:ext cx="1813525" cy="1432987"/>
      </dsp:txXfrm>
    </dsp:sp>
    <dsp:sp modelId="{2FC493E8-D74D-4282-8772-3777C7112981}">
      <dsp:nvSpPr>
        <dsp:cNvPr id="0" name=""/>
        <dsp:cNvSpPr/>
      </dsp:nvSpPr>
      <dsp:spPr>
        <a:xfrm rot="19500000">
          <a:off x="4869553" y="2035871"/>
          <a:ext cx="1533564" cy="570806"/>
        </a:xfrm>
        <a:prstGeom prst="leftArrow">
          <a:avLst>
            <a:gd name="adj1" fmla="val 60000"/>
            <a:gd name="adj2" fmla="val 50000"/>
          </a:avLst>
        </a:prstGeom>
        <a:solidFill>
          <a:schemeClr val="accent5">
            <a:hueOff val="-3308557"/>
            <a:satOff val="-17770"/>
            <a:lumOff val="6078"/>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F616124-F56C-463D-8D0C-76330BFDC91F}">
      <dsp:nvSpPr>
        <dsp:cNvPr id="0" name=""/>
        <dsp:cNvSpPr/>
      </dsp:nvSpPr>
      <dsp:spPr>
        <a:xfrm>
          <a:off x="5313103" y="1120391"/>
          <a:ext cx="1902689" cy="1522151"/>
        </a:xfrm>
        <a:prstGeom prst="roundRect">
          <a:avLst>
            <a:gd name="adj" fmla="val 10000"/>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rtl="1">
            <a:lnSpc>
              <a:spcPct val="90000"/>
            </a:lnSpc>
            <a:spcBef>
              <a:spcPct val="0"/>
            </a:spcBef>
            <a:spcAft>
              <a:spcPct val="35000"/>
            </a:spcAft>
          </a:pPr>
          <a:r>
            <a:rPr lang="he-IL" sz="3100" kern="1200" dirty="0" smtClean="0"/>
            <a:t>כתב בנקאי</a:t>
          </a:r>
        </a:p>
        <a:p>
          <a:pPr lvl="0" algn="ctr" defTabSz="1377950" rtl="1">
            <a:lnSpc>
              <a:spcPct val="90000"/>
            </a:lnSpc>
            <a:spcBef>
              <a:spcPct val="0"/>
            </a:spcBef>
            <a:spcAft>
              <a:spcPct val="35000"/>
            </a:spcAft>
          </a:pPr>
          <a:r>
            <a:rPr lang="he-IL" sz="3100" kern="1200" dirty="0" smtClean="0"/>
            <a:t>בסך </a:t>
          </a:r>
          <a:r>
            <a:rPr lang="en-US" sz="3100" kern="1200" dirty="0" smtClean="0"/>
            <a:t>K</a:t>
          </a:r>
          <a:r>
            <a:rPr lang="he-IL" sz="3100" kern="1200" dirty="0" smtClean="0"/>
            <a:t>100</a:t>
          </a:r>
          <a:endParaRPr lang="he-IL" sz="3100" kern="1200" dirty="0"/>
        </a:p>
      </dsp:txBody>
      <dsp:txXfrm>
        <a:off x="5357685" y="1164973"/>
        <a:ext cx="1813525" cy="1432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E648E-B3E3-4FAB-BD2F-29360FF59360}">
      <dsp:nvSpPr>
        <dsp:cNvPr id="0" name=""/>
        <dsp:cNvSpPr/>
      </dsp:nvSpPr>
      <dsp:spPr>
        <a:xfrm rot="2563705">
          <a:off x="3187796" y="3418264"/>
          <a:ext cx="732683" cy="45351"/>
        </a:xfrm>
        <a:custGeom>
          <a:avLst/>
          <a:gdLst/>
          <a:ahLst/>
          <a:cxnLst/>
          <a:rect l="0" t="0" r="0" b="0"/>
          <a:pathLst>
            <a:path>
              <a:moveTo>
                <a:pt x="0" y="22675"/>
              </a:moveTo>
              <a:lnTo>
                <a:pt x="732683" y="22675"/>
              </a:lnTo>
            </a:path>
          </a:pathLst>
        </a:custGeom>
        <a:noFill/>
        <a:ln w="15875"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86FE5D-354F-412B-A789-70B380C71314}">
      <dsp:nvSpPr>
        <dsp:cNvPr id="0" name=""/>
        <dsp:cNvSpPr/>
      </dsp:nvSpPr>
      <dsp:spPr>
        <a:xfrm>
          <a:off x="3285031" y="2412458"/>
          <a:ext cx="815570" cy="45351"/>
        </a:xfrm>
        <a:custGeom>
          <a:avLst/>
          <a:gdLst/>
          <a:ahLst/>
          <a:cxnLst/>
          <a:rect l="0" t="0" r="0" b="0"/>
          <a:pathLst>
            <a:path>
              <a:moveTo>
                <a:pt x="0" y="22675"/>
              </a:moveTo>
              <a:lnTo>
                <a:pt x="815570" y="22675"/>
              </a:lnTo>
            </a:path>
          </a:pathLst>
        </a:custGeom>
        <a:noFill/>
        <a:ln w="15875"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8CE33B-BD3C-4782-9C86-7717327BAA2A}">
      <dsp:nvSpPr>
        <dsp:cNvPr id="0" name=""/>
        <dsp:cNvSpPr/>
      </dsp:nvSpPr>
      <dsp:spPr>
        <a:xfrm rot="19322190">
          <a:off x="3174644" y="1451889"/>
          <a:ext cx="1043371" cy="45351"/>
        </a:xfrm>
        <a:custGeom>
          <a:avLst/>
          <a:gdLst/>
          <a:ahLst/>
          <a:cxnLst/>
          <a:rect l="0" t="0" r="0" b="0"/>
          <a:pathLst>
            <a:path>
              <a:moveTo>
                <a:pt x="0" y="22675"/>
              </a:moveTo>
              <a:lnTo>
                <a:pt x="1043371" y="22675"/>
              </a:lnTo>
            </a:path>
          </a:pathLst>
        </a:custGeom>
        <a:noFill/>
        <a:ln w="15875"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82B763-FF1E-45F3-AC88-CBFDED91391F}">
      <dsp:nvSpPr>
        <dsp:cNvPr id="0" name=""/>
        <dsp:cNvSpPr/>
      </dsp:nvSpPr>
      <dsp:spPr>
        <a:xfrm>
          <a:off x="1528385" y="1470499"/>
          <a:ext cx="1846729" cy="1851928"/>
        </a:xfrm>
        <a:prstGeom prst="verticalScroll">
          <a:avLst/>
        </a:prstGeom>
        <a:blipFill>
          <a:blip xmlns:r="http://schemas.openxmlformats.org/officeDocument/2006/relationships" r:embed="rId1"/>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8E472A-A456-4481-965A-3E11A26C8A27}">
      <dsp:nvSpPr>
        <dsp:cNvPr id="0" name=""/>
        <dsp:cNvSpPr/>
      </dsp:nvSpPr>
      <dsp:spPr>
        <a:xfrm>
          <a:off x="3958944" y="18709"/>
          <a:ext cx="1405354" cy="1405354"/>
        </a:xfrm>
        <a:prstGeom prst="ellipse">
          <a:avLst/>
        </a:prstGeom>
        <a:blipFill rotWithShape="0">
          <a:blip xmlns:r="http://schemas.openxmlformats.org/officeDocument/2006/relationships" r:embed="rId2">
            <a:duotone>
              <a:schemeClr val="accent2">
                <a:shade val="45000"/>
                <a:satMod val="135000"/>
              </a:schemeClr>
              <a:prstClr val="white"/>
            </a:duotone>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he-IL" sz="2900" kern="1200" dirty="0" err="1" smtClean="0">
              <a:solidFill>
                <a:schemeClr val="accent2">
                  <a:lumMod val="50000"/>
                </a:schemeClr>
              </a:solidFill>
            </a:rPr>
            <a:t>תש"ר</a:t>
          </a:r>
          <a:endParaRPr lang="he-IL" sz="2900" kern="1200" dirty="0" smtClean="0">
            <a:solidFill>
              <a:schemeClr val="accent2">
                <a:lumMod val="50000"/>
              </a:schemeClr>
            </a:solidFill>
          </a:endParaRPr>
        </a:p>
        <a:p>
          <a:pPr lvl="0" algn="ctr" defTabSz="1289050" rtl="1">
            <a:lnSpc>
              <a:spcPct val="90000"/>
            </a:lnSpc>
            <a:spcBef>
              <a:spcPct val="0"/>
            </a:spcBef>
            <a:spcAft>
              <a:spcPct val="35000"/>
            </a:spcAft>
          </a:pPr>
          <a:r>
            <a:rPr lang="en-US" sz="2900" kern="1200" dirty="0" smtClean="0">
              <a:solidFill>
                <a:schemeClr val="accent2">
                  <a:lumMod val="50000"/>
                </a:schemeClr>
              </a:solidFill>
            </a:rPr>
            <a:t>K</a:t>
          </a:r>
          <a:r>
            <a:rPr lang="he-IL" sz="2900" kern="1200" dirty="0" smtClean="0">
              <a:solidFill>
                <a:schemeClr val="accent2">
                  <a:lumMod val="50000"/>
                </a:schemeClr>
              </a:solidFill>
            </a:rPr>
            <a:t>180</a:t>
          </a:r>
          <a:endParaRPr lang="he-IL" sz="2900" kern="1200" dirty="0">
            <a:solidFill>
              <a:schemeClr val="accent2">
                <a:lumMod val="50000"/>
              </a:schemeClr>
            </a:solidFill>
          </a:endParaRPr>
        </a:p>
      </dsp:txBody>
      <dsp:txXfrm>
        <a:off x="4164753" y="224518"/>
        <a:ext cx="993736" cy="993736"/>
      </dsp:txXfrm>
    </dsp:sp>
    <dsp:sp modelId="{BAEFDF20-3CBC-4BC8-B5A2-30288C8D671F}">
      <dsp:nvSpPr>
        <dsp:cNvPr id="0" name=""/>
        <dsp:cNvSpPr/>
      </dsp:nvSpPr>
      <dsp:spPr>
        <a:xfrm>
          <a:off x="4100601" y="1732457"/>
          <a:ext cx="1405354" cy="1405354"/>
        </a:xfrm>
        <a:prstGeom prst="ellipse">
          <a:avLst/>
        </a:prstGeom>
        <a:blipFill rotWithShape="0">
          <a:blip xmlns:r="http://schemas.openxmlformats.org/officeDocument/2006/relationships" r:embed="rId2">
            <a:duotone>
              <a:schemeClr val="accent3">
                <a:shade val="45000"/>
                <a:satMod val="135000"/>
              </a:schemeClr>
              <a:prstClr val="white"/>
            </a:duotone>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he-IL" sz="2900" kern="1200" dirty="0" err="1" smtClean="0">
              <a:solidFill>
                <a:schemeClr val="accent3">
                  <a:lumMod val="50000"/>
                </a:schemeClr>
              </a:solidFill>
            </a:rPr>
            <a:t>פט"מ</a:t>
          </a:r>
          <a:endParaRPr lang="he-IL" sz="2900" kern="1200" dirty="0" smtClean="0">
            <a:solidFill>
              <a:schemeClr val="accent3">
                <a:lumMod val="50000"/>
              </a:schemeClr>
            </a:solidFill>
          </a:endParaRPr>
        </a:p>
        <a:p>
          <a:pPr lvl="0" algn="ctr" defTabSz="1289050" rtl="1">
            <a:lnSpc>
              <a:spcPct val="90000"/>
            </a:lnSpc>
            <a:spcBef>
              <a:spcPct val="0"/>
            </a:spcBef>
            <a:spcAft>
              <a:spcPct val="35000"/>
            </a:spcAft>
          </a:pPr>
          <a:r>
            <a:rPr lang="en-US" sz="2900" kern="1200" dirty="0" smtClean="0">
              <a:solidFill>
                <a:schemeClr val="accent3">
                  <a:lumMod val="50000"/>
                </a:schemeClr>
              </a:solidFill>
            </a:rPr>
            <a:t>K</a:t>
          </a:r>
          <a:r>
            <a:rPr lang="he-IL" sz="2900" kern="1200" dirty="0" smtClean="0">
              <a:solidFill>
                <a:schemeClr val="accent3">
                  <a:lumMod val="50000"/>
                </a:schemeClr>
              </a:solidFill>
            </a:rPr>
            <a:t>220</a:t>
          </a:r>
          <a:endParaRPr lang="he-IL" sz="2900" kern="1200" dirty="0">
            <a:solidFill>
              <a:schemeClr val="accent3">
                <a:lumMod val="50000"/>
              </a:schemeClr>
            </a:solidFill>
          </a:endParaRPr>
        </a:p>
      </dsp:txBody>
      <dsp:txXfrm>
        <a:off x="4306410" y="1938266"/>
        <a:ext cx="993736" cy="993736"/>
      </dsp:txXfrm>
    </dsp:sp>
    <dsp:sp modelId="{B2A9CFDA-AC86-4BB3-B645-F9A2A27FD595}">
      <dsp:nvSpPr>
        <dsp:cNvPr id="0" name=""/>
        <dsp:cNvSpPr/>
      </dsp:nvSpPr>
      <dsp:spPr>
        <a:xfrm>
          <a:off x="3636738" y="3463617"/>
          <a:ext cx="1405354" cy="1405354"/>
        </a:xfrm>
        <a:prstGeom prst="ellipse">
          <a:avLst/>
        </a:prstGeom>
        <a:blipFill rotWithShape="0">
          <a:blip xmlns:r="http://schemas.openxmlformats.org/officeDocument/2006/relationships" r:embed="rId2">
            <a:duotone>
              <a:schemeClr val="accent1">
                <a:shade val="45000"/>
                <a:satMod val="135000"/>
              </a:schemeClr>
              <a:prstClr val="white"/>
            </a:duotone>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he-IL" sz="2900" kern="1200" dirty="0" err="1" smtClean="0">
              <a:solidFill>
                <a:schemeClr val="accent1">
                  <a:lumMod val="50000"/>
                </a:schemeClr>
              </a:solidFill>
            </a:rPr>
            <a:t>הישבון</a:t>
          </a:r>
          <a:endParaRPr lang="he-IL" sz="2900" kern="1200" dirty="0" smtClean="0">
            <a:solidFill>
              <a:schemeClr val="accent1">
                <a:lumMod val="50000"/>
              </a:schemeClr>
            </a:solidFill>
          </a:endParaRPr>
        </a:p>
        <a:p>
          <a:pPr lvl="0" algn="ctr" defTabSz="1289050" rtl="1">
            <a:lnSpc>
              <a:spcPct val="90000"/>
            </a:lnSpc>
            <a:spcBef>
              <a:spcPct val="0"/>
            </a:spcBef>
            <a:spcAft>
              <a:spcPct val="35000"/>
            </a:spcAft>
          </a:pPr>
          <a:r>
            <a:rPr lang="en-US" sz="2900" kern="1200" dirty="0" smtClean="0">
              <a:solidFill>
                <a:schemeClr val="accent1">
                  <a:lumMod val="50000"/>
                </a:schemeClr>
              </a:solidFill>
            </a:rPr>
            <a:t>K</a:t>
          </a:r>
          <a:r>
            <a:rPr lang="he-IL" sz="2900" kern="1200" dirty="0" smtClean="0">
              <a:solidFill>
                <a:schemeClr val="accent1">
                  <a:lumMod val="50000"/>
                </a:schemeClr>
              </a:solidFill>
            </a:rPr>
            <a:t>600</a:t>
          </a:r>
          <a:endParaRPr lang="he-IL" sz="2900" kern="1200" dirty="0">
            <a:solidFill>
              <a:schemeClr val="accent1">
                <a:lumMod val="50000"/>
              </a:schemeClr>
            </a:solidFill>
          </a:endParaRPr>
        </a:p>
      </dsp:txBody>
      <dsp:txXfrm>
        <a:off x="3842547" y="3669426"/>
        <a:ext cx="993736" cy="9937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8DAFCD-8E84-4DD8-938C-ACFC4342C9FB}" type="datetimeFigureOut">
              <a:rPr lang="he-IL" smtClean="0"/>
              <a:t>כ"ד/אב/תשע"ז</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3DAAC2-711B-4BDD-B9BA-FC4FAE070390}" type="slidenum">
              <a:rPr lang="he-IL" smtClean="0"/>
              <a:t>‹#›</a:t>
            </a:fld>
            <a:endParaRPr lang="he-IL"/>
          </a:p>
        </p:txBody>
      </p:sp>
    </p:spTree>
    <p:extLst>
      <p:ext uri="{BB962C8B-B14F-4D97-AF65-F5344CB8AC3E}">
        <p14:creationId xmlns:p14="http://schemas.microsoft.com/office/powerpoint/2010/main" val="2167074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73DAAC2-711B-4BDD-B9BA-FC4FAE070390}" type="slidenum">
              <a:rPr lang="he-IL" smtClean="0"/>
              <a:t>1</a:t>
            </a:fld>
            <a:endParaRPr lang="he-IL"/>
          </a:p>
        </p:txBody>
      </p:sp>
    </p:spTree>
    <p:extLst>
      <p:ext uri="{BB962C8B-B14F-4D97-AF65-F5344CB8AC3E}">
        <p14:creationId xmlns:p14="http://schemas.microsoft.com/office/powerpoint/2010/main" val="144212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להזכיר את האפשרות להגשת</a:t>
            </a:r>
            <a:r>
              <a:rPr lang="he-IL" baseline="0" dirty="0" smtClean="0"/>
              <a:t> מסר צירוף מסמכים לישות על מנת לדווח עמידה בתנאי המבוקש </a:t>
            </a:r>
            <a:endParaRPr lang="he-IL" dirty="0"/>
          </a:p>
        </p:txBody>
      </p:sp>
      <p:sp>
        <p:nvSpPr>
          <p:cNvPr id="4" name="מציין מיקום של מספר שקופית 3"/>
          <p:cNvSpPr>
            <a:spLocks noGrp="1"/>
          </p:cNvSpPr>
          <p:nvPr>
            <p:ph type="sldNum" sz="quarter" idx="10"/>
          </p:nvPr>
        </p:nvSpPr>
        <p:spPr/>
        <p:txBody>
          <a:bodyPr/>
          <a:lstStyle/>
          <a:p>
            <a:fld id="{373DAAC2-711B-4BDD-B9BA-FC4FAE070390}" type="slidenum">
              <a:rPr lang="he-IL" smtClean="0"/>
              <a:t>2</a:t>
            </a:fld>
            <a:endParaRPr lang="he-IL"/>
          </a:p>
        </p:txBody>
      </p:sp>
    </p:spTree>
    <p:extLst>
      <p:ext uri="{BB962C8B-B14F-4D97-AF65-F5344CB8AC3E}">
        <p14:creationId xmlns:p14="http://schemas.microsoft.com/office/powerpoint/2010/main" val="259553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להרחיב על האפשרות לבחירה שבידי הסוכן</a:t>
            </a:r>
            <a:endParaRPr lang="he-IL" dirty="0"/>
          </a:p>
        </p:txBody>
      </p:sp>
      <p:sp>
        <p:nvSpPr>
          <p:cNvPr id="4" name="מציין מיקום של מספר שקופית 3"/>
          <p:cNvSpPr>
            <a:spLocks noGrp="1"/>
          </p:cNvSpPr>
          <p:nvPr>
            <p:ph type="sldNum" sz="quarter" idx="10"/>
          </p:nvPr>
        </p:nvSpPr>
        <p:spPr/>
        <p:txBody>
          <a:bodyPr/>
          <a:lstStyle/>
          <a:p>
            <a:fld id="{373DAAC2-711B-4BDD-B9BA-FC4FAE070390}" type="slidenum">
              <a:rPr lang="he-IL" smtClean="0"/>
              <a:t>7</a:t>
            </a:fld>
            <a:endParaRPr lang="he-IL"/>
          </a:p>
        </p:txBody>
      </p:sp>
    </p:spTree>
    <p:extLst>
      <p:ext uri="{BB962C8B-B14F-4D97-AF65-F5344CB8AC3E}">
        <p14:creationId xmlns:p14="http://schemas.microsoft.com/office/powerpoint/2010/main" val="286269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להסביר</a:t>
            </a:r>
            <a:r>
              <a:rPr lang="he-IL" baseline="0" dirty="0" smtClean="0"/>
              <a:t> על בקשה לערבות ועל תפקיד הסוכן</a:t>
            </a:r>
            <a:endParaRPr lang="he-IL" dirty="0"/>
          </a:p>
        </p:txBody>
      </p:sp>
      <p:sp>
        <p:nvSpPr>
          <p:cNvPr id="4" name="מציין מיקום של מספר שקופית 3"/>
          <p:cNvSpPr>
            <a:spLocks noGrp="1"/>
          </p:cNvSpPr>
          <p:nvPr>
            <p:ph type="sldNum" sz="quarter" idx="10"/>
          </p:nvPr>
        </p:nvSpPr>
        <p:spPr/>
        <p:txBody>
          <a:bodyPr/>
          <a:lstStyle/>
          <a:p>
            <a:fld id="{373DAAC2-711B-4BDD-B9BA-FC4FAE070390}" type="slidenum">
              <a:rPr lang="he-IL" smtClean="0"/>
              <a:t>10</a:t>
            </a:fld>
            <a:endParaRPr lang="he-IL"/>
          </a:p>
        </p:txBody>
      </p:sp>
    </p:spTree>
    <p:extLst>
      <p:ext uri="{BB962C8B-B14F-4D97-AF65-F5344CB8AC3E}">
        <p14:creationId xmlns:p14="http://schemas.microsoft.com/office/powerpoint/2010/main" val="1592030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8/16/2017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smtClean="0"/>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smtClean="0"/>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smtClean="0"/>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smtClean="0"/>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smtClean="0"/>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smtClean="0"/>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smtClean="0"/>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8/16/2017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________Microsoft_Visio_2003-20101.vsd"/></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hyperlink" Target="https://taxes.gov.il/customs/Pages/CustomsShaarOlami.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NoamBH@Taxes.gov.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he-IL" sz="8800" dirty="0" smtClean="0">
                <a:latin typeface="Arial" panose="020B0604020202020204" pitchFamily="34" charset="0"/>
                <a:cs typeface="Arial" panose="020B0604020202020204" pitchFamily="34" charset="0"/>
              </a:rPr>
              <a:t>תפ"ג – שער עולמי</a:t>
            </a:r>
            <a:endParaRPr lang="he-IL" sz="8800" dirty="0">
              <a:latin typeface="Arial" panose="020B0604020202020204" pitchFamily="34" charset="0"/>
              <a:cs typeface="Arial" panose="020B0604020202020204" pitchFamily="34" charset="0"/>
            </a:endParaRPr>
          </a:p>
        </p:txBody>
      </p:sp>
      <p:sp>
        <p:nvSpPr>
          <p:cNvPr id="3" name="כותרת משנה 2"/>
          <p:cNvSpPr>
            <a:spLocks noGrp="1"/>
          </p:cNvSpPr>
          <p:nvPr>
            <p:ph type="subTitle" idx="1"/>
          </p:nvPr>
        </p:nvSpPr>
        <p:spPr/>
        <p:txBody>
          <a:bodyPr>
            <a:normAutofit/>
          </a:bodyPr>
          <a:lstStyle/>
          <a:p>
            <a:pPr algn="ctr"/>
            <a:r>
              <a:rPr lang="he-IL" sz="2800" dirty="0" smtClean="0"/>
              <a:t>הדרכת סוכני מכס 15/8/17</a:t>
            </a:r>
          </a:p>
        </p:txBody>
      </p:sp>
    </p:spTree>
    <p:extLst>
      <p:ext uri="{BB962C8B-B14F-4D97-AF65-F5344CB8AC3E}">
        <p14:creationId xmlns:p14="http://schemas.microsoft.com/office/powerpoint/2010/main" val="2861380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953879" y="226422"/>
            <a:ext cx="148623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graphicFrame>
        <p:nvGraphicFramePr>
          <p:cNvPr id="7" name="אובייקט 6"/>
          <p:cNvGraphicFramePr>
            <a:graphicFrameLocks noChangeAspect="1"/>
          </p:cNvGraphicFramePr>
          <p:nvPr>
            <p:extLst>
              <p:ext uri="{D42A27DB-BD31-4B8C-83A1-F6EECF244321}">
                <p14:modId xmlns:p14="http://schemas.microsoft.com/office/powerpoint/2010/main" val="4069329881"/>
              </p:ext>
            </p:extLst>
          </p:nvPr>
        </p:nvGraphicFramePr>
        <p:xfrm>
          <a:off x="3675018" y="226423"/>
          <a:ext cx="5660571" cy="6490677"/>
        </p:xfrm>
        <a:graphic>
          <a:graphicData uri="http://schemas.openxmlformats.org/presentationml/2006/ole">
            <mc:AlternateContent xmlns:mc="http://schemas.openxmlformats.org/markup-compatibility/2006">
              <mc:Choice xmlns:v="urn:schemas-microsoft-com:vml" Requires="v">
                <p:oleObj spid="_x0000_s1081" name="Visio" r:id="rId4" imgW="6555963" imgH="9358737" progId="Visio.Drawing.11">
                  <p:embed/>
                </p:oleObj>
              </mc:Choice>
              <mc:Fallback>
                <p:oleObj name="Visio" r:id="rId4" imgW="6555963" imgH="9358737"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t="20692"/>
                      <a:stretch>
                        <a:fillRect/>
                      </a:stretch>
                    </p:blipFill>
                    <p:spPr bwMode="auto">
                      <a:xfrm>
                        <a:off x="3675018" y="226423"/>
                        <a:ext cx="5660571" cy="6490677"/>
                      </a:xfrm>
                      <a:prstGeom prst="rect">
                        <a:avLst/>
                      </a:prstGeom>
                      <a:noFill/>
                    </p:spPr>
                  </p:pic>
                </p:oleObj>
              </mc:Fallback>
            </mc:AlternateContent>
          </a:graphicData>
        </a:graphic>
      </p:graphicFrame>
    </p:spTree>
    <p:extLst>
      <p:ext uri="{BB962C8B-B14F-4D97-AF65-F5344CB8AC3E}">
        <p14:creationId xmlns:p14="http://schemas.microsoft.com/office/powerpoint/2010/main" val="3931958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בקשה לפיקדון לעומת בקשה לערבות</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half" idx="1"/>
          </p:nvPr>
        </p:nvSpPr>
        <p:spPr>
          <a:ln w="28575">
            <a:solidFill>
              <a:schemeClr val="tx1"/>
            </a:solidFill>
          </a:ln>
        </p:spPr>
        <p:txBody>
          <a:bodyPr>
            <a:normAutofit fontScale="92500"/>
          </a:bodyPr>
          <a:lstStyle/>
          <a:p>
            <a:pPr marL="0" indent="0" algn="ctr">
              <a:buNone/>
            </a:pPr>
            <a:r>
              <a:rPr lang="he-IL" sz="2200" b="1" u="sng" dirty="0" smtClean="0"/>
              <a:t>בקשה לערבות</a:t>
            </a:r>
          </a:p>
          <a:p>
            <a:r>
              <a:rPr lang="he-IL" dirty="0"/>
              <a:t>נוצרת ע"י מסר מענה </a:t>
            </a:r>
            <a:r>
              <a:rPr lang="he-IL" dirty="0" smtClean="0"/>
              <a:t>לדרישה של הסוכן.</a:t>
            </a:r>
          </a:p>
          <a:p>
            <a:r>
              <a:rPr lang="he-IL" dirty="0" smtClean="0"/>
              <a:t>התהליך ממתין לקבלת כתב מהיבואן.</a:t>
            </a:r>
          </a:p>
          <a:p>
            <a:r>
              <a:rPr lang="he-IL" dirty="0" smtClean="0"/>
              <a:t>בעת הגשת הכתב (פיזית) לבית המכס המערכת מזהה את הבקשה הממתינה ויוצרת תיק ערבות המאפשר התקדמות בתהליך.</a:t>
            </a:r>
            <a:endParaRPr lang="he-IL" dirty="0"/>
          </a:p>
          <a:p>
            <a:pPr marL="0" indent="0" algn="ctr">
              <a:buNone/>
            </a:pPr>
            <a:endParaRPr lang="he-IL" sz="2200" b="1" u="sng" dirty="0" smtClean="0"/>
          </a:p>
        </p:txBody>
      </p:sp>
      <p:sp>
        <p:nvSpPr>
          <p:cNvPr id="4" name="מציין מיקום תוכן 3"/>
          <p:cNvSpPr>
            <a:spLocks noGrp="1"/>
          </p:cNvSpPr>
          <p:nvPr>
            <p:ph sz="half" idx="2"/>
          </p:nvPr>
        </p:nvSpPr>
        <p:spPr>
          <a:ln w="28575">
            <a:solidFill>
              <a:schemeClr val="tx1"/>
            </a:solidFill>
          </a:ln>
        </p:spPr>
        <p:txBody>
          <a:bodyPr>
            <a:normAutofit fontScale="92500"/>
          </a:bodyPr>
          <a:lstStyle/>
          <a:p>
            <a:pPr marL="0" indent="0" algn="ctr">
              <a:buNone/>
            </a:pPr>
            <a:r>
              <a:rPr lang="he-IL" b="1" u="sng" dirty="0" smtClean="0"/>
              <a:t>בקשה לפיקדון</a:t>
            </a:r>
          </a:p>
          <a:p>
            <a:pPr algn="just"/>
            <a:r>
              <a:rPr lang="he-IL" dirty="0" smtClean="0"/>
              <a:t>נוצרת </a:t>
            </a:r>
            <a:r>
              <a:rPr lang="he-IL" dirty="0"/>
              <a:t>אוטומטית ע"י מערכת שער עולמי</a:t>
            </a:r>
          </a:p>
          <a:p>
            <a:pPr algn="just"/>
            <a:r>
              <a:rPr lang="he-IL" dirty="0"/>
              <a:t>מצורפת לבקשה שובר תשלום ל-14 יום, אם לא ישולם במועד הבקשה תתבטל וגם הדרישה לבטוחה.</a:t>
            </a:r>
          </a:p>
          <a:p>
            <a:pPr algn="just"/>
            <a:r>
              <a:rPr lang="he-IL" dirty="0"/>
              <a:t>בעת התשלום מוקם תיק פיקדון אוטומטית וניתן להתקדם בתהליך השחרור</a:t>
            </a:r>
          </a:p>
        </p:txBody>
      </p:sp>
    </p:spTree>
    <p:extLst>
      <p:ext uri="{BB962C8B-B14F-4D97-AF65-F5344CB8AC3E}">
        <p14:creationId xmlns:p14="http://schemas.microsoft.com/office/powerpoint/2010/main" val="209182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anose="020B0604020202020204" pitchFamily="34" charset="0"/>
                <a:cs typeface="Arial" panose="020B0604020202020204" pitchFamily="34" charset="0"/>
              </a:rPr>
              <a:t>ערבויות </a:t>
            </a:r>
            <a:r>
              <a:rPr lang="he-IL" dirty="0" smtClean="0">
                <a:latin typeface="Arial" panose="020B0604020202020204" pitchFamily="34" charset="0"/>
                <a:cs typeface="Arial" panose="020B0604020202020204" pitchFamily="34" charset="0"/>
              </a:rPr>
              <a:t>בשער </a:t>
            </a:r>
            <a:r>
              <a:rPr lang="he-IL" dirty="0">
                <a:latin typeface="Arial" panose="020B0604020202020204" pitchFamily="34" charset="0"/>
                <a:cs typeface="Arial" panose="020B0604020202020204" pitchFamily="34" charset="0"/>
              </a:rPr>
              <a:t>עולמי</a:t>
            </a:r>
          </a:p>
        </p:txBody>
      </p:sp>
      <p:graphicFrame>
        <p:nvGraphicFramePr>
          <p:cNvPr id="3" name="דיאגרמה 2"/>
          <p:cNvGraphicFramePr/>
          <p:nvPr>
            <p:extLst>
              <p:ext uri="{D42A27DB-BD31-4B8C-83A1-F6EECF244321}">
                <p14:modId xmlns:p14="http://schemas.microsoft.com/office/powerpoint/2010/main" val="3512999804"/>
              </p:ext>
            </p:extLst>
          </p:nvPr>
        </p:nvGraphicFramePr>
        <p:xfrm>
          <a:off x="2032000" y="1846217"/>
          <a:ext cx="8128000" cy="4292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280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anose="020B0604020202020204" pitchFamily="34" charset="0"/>
                <a:cs typeface="Arial" panose="020B0604020202020204" pitchFamily="34" charset="0"/>
              </a:rPr>
              <a:t>ריבוי כתבים לתיק ערבות</a:t>
            </a:r>
          </a:p>
        </p:txBody>
      </p:sp>
      <p:graphicFrame>
        <p:nvGraphicFramePr>
          <p:cNvPr id="3" name="מציין מיקום תוכן 3"/>
          <p:cNvGraphicFramePr>
            <a:graphicFrameLocks/>
          </p:cNvGraphicFramePr>
          <p:nvPr>
            <p:extLst>
              <p:ext uri="{D42A27DB-BD31-4B8C-83A1-F6EECF244321}">
                <p14:modId xmlns:p14="http://schemas.microsoft.com/office/powerpoint/2010/main" val="3132199328"/>
              </p:ext>
            </p:extLst>
          </p:nvPr>
        </p:nvGraphicFramePr>
        <p:xfrm>
          <a:off x="2259874" y="199612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576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anose="020B0604020202020204" pitchFamily="34" charset="0"/>
                <a:cs typeface="Arial" panose="020B0604020202020204" pitchFamily="34" charset="0"/>
              </a:rPr>
              <a:t>ריבוי תיקים לכתב</a:t>
            </a:r>
          </a:p>
        </p:txBody>
      </p:sp>
      <p:grpSp>
        <p:nvGrpSpPr>
          <p:cNvPr id="8" name="קבוצה 7"/>
          <p:cNvGrpSpPr/>
          <p:nvPr/>
        </p:nvGrpSpPr>
        <p:grpSpPr>
          <a:xfrm>
            <a:off x="1628503" y="1550126"/>
            <a:ext cx="9296400" cy="4870269"/>
            <a:chOff x="2695303" y="2030958"/>
            <a:chExt cx="8229600" cy="4389437"/>
          </a:xfrm>
        </p:grpSpPr>
        <p:graphicFrame>
          <p:nvGraphicFramePr>
            <p:cNvPr id="3" name="מציין מיקום תוכן 5"/>
            <p:cNvGraphicFramePr>
              <a:graphicFrameLocks/>
            </p:cNvGraphicFramePr>
            <p:nvPr>
              <p:extLst>
                <p:ext uri="{D42A27DB-BD31-4B8C-83A1-F6EECF244321}">
                  <p14:modId xmlns:p14="http://schemas.microsoft.com/office/powerpoint/2010/main" val="2439343993"/>
                </p:ext>
              </p:extLst>
            </p:nvPr>
          </p:nvGraphicFramePr>
          <p:xfrm>
            <a:off x="2695303" y="2030958"/>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62697" y="3709851"/>
              <a:ext cx="1402080" cy="1081823"/>
            </a:xfrm>
            <a:prstGeom prst="rect">
              <a:avLst/>
            </a:prstGeom>
            <a:noFill/>
          </p:spPr>
          <p:txBody>
            <a:bodyPr wrap="square" rtlCol="1">
              <a:spAutoFit/>
            </a:bodyPr>
            <a:lstStyle/>
            <a:p>
              <a:pPr algn="ctr"/>
              <a:r>
                <a:rPr lang="he-IL" sz="2400" b="1" dirty="0">
                  <a:solidFill>
                    <a:schemeClr val="accent3">
                      <a:lumMod val="50000"/>
                    </a:schemeClr>
                  </a:solidFill>
                </a:rPr>
                <a:t>כתב ערבות בסך מיליון </a:t>
              </a:r>
              <a:r>
                <a:rPr lang="he-IL" sz="2400" b="1" dirty="0" smtClean="0">
                  <a:solidFill>
                    <a:schemeClr val="accent3">
                      <a:lumMod val="50000"/>
                    </a:schemeClr>
                  </a:solidFill>
                </a:rPr>
                <a:t>ש"ח</a:t>
              </a:r>
              <a:endParaRPr lang="he-IL" sz="2400" b="1" dirty="0">
                <a:solidFill>
                  <a:schemeClr val="accent3">
                    <a:lumMod val="50000"/>
                  </a:schemeClr>
                </a:solidFill>
              </a:endParaRPr>
            </a:p>
          </p:txBody>
        </p:sp>
      </p:grpSp>
    </p:spTree>
    <p:extLst>
      <p:ext uri="{BB962C8B-B14F-4D97-AF65-F5344CB8AC3E}">
        <p14:creationId xmlns:p14="http://schemas.microsoft.com/office/powerpoint/2010/main" val="419985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כלים – טפסים מקוונים</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lstStyle/>
          <a:p>
            <a:pPr marL="0" indent="0">
              <a:buNone/>
            </a:pPr>
            <a:r>
              <a:rPr lang="he-IL" dirty="0" smtClean="0">
                <a:latin typeface="Arial" panose="020B0604020202020204" pitchFamily="34" charset="0"/>
                <a:hlinkClick r:id="rId2"/>
              </a:rPr>
              <a:t>אתר רשות המיסים</a:t>
            </a:r>
            <a:endParaRPr lang="he-IL" dirty="0" smtClean="0">
              <a:latin typeface="Arial" panose="020B0604020202020204" pitchFamily="34" charset="0"/>
            </a:endParaRPr>
          </a:p>
          <a:p>
            <a:r>
              <a:rPr lang="he-IL" dirty="0" smtClean="0">
                <a:latin typeface="Arial" panose="020B0604020202020204" pitchFamily="34" charset="0"/>
              </a:rPr>
              <a:t>שאילתת תפ"ג</a:t>
            </a:r>
          </a:p>
          <a:p>
            <a:r>
              <a:rPr lang="he-IL" dirty="0">
                <a:latin typeface="Arial" panose="020B0604020202020204" pitchFamily="34" charset="0"/>
              </a:rPr>
              <a:t>טופס תביעה בממשל </a:t>
            </a:r>
            <a:r>
              <a:rPr lang="he-IL" dirty="0" smtClean="0">
                <a:latin typeface="Arial" panose="020B0604020202020204" pitchFamily="34" charset="0"/>
              </a:rPr>
              <a:t>זמין</a:t>
            </a:r>
          </a:p>
          <a:p>
            <a:r>
              <a:rPr lang="he-IL" dirty="0" smtClean="0">
                <a:latin typeface="Arial" panose="020B0604020202020204" pitchFamily="34" charset="0"/>
              </a:rPr>
              <a:t>שאילתת תשלומים</a:t>
            </a:r>
            <a:endParaRPr lang="he-IL" dirty="0"/>
          </a:p>
        </p:txBody>
      </p:sp>
    </p:spTree>
    <p:extLst>
      <p:ext uri="{BB962C8B-B14F-4D97-AF65-F5344CB8AC3E}">
        <p14:creationId xmlns:p14="http://schemas.microsoft.com/office/powerpoint/2010/main" val="217352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העברות זה"ב</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lstStyle/>
          <a:p>
            <a:r>
              <a:rPr lang="he-IL" dirty="0"/>
              <a:t>העברות זה"ב בשער עולמי </a:t>
            </a:r>
            <a:r>
              <a:rPr lang="he-IL" dirty="0" smtClean="0"/>
              <a:t>ימוכנו ע"י ממשק בין בנק ישראל למכס. </a:t>
            </a:r>
            <a:endParaRPr lang="he-IL" dirty="0"/>
          </a:p>
          <a:p>
            <a:r>
              <a:rPr lang="he-IL" dirty="0"/>
              <a:t>לכל חשבון שפעיל בהסדר יהיה </a:t>
            </a:r>
            <a:r>
              <a:rPr lang="he-IL" dirty="0" smtClean="0"/>
              <a:t>מספר</a:t>
            </a:r>
            <a:r>
              <a:rPr lang="en-US" dirty="0" smtClean="0"/>
              <a:t>IBAN </a:t>
            </a:r>
            <a:r>
              <a:rPr lang="he-IL" dirty="0" smtClean="0"/>
              <a:t> </a:t>
            </a:r>
            <a:r>
              <a:rPr lang="he-IL" dirty="0"/>
              <a:t>חד ערכי </a:t>
            </a:r>
            <a:r>
              <a:rPr lang="he-IL" dirty="0" smtClean="0"/>
              <a:t>שייקלט </a:t>
            </a:r>
            <a:r>
              <a:rPr lang="he-IL" dirty="0"/>
              <a:t>ע"י </a:t>
            </a:r>
            <a:r>
              <a:rPr lang="he-IL" dirty="0" smtClean="0"/>
              <a:t>אגף </a:t>
            </a:r>
            <a:r>
              <a:rPr lang="he-IL" dirty="0" err="1" smtClean="0"/>
              <a:t>החשבות</a:t>
            </a:r>
            <a:r>
              <a:rPr lang="he-IL" dirty="0" smtClean="0"/>
              <a:t>.</a:t>
            </a:r>
            <a:endParaRPr lang="he-IL" dirty="0"/>
          </a:p>
          <a:p>
            <a:r>
              <a:rPr lang="he-IL" dirty="0" smtClean="0"/>
              <a:t>לאחר </a:t>
            </a:r>
            <a:r>
              <a:rPr lang="he-IL" dirty="0"/>
              <a:t>פתיחת הסדר </a:t>
            </a:r>
            <a:r>
              <a:rPr lang="he-IL" dirty="0" err="1"/>
              <a:t>הזה"ב</a:t>
            </a:r>
            <a:r>
              <a:rPr lang="he-IL" dirty="0"/>
              <a:t>, ניתן לשלם </a:t>
            </a:r>
            <a:r>
              <a:rPr lang="he-IL" dirty="0" smtClean="0"/>
              <a:t>הצהרות, גירעונות</a:t>
            </a:r>
            <a:r>
              <a:rPr lang="he-IL" dirty="0"/>
              <a:t>, פיקדונות, אגרות וכדומה</a:t>
            </a:r>
            <a:r>
              <a:rPr lang="he-IL" dirty="0" smtClean="0"/>
              <a:t>.</a:t>
            </a:r>
            <a:endParaRPr lang="he-IL" dirty="0"/>
          </a:p>
        </p:txBody>
      </p:sp>
    </p:spTree>
    <p:extLst>
      <p:ext uri="{BB962C8B-B14F-4D97-AF65-F5344CB8AC3E}">
        <p14:creationId xmlns:p14="http://schemas.microsoft.com/office/powerpoint/2010/main" val="210557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העברות זה"ב</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1141412" y="1828800"/>
            <a:ext cx="9905999" cy="4571999"/>
          </a:xfrm>
        </p:spPr>
        <p:txBody>
          <a:bodyPr>
            <a:normAutofit fontScale="92500" lnSpcReduction="10000"/>
          </a:bodyPr>
          <a:lstStyle/>
          <a:p>
            <a:pPr marL="0" indent="0">
              <a:buNone/>
            </a:pPr>
            <a:r>
              <a:rPr lang="he-IL" dirty="0"/>
              <a:t>אופן הביצוע של תשלום בהעברת זה"ב בשער </a:t>
            </a:r>
            <a:r>
              <a:rPr lang="he-IL" dirty="0" smtClean="0"/>
              <a:t>עולמי:</a:t>
            </a:r>
            <a:endParaRPr lang="he-IL" dirty="0"/>
          </a:p>
          <a:p>
            <a:r>
              <a:rPr lang="he-IL" dirty="0"/>
              <a:t>מערכת שער עולמי תסרוק את הכספת און- ליין, אם המערכת מזהה תשלום ומאמתת את מספר ה</a:t>
            </a:r>
            <a:r>
              <a:rPr lang="en-US" dirty="0"/>
              <a:t>IBAN</a:t>
            </a:r>
            <a:r>
              <a:rPr lang="he-IL" dirty="0"/>
              <a:t> ,המערכת מעדכנת את היתרה בהסדר </a:t>
            </a:r>
            <a:r>
              <a:rPr lang="he-IL" dirty="0" err="1"/>
              <a:t>הזה"ב</a:t>
            </a:r>
            <a:r>
              <a:rPr lang="he-IL" dirty="0"/>
              <a:t> </a:t>
            </a:r>
            <a:r>
              <a:rPr lang="he-IL" u="sng" dirty="0"/>
              <a:t>ללא צורך באישור </a:t>
            </a:r>
            <a:r>
              <a:rPr lang="he-IL" u="sng" dirty="0" err="1"/>
              <a:t>החשבות</a:t>
            </a:r>
            <a:r>
              <a:rPr lang="he-IL" dirty="0"/>
              <a:t>.</a:t>
            </a:r>
          </a:p>
          <a:p>
            <a:r>
              <a:rPr lang="he-IL" dirty="0"/>
              <a:t>מערכת שער עולמי שולחת מסר לסוכן </a:t>
            </a:r>
            <a:r>
              <a:rPr lang="he-IL" dirty="0" smtClean="0"/>
              <a:t>שעודכנה </a:t>
            </a:r>
            <a:r>
              <a:rPr lang="he-IL" dirty="0"/>
              <a:t>יתרה בסך </a:t>
            </a:r>
            <a:r>
              <a:rPr lang="en-US" dirty="0"/>
              <a:t>X</a:t>
            </a:r>
            <a:r>
              <a:rPr lang="he-IL" dirty="0"/>
              <a:t> ₪ ע"י הוראת תשלום חדשה.</a:t>
            </a:r>
          </a:p>
          <a:p>
            <a:r>
              <a:rPr lang="he-IL" dirty="0"/>
              <a:t>לסוכנים / ליבואנים יש שאילתות של תשלומים בו הם יכולים לצפות בפתיחת הסדר זה"ב ויתרת האשראי בהסדר.</a:t>
            </a:r>
          </a:p>
          <a:p>
            <a:r>
              <a:rPr lang="he-IL" dirty="0"/>
              <a:t>טיפול ידני -במידה והועברו כספים לכספת בגין גירעונות או שחרור ביבוא אישי, אנו ננהג כפי הנהוג כיום במקרים מיוחדים ללא הסדר. נאשר את הוראת התשלום כאישור אמצעי תשלום בנק ישראל על סמך הכסף שהופקד בחשבון בפועל</a:t>
            </a:r>
            <a:r>
              <a:rPr lang="he-IL" dirty="0" smtClean="0"/>
              <a:t>.</a:t>
            </a:r>
            <a:endParaRPr lang="he-IL" dirty="0"/>
          </a:p>
        </p:txBody>
      </p:sp>
    </p:spTree>
    <p:extLst>
      <p:ext uri="{BB962C8B-B14F-4D97-AF65-F5344CB8AC3E}">
        <p14:creationId xmlns:p14="http://schemas.microsoft.com/office/powerpoint/2010/main" val="2501213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cs typeface="+mn-cs"/>
              </a:rPr>
              <a:t>שאילתת תקרת אשראי</a:t>
            </a:r>
            <a:endParaRPr lang="he-IL" dirty="0">
              <a:cs typeface="+mn-cs"/>
            </a:endParaRPr>
          </a:p>
        </p:txBody>
      </p:sp>
      <p:pic>
        <p:nvPicPr>
          <p:cNvPr id="205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974" y="2595154"/>
            <a:ext cx="9209566" cy="273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52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איך מתקדמים?</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lstStyle/>
          <a:p>
            <a:pPr marL="0" indent="0">
              <a:buNone/>
            </a:pPr>
            <a:r>
              <a:rPr lang="he-IL" dirty="0"/>
              <a:t>נועם בן </a:t>
            </a:r>
            <a:r>
              <a:rPr lang="he-IL" dirty="0" smtClean="0"/>
              <a:t>חור - </a:t>
            </a:r>
            <a:r>
              <a:rPr lang="en-US" u="sng" dirty="0" smtClean="0">
                <a:hlinkClick r:id="rId2"/>
              </a:rPr>
              <a:t>NoamBH@Taxes.gov.il</a:t>
            </a:r>
            <a:endParaRPr lang="en-US" dirty="0"/>
          </a:p>
          <a:p>
            <a:pPr marL="0" indent="0">
              <a:buNone/>
            </a:pPr>
            <a:endParaRPr lang="he-IL" dirty="0" smtClean="0"/>
          </a:p>
          <a:p>
            <a:r>
              <a:rPr lang="he-IL" dirty="0" smtClean="0"/>
              <a:t>שולחנות </a:t>
            </a:r>
            <a:r>
              <a:rPr lang="he-IL" dirty="0" smtClean="0"/>
              <a:t>עגולים – ניתן לתאם מול חדר מצב או יחידה בבית מכס</a:t>
            </a:r>
            <a:endParaRPr lang="he-IL" dirty="0" smtClean="0"/>
          </a:p>
          <a:p>
            <a:r>
              <a:rPr lang="he-IL" dirty="0"/>
              <a:t>ביצוע תהליך </a:t>
            </a:r>
            <a:r>
              <a:rPr lang="he-IL" u="sng" dirty="0" smtClean="0"/>
              <a:t>שלם</a:t>
            </a:r>
          </a:p>
          <a:p>
            <a:r>
              <a:rPr lang="he-IL" dirty="0" err="1" smtClean="0"/>
              <a:t>תוכנית</a:t>
            </a:r>
            <a:r>
              <a:rPr lang="he-IL" dirty="0" smtClean="0"/>
              <a:t> תמריצים</a:t>
            </a:r>
          </a:p>
          <a:p>
            <a:endParaRPr lang="he-IL" dirty="0"/>
          </a:p>
        </p:txBody>
      </p:sp>
    </p:spTree>
    <p:extLst>
      <p:ext uri="{BB962C8B-B14F-4D97-AF65-F5344CB8AC3E}">
        <p14:creationId xmlns:p14="http://schemas.microsoft.com/office/powerpoint/2010/main" val="872944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מנהל הבטוחות</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866900" y="1710047"/>
            <a:ext cx="10180512" cy="4081154"/>
          </a:xfrm>
        </p:spPr>
        <p:txBody>
          <a:bodyPr>
            <a:normAutofit fontScale="92500" lnSpcReduction="10000"/>
          </a:bodyPr>
          <a:lstStyle/>
          <a:p>
            <a:pPr algn="just"/>
            <a:r>
              <a:rPr lang="he-IL" dirty="0"/>
              <a:t>מנהל בטוחות </a:t>
            </a:r>
            <a:r>
              <a:rPr lang="he-IL" dirty="0" smtClean="0"/>
              <a:t>הינו </a:t>
            </a:r>
            <a:r>
              <a:rPr lang="he-IL" dirty="0"/>
              <a:t>מנגנון </a:t>
            </a:r>
            <a:r>
              <a:rPr lang="he-IL" dirty="0" smtClean="0"/>
              <a:t>חדש המיועד </a:t>
            </a:r>
            <a:r>
              <a:rPr lang="he-IL" dirty="0"/>
              <a:t>לצרכנים שונים במערכת (כדוגמת תיק עסקה, מעקב מטענים וכדו') הדורשים בטוחות במסגרת פעילותם העסקית</a:t>
            </a:r>
            <a:r>
              <a:rPr lang="he-IL" dirty="0" smtClean="0"/>
              <a:t>.</a:t>
            </a:r>
            <a:endParaRPr lang="en-US" dirty="0"/>
          </a:p>
          <a:p>
            <a:pPr algn="just"/>
            <a:r>
              <a:rPr lang="he-IL" dirty="0"/>
              <a:t>הישות המרכזית העומדת בבסיס המודול הינה 'דרישה לבטוחה' שלמעשה מייצגת את הצורך בערבות/פיקדון ומתווכת בין המודול </a:t>
            </a:r>
            <a:r>
              <a:rPr lang="he-IL" dirty="0" smtClean="0"/>
              <a:t>העסקי (למשל </a:t>
            </a:r>
            <a:r>
              <a:rPr lang="he-IL" dirty="0"/>
              <a:t>תיק עסקה) למודול פיקדונות וערבויות</a:t>
            </a:r>
            <a:r>
              <a:rPr lang="he-IL" dirty="0" smtClean="0"/>
              <a:t>.</a:t>
            </a:r>
            <a:endParaRPr lang="en-US" dirty="0"/>
          </a:p>
          <a:p>
            <a:pPr algn="just"/>
            <a:r>
              <a:rPr lang="he-IL" dirty="0"/>
              <a:t>מנהל בטוחות מאפשר טיפול בדרישות לבטוחה הנדרשות עקב שגיאות או </a:t>
            </a:r>
            <a:r>
              <a:rPr lang="he-IL" dirty="0" err="1"/>
              <a:t>חוסרים</a:t>
            </a:r>
            <a:r>
              <a:rPr lang="he-IL" dirty="0"/>
              <a:t> הדרושים להמשך קיום התהליך העסקי, תוך ניהול ומעקב אחריהן ובקרה אחר קיום התנאים להחזרתן</a:t>
            </a:r>
            <a:r>
              <a:rPr lang="he-IL" dirty="0" smtClean="0"/>
              <a:t>.</a:t>
            </a:r>
            <a:endParaRPr lang="en-US" dirty="0"/>
          </a:p>
          <a:p>
            <a:pPr algn="just"/>
            <a:r>
              <a:rPr lang="he-IL" dirty="0"/>
              <a:t>מנהל בטוחות לא מטפל ישירות בבטוחה עצמה (ערבות/פיקדון) כי אם בניהול הדרישות </a:t>
            </a:r>
            <a:r>
              <a:rPr lang="he-IL" dirty="0" smtClean="0"/>
              <a:t>עבורה, </a:t>
            </a:r>
            <a:r>
              <a:rPr lang="he-IL" dirty="0"/>
              <a:t>הטיפול בבטוחה עצמה (לרבות פניה לבנקים ולגורמי חוץ) מבוצע ע"י מנהל ערבויות/פיקדונות.</a:t>
            </a:r>
            <a:endParaRPr lang="en-US" dirty="0"/>
          </a:p>
          <a:p>
            <a:pPr marL="0" indent="0">
              <a:buNone/>
            </a:pPr>
            <a:endParaRPr lang="he-IL" dirty="0"/>
          </a:p>
        </p:txBody>
      </p:sp>
    </p:spTree>
    <p:extLst>
      <p:ext uri="{BB962C8B-B14F-4D97-AF65-F5344CB8AC3E}">
        <p14:creationId xmlns:p14="http://schemas.microsoft.com/office/powerpoint/2010/main" val="67574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מילון מונחים</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a:bodyPr>
          <a:lstStyle/>
          <a:p>
            <a:r>
              <a:rPr lang="he-IL" dirty="0" smtClean="0"/>
              <a:t>"</a:t>
            </a:r>
            <a:r>
              <a:rPr lang="he-IL" b="1" dirty="0" smtClean="0"/>
              <a:t>דרישה לבטוחה</a:t>
            </a:r>
            <a:r>
              <a:rPr lang="he-IL" dirty="0" smtClean="0"/>
              <a:t>" – </a:t>
            </a:r>
            <a:r>
              <a:rPr lang="he-IL" dirty="0"/>
              <a:t>דרישה לבטוחה הינה הכלי באמצעותו מגדיר דורש הבטוחה את דרישותיו מהיבואן/יצואן. היא כוללת את סכום הדרישה, תנאים להחזרת הבטוחה, מועד אחרון לקיום התנאים להחזרתה </a:t>
            </a:r>
            <a:r>
              <a:rPr lang="he-IL" dirty="0" err="1"/>
              <a:t>וכו</a:t>
            </a:r>
            <a:r>
              <a:rPr lang="he-IL" dirty="0"/>
              <a:t>'. </a:t>
            </a:r>
            <a:endParaRPr lang="he-IL" dirty="0" smtClean="0"/>
          </a:p>
          <a:p>
            <a:r>
              <a:rPr lang="he-IL" dirty="0" smtClean="0"/>
              <a:t>"</a:t>
            </a:r>
            <a:r>
              <a:rPr lang="he-IL" b="1" dirty="0" smtClean="0"/>
              <a:t>בקשה לבטוחה</a:t>
            </a:r>
            <a:r>
              <a:rPr lang="he-IL" dirty="0" smtClean="0"/>
              <a:t>" - בקשה לפיקדון / בקשה לערבות</a:t>
            </a:r>
          </a:p>
          <a:p>
            <a:r>
              <a:rPr lang="he-IL" dirty="0" smtClean="0"/>
              <a:t>"</a:t>
            </a:r>
            <a:r>
              <a:rPr lang="he-IL" b="1" dirty="0" smtClean="0"/>
              <a:t>בטוחה</a:t>
            </a:r>
            <a:r>
              <a:rPr lang="he-IL" dirty="0" smtClean="0"/>
              <a:t>" - תיק פיקדון / תיק ערבות</a:t>
            </a:r>
          </a:p>
          <a:p>
            <a:r>
              <a:rPr lang="he-IL" dirty="0" smtClean="0"/>
              <a:t>"</a:t>
            </a:r>
            <a:r>
              <a:rPr lang="he-IL" b="1" dirty="0" smtClean="0"/>
              <a:t>מענה לדרישה</a:t>
            </a:r>
            <a:r>
              <a:rPr lang="he-IL" dirty="0" smtClean="0"/>
              <a:t>" - </a:t>
            </a:r>
            <a:r>
              <a:rPr lang="he-IL" dirty="0"/>
              <a:t>בקשה לפיקדון / בקשה </a:t>
            </a:r>
            <a:r>
              <a:rPr lang="he-IL" dirty="0" smtClean="0"/>
              <a:t>לערבות/ תיק </a:t>
            </a:r>
            <a:r>
              <a:rPr lang="he-IL" dirty="0"/>
              <a:t>פיקדון / תיק ערבות</a:t>
            </a:r>
          </a:p>
          <a:p>
            <a:endParaRPr lang="he-IL" dirty="0"/>
          </a:p>
        </p:txBody>
      </p:sp>
    </p:spTree>
    <p:extLst>
      <p:ext uri="{BB962C8B-B14F-4D97-AF65-F5344CB8AC3E}">
        <p14:creationId xmlns:p14="http://schemas.microsoft.com/office/powerpoint/2010/main" val="254875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מילון מונחים</a:t>
            </a:r>
            <a:endParaRPr lang="he-IL" dirty="0"/>
          </a:p>
        </p:txBody>
      </p:sp>
      <p:sp>
        <p:nvSpPr>
          <p:cNvPr id="3" name="מציין מיקום תוכן 2"/>
          <p:cNvSpPr>
            <a:spLocks noGrp="1"/>
          </p:cNvSpPr>
          <p:nvPr>
            <p:ph idx="1"/>
          </p:nvPr>
        </p:nvSpPr>
        <p:spPr/>
        <p:txBody>
          <a:bodyPr>
            <a:normAutofit fontScale="92500"/>
          </a:bodyPr>
          <a:lstStyle/>
          <a:p>
            <a:r>
              <a:rPr lang="he-IL" dirty="0" smtClean="0"/>
              <a:t>"</a:t>
            </a:r>
            <a:r>
              <a:rPr lang="he-IL" b="1" dirty="0" smtClean="0"/>
              <a:t>תוקף </a:t>
            </a:r>
            <a:r>
              <a:rPr lang="he-IL" b="1" dirty="0"/>
              <a:t>הדרישה </a:t>
            </a:r>
            <a:r>
              <a:rPr lang="he-IL" b="1" dirty="0" smtClean="0"/>
              <a:t>לבטוחה</a:t>
            </a:r>
            <a:r>
              <a:rPr lang="he-IL" dirty="0" smtClean="0"/>
              <a:t>" - </a:t>
            </a:r>
            <a:r>
              <a:rPr lang="he-IL" dirty="0"/>
              <a:t>המועד האחרון להמציא מענה לדרישה לבטוחה כדוגמת תיק פיקדון/ערבות. לאחר תאריך זה לא יתקבלו מענים לדרישה והדרישה תתיישן ותבוטל </a:t>
            </a:r>
            <a:r>
              <a:rPr lang="he-IL" dirty="0" err="1"/>
              <a:t>אוטומאטית</a:t>
            </a:r>
            <a:r>
              <a:rPr lang="he-IL" dirty="0" smtClean="0"/>
              <a:t>.</a:t>
            </a:r>
          </a:p>
          <a:p>
            <a:r>
              <a:rPr lang="he-IL" dirty="0" smtClean="0"/>
              <a:t>"</a:t>
            </a:r>
            <a:r>
              <a:rPr lang="he-IL" b="1" dirty="0"/>
              <a:t>תוקף הבטוחה הנדרשת</a:t>
            </a:r>
            <a:r>
              <a:rPr lang="he-IL" dirty="0" smtClean="0"/>
              <a:t>" - </a:t>
            </a:r>
            <a:r>
              <a:rPr lang="he-IL" dirty="0"/>
              <a:t>המועד האחרון לקיום התנאי להחזרת הבטוחה אחרת היא תחולט/תמומש לשם כיסוי הגירעון</a:t>
            </a:r>
            <a:r>
              <a:rPr lang="he-IL" dirty="0" smtClean="0"/>
              <a:t>.</a:t>
            </a:r>
          </a:p>
          <a:p>
            <a:r>
              <a:rPr lang="he-IL" dirty="0" smtClean="0"/>
              <a:t>"</a:t>
            </a:r>
            <a:r>
              <a:rPr lang="he-IL" b="1" dirty="0"/>
              <a:t>תוקף המענה לדרישה </a:t>
            </a:r>
            <a:r>
              <a:rPr lang="he-IL" b="1" dirty="0" smtClean="0"/>
              <a:t>לבטוחה</a:t>
            </a:r>
            <a:r>
              <a:rPr lang="he-IL" dirty="0" smtClean="0"/>
              <a:t>" - </a:t>
            </a:r>
            <a:r>
              <a:rPr lang="he-IL" dirty="0"/>
              <a:t>התוקף בפועל של המענה (תיק הערבות/הפיקדון). התוקף יכול להיות שונה (מאוחר יותר) מתוקף הבטוחה הנדרשת.</a:t>
            </a:r>
          </a:p>
        </p:txBody>
      </p:sp>
    </p:spTree>
    <p:extLst>
      <p:ext uri="{BB962C8B-B14F-4D97-AF65-F5344CB8AC3E}">
        <p14:creationId xmlns:p14="http://schemas.microsoft.com/office/powerpoint/2010/main" val="265947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anose="020B0604020202020204" pitchFamily="34" charset="0"/>
                <a:cs typeface="Arial" panose="020B0604020202020204" pitchFamily="34" charset="0"/>
              </a:rPr>
              <a:t>תיק פיקדון/ערבות גלובאלי</a:t>
            </a:r>
          </a:p>
        </p:txBody>
      </p:sp>
      <p:sp>
        <p:nvSpPr>
          <p:cNvPr id="3" name="מציין מיקום תוכן 2"/>
          <p:cNvSpPr>
            <a:spLocks noGrp="1"/>
          </p:cNvSpPr>
          <p:nvPr>
            <p:ph idx="1"/>
          </p:nvPr>
        </p:nvSpPr>
        <p:spPr>
          <a:xfrm>
            <a:off x="1141412" y="2001795"/>
            <a:ext cx="9905999" cy="4127156"/>
          </a:xfrm>
        </p:spPr>
        <p:txBody>
          <a:bodyPr>
            <a:normAutofit fontScale="92500" lnSpcReduction="10000"/>
          </a:bodyPr>
          <a:lstStyle/>
          <a:p>
            <a:r>
              <a:rPr lang="he-IL" dirty="0"/>
              <a:t>תיק גלובאלי בהגדרתו הינו תיק שיכול לשמש מספר ישויות שונות באותה יחידה מקצועית (בניגוד לתיק ספציפי שמיועד לישות ספציפי אחד).</a:t>
            </a:r>
            <a:endParaRPr lang="en-US" dirty="0"/>
          </a:p>
          <a:p>
            <a:r>
              <a:rPr lang="he-IL" dirty="0"/>
              <a:t>בתיק גלובאלי ניהול האשראי הינו ברמה הכוללת של כל התיק. המשמעויות הן:</a:t>
            </a:r>
            <a:endParaRPr lang="en-US" dirty="0"/>
          </a:p>
          <a:p>
            <a:pPr marL="0" indent="0">
              <a:buNone/>
            </a:pPr>
            <a:r>
              <a:rPr lang="he-IL" dirty="0" smtClean="0"/>
              <a:t>	א</a:t>
            </a:r>
            <a:r>
              <a:rPr lang="he-IL" dirty="0"/>
              <a:t>. כל הישויות </a:t>
            </a:r>
            <a:r>
              <a:rPr lang="he-IL" dirty="0" smtClean="0"/>
              <a:t>הקשורות </a:t>
            </a:r>
            <a:r>
              <a:rPr lang="he-IL" dirty="0"/>
              <a:t>לתיק </a:t>
            </a:r>
            <a:r>
              <a:rPr lang="he-IL" dirty="0" smtClean="0"/>
              <a:t>משתמשות </a:t>
            </a:r>
            <a:r>
              <a:rPr lang="he-IL" dirty="0"/>
              <a:t>באשראי כולל משותף </a:t>
            </a:r>
            <a:r>
              <a:rPr lang="he-IL" dirty="0" smtClean="0"/>
              <a:t>ועשויות </a:t>
            </a:r>
            <a:r>
              <a:rPr lang="he-IL" dirty="0"/>
              <a:t>לנצל </a:t>
            </a:r>
            <a:r>
              <a:rPr lang="he-IL" dirty="0" smtClean="0"/>
              <a:t>	האשראי </a:t>
            </a:r>
            <a:r>
              <a:rPr lang="he-IL" dirty="0"/>
              <a:t>זה על חשבון האחר. </a:t>
            </a:r>
            <a:endParaRPr lang="en-US" dirty="0"/>
          </a:p>
          <a:p>
            <a:pPr marL="0" indent="0">
              <a:buNone/>
            </a:pPr>
            <a:r>
              <a:rPr lang="he-IL" dirty="0" smtClean="0"/>
              <a:t>	ב</a:t>
            </a:r>
            <a:r>
              <a:rPr lang="he-IL" dirty="0"/>
              <a:t>. באם הוגדרה תוספת אשראי בתיק, כל הצהרות היבוא/יצוא הקשורות לתיק (וכל </a:t>
            </a:r>
            <a:r>
              <a:rPr lang="he-IL" dirty="0" smtClean="0"/>
              <a:t>	שאר </a:t>
            </a:r>
            <a:r>
              <a:rPr lang="he-IL" dirty="0"/>
              <a:t>הישויות) נהנים ממנה. רק בתיק גלובאלי יתקיים ניהול אשראי משותף.</a:t>
            </a:r>
            <a:endParaRPr lang="en-US" dirty="0"/>
          </a:p>
          <a:p>
            <a:r>
              <a:rPr lang="he-IL" dirty="0"/>
              <a:t>תתאפשרנה מספר הפקדות לאותו תיק גלובאלי.</a:t>
            </a:r>
            <a:endParaRPr lang="en-US" dirty="0"/>
          </a:p>
          <a:p>
            <a:r>
              <a:rPr lang="he-IL" dirty="0"/>
              <a:t>תיק לפי שילוב של סוכן ויבואן.</a:t>
            </a:r>
          </a:p>
        </p:txBody>
      </p:sp>
    </p:spTree>
    <p:extLst>
      <p:ext uri="{BB962C8B-B14F-4D97-AF65-F5344CB8AC3E}">
        <p14:creationId xmlns:p14="http://schemas.microsoft.com/office/powerpoint/2010/main" val="419369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Arial" panose="020B0604020202020204" pitchFamily="34" charset="0"/>
                <a:cs typeface="Arial" panose="020B0604020202020204" pitchFamily="34" charset="0"/>
              </a:rPr>
              <a:t>יצירת דרישה לבטוחה</a:t>
            </a:r>
            <a:endParaRPr lang="he-IL" dirty="0">
              <a:latin typeface="Arial" panose="020B0604020202020204" pitchFamily="34" charset="0"/>
              <a:cs typeface="Arial" panose="020B0604020202020204" pitchFamily="34" charset="0"/>
            </a:endParaRPr>
          </a:p>
        </p:txBody>
      </p:sp>
      <p:grpSp>
        <p:nvGrpSpPr>
          <p:cNvPr id="32" name="קבוצה 31"/>
          <p:cNvGrpSpPr/>
          <p:nvPr/>
        </p:nvGrpSpPr>
        <p:grpSpPr>
          <a:xfrm>
            <a:off x="2703345" y="1981633"/>
            <a:ext cx="8169275" cy="4921250"/>
            <a:chOff x="2703345" y="1981633"/>
            <a:chExt cx="8169275" cy="4921250"/>
          </a:xfrm>
        </p:grpSpPr>
        <p:pic>
          <p:nvPicPr>
            <p:cNvPr id="19" name="Picture 6" descr="http://www.bestfreeicons.com/smimages/Brief-case-icon.png"/>
            <p:cNvPicPr>
              <a:picLocks noChangeAspect="1" noChangeArrowheads="1"/>
            </p:cNvPicPr>
            <p:nvPr/>
          </p:nvPicPr>
          <p:blipFill>
            <a:blip r:embed="rId2"/>
            <a:srcRect/>
            <a:stretch>
              <a:fillRect/>
            </a:stretch>
          </p:blipFill>
          <p:spPr bwMode="auto">
            <a:xfrm>
              <a:off x="3243095" y="3016683"/>
              <a:ext cx="2020887" cy="1965325"/>
            </a:xfrm>
            <a:prstGeom prst="rect">
              <a:avLst/>
            </a:prstGeom>
            <a:noFill/>
            <a:ln w="9525">
              <a:noFill/>
              <a:miter lim="800000"/>
              <a:headEnd/>
              <a:tailEnd/>
            </a:ln>
          </p:spPr>
        </p:pic>
        <p:sp>
          <p:nvSpPr>
            <p:cNvPr id="20" name="TextBox 5"/>
            <p:cNvSpPr txBox="1">
              <a:spLocks noChangeArrowheads="1"/>
            </p:cNvSpPr>
            <p:nvPr/>
          </p:nvSpPr>
          <p:spPr bwMode="auto">
            <a:xfrm>
              <a:off x="2973220" y="1981633"/>
              <a:ext cx="2970212" cy="40798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pPr algn="ctr"/>
              <a:r>
                <a:rPr lang="he-IL" sz="2000" b="1">
                  <a:latin typeface="Tahoma" pitchFamily="34" charset="0"/>
                  <a:cs typeface="Tahoma" pitchFamily="34" charset="0"/>
                </a:rPr>
                <a:t>תיק ערבות / פיקדון</a:t>
              </a:r>
            </a:p>
          </p:txBody>
        </p:sp>
        <p:pic>
          <p:nvPicPr>
            <p:cNvPr id="21" name="Picture 3" descr="http://www.bestfreeicons.com/smimages/Age-Child-Female-Light-icon.png"/>
            <p:cNvPicPr>
              <a:picLocks noChangeAspect="1" noChangeArrowheads="1"/>
            </p:cNvPicPr>
            <p:nvPr/>
          </p:nvPicPr>
          <p:blipFill>
            <a:blip r:embed="rId3"/>
            <a:srcRect/>
            <a:stretch>
              <a:fillRect/>
            </a:stretch>
          </p:blipFill>
          <p:spPr bwMode="auto">
            <a:xfrm>
              <a:off x="8508832" y="3242108"/>
              <a:ext cx="1665288" cy="1665288"/>
            </a:xfrm>
            <a:prstGeom prst="rect">
              <a:avLst/>
            </a:prstGeom>
            <a:noFill/>
            <a:ln w="9525">
              <a:noFill/>
              <a:miter lim="800000"/>
              <a:headEnd/>
              <a:tailEnd/>
            </a:ln>
          </p:spPr>
        </p:pic>
        <p:grpSp>
          <p:nvGrpSpPr>
            <p:cNvPr id="22" name="קבוצה 21"/>
            <p:cNvGrpSpPr>
              <a:grpSpLocks/>
            </p:cNvGrpSpPr>
            <p:nvPr/>
          </p:nvGrpSpPr>
          <p:grpSpPr bwMode="auto">
            <a:xfrm>
              <a:off x="2703345" y="5537633"/>
              <a:ext cx="1020762" cy="877888"/>
              <a:chOff x="656565" y="4239090"/>
              <a:chExt cx="2088105" cy="1503041"/>
            </a:xfrm>
          </p:grpSpPr>
          <p:pic>
            <p:nvPicPr>
              <p:cNvPr id="28" name="Picture 8" descr="http://www.bestfreeicons.com/smimages/Coins%20icon.png"/>
              <p:cNvPicPr>
                <a:picLocks noChangeAspect="1" noChangeArrowheads="1"/>
              </p:cNvPicPr>
              <p:nvPr/>
            </p:nvPicPr>
            <p:blipFill>
              <a:blip r:embed="rId4"/>
              <a:srcRect/>
              <a:stretch>
                <a:fillRect/>
              </a:stretch>
            </p:blipFill>
            <p:spPr bwMode="auto">
              <a:xfrm>
                <a:off x="1241630" y="4599130"/>
                <a:ext cx="1143000" cy="1143001"/>
              </a:xfrm>
              <a:prstGeom prst="rect">
                <a:avLst/>
              </a:prstGeom>
              <a:noFill/>
              <a:ln w="9525">
                <a:noFill/>
                <a:miter lim="800000"/>
                <a:headEnd/>
                <a:tailEnd/>
              </a:ln>
            </p:spPr>
          </p:pic>
          <p:grpSp>
            <p:nvGrpSpPr>
              <p:cNvPr id="29" name="קבוצה 28"/>
              <p:cNvGrpSpPr>
                <a:grpSpLocks/>
              </p:cNvGrpSpPr>
              <p:nvPr/>
            </p:nvGrpSpPr>
            <p:grpSpPr bwMode="auto">
              <a:xfrm>
                <a:off x="656565" y="4239090"/>
                <a:ext cx="2088105" cy="1188006"/>
                <a:chOff x="656565" y="4239090"/>
                <a:chExt cx="2088105" cy="1188006"/>
              </a:xfrm>
            </p:grpSpPr>
            <p:pic>
              <p:nvPicPr>
                <p:cNvPr id="30" name="Picture 8" descr="http://www.bestfreeicons.com/smimages/Coins%20icon.png"/>
                <p:cNvPicPr>
                  <a:picLocks noChangeAspect="1" noChangeArrowheads="1"/>
                </p:cNvPicPr>
                <p:nvPr/>
              </p:nvPicPr>
              <p:blipFill>
                <a:blip r:embed="rId4"/>
                <a:srcRect/>
                <a:stretch>
                  <a:fillRect/>
                </a:stretch>
              </p:blipFill>
              <p:spPr bwMode="auto">
                <a:xfrm>
                  <a:off x="656565" y="4284095"/>
                  <a:ext cx="1143000" cy="1143001"/>
                </a:xfrm>
                <a:prstGeom prst="rect">
                  <a:avLst/>
                </a:prstGeom>
                <a:noFill/>
                <a:ln w="9525">
                  <a:noFill/>
                  <a:miter lim="800000"/>
                  <a:headEnd/>
                  <a:tailEnd/>
                </a:ln>
              </p:spPr>
            </p:pic>
            <p:pic>
              <p:nvPicPr>
                <p:cNvPr id="31" name="Picture 8" descr="http://www.bestfreeicons.com/smimages/Coins%20icon.png"/>
                <p:cNvPicPr>
                  <a:picLocks noChangeAspect="1" noChangeArrowheads="1"/>
                </p:cNvPicPr>
                <p:nvPr/>
              </p:nvPicPr>
              <p:blipFill>
                <a:blip r:embed="rId4"/>
                <a:srcRect/>
                <a:stretch>
                  <a:fillRect/>
                </a:stretch>
              </p:blipFill>
              <p:spPr bwMode="auto">
                <a:xfrm>
                  <a:off x="1601670" y="4239090"/>
                  <a:ext cx="1143000" cy="1143001"/>
                </a:xfrm>
                <a:prstGeom prst="rect">
                  <a:avLst/>
                </a:prstGeom>
                <a:noFill/>
                <a:ln w="9525">
                  <a:noFill/>
                  <a:miter lim="800000"/>
                  <a:headEnd/>
                  <a:tailEnd/>
                </a:ln>
              </p:spPr>
            </p:pic>
          </p:grpSp>
        </p:grpSp>
        <p:sp>
          <p:nvSpPr>
            <p:cNvPr id="23" name="מגילה אנכית 22"/>
            <p:cNvSpPr>
              <a:spLocks noChangeArrowheads="1"/>
            </p:cNvSpPr>
            <p:nvPr/>
          </p:nvSpPr>
          <p:spPr bwMode="auto">
            <a:xfrm>
              <a:off x="4143207" y="5356658"/>
              <a:ext cx="1035050" cy="839788"/>
            </a:xfrm>
            <a:prstGeom prst="verticalScroll">
              <a:avLst>
                <a:gd name="adj" fmla="val 12500"/>
              </a:avLst>
            </a:prstGeom>
            <a:blipFill dpi="0" rotWithShape="1">
              <a:blip r:embed="rId5"/>
              <a:srcRect/>
              <a:tile tx="0" ty="0" sx="100000" sy="100000" flip="none" algn="tl"/>
            </a:blipFill>
            <a:ln w="9525" algn="ctr">
              <a:solidFill>
                <a:schemeClr val="tx1"/>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pPr algn="ctr"/>
              <a:r>
                <a:rPr lang="he-IL" sz="1400" b="1"/>
                <a:t>כתב ערבות ב'</a:t>
              </a:r>
            </a:p>
            <a:p>
              <a:pPr algn="ctr"/>
              <a:r>
                <a:rPr lang="he-IL" sz="1400" b="1"/>
                <a:t>1000</a:t>
              </a:r>
            </a:p>
          </p:txBody>
        </p:sp>
        <p:sp>
          <p:nvSpPr>
            <p:cNvPr id="24" name="מגילה אנכית 23"/>
            <p:cNvSpPr>
              <a:spLocks noChangeArrowheads="1"/>
            </p:cNvSpPr>
            <p:nvPr/>
          </p:nvSpPr>
          <p:spPr bwMode="auto">
            <a:xfrm>
              <a:off x="4413082" y="5717021"/>
              <a:ext cx="1035050" cy="839787"/>
            </a:xfrm>
            <a:prstGeom prst="verticalScroll">
              <a:avLst>
                <a:gd name="adj" fmla="val 12500"/>
              </a:avLst>
            </a:prstGeom>
            <a:blipFill dpi="0" rotWithShape="1">
              <a:blip r:embed="rId5"/>
              <a:srcRect/>
              <a:tile tx="0" ty="0" sx="100000" sy="100000" flip="none" algn="tl"/>
            </a:blipFill>
            <a:ln w="9525" algn="ctr">
              <a:solidFill>
                <a:schemeClr val="tx1"/>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pPr algn="ctr"/>
              <a:r>
                <a:rPr lang="he-IL" sz="1400" b="1"/>
                <a:t>כתב ערבות א'</a:t>
              </a:r>
              <a:endParaRPr lang="en-US" sz="1400" b="1"/>
            </a:p>
            <a:p>
              <a:pPr algn="ctr"/>
              <a:r>
                <a:rPr lang="en-US" sz="1400" b="1"/>
                <a:t>1000</a:t>
              </a:r>
              <a:endParaRPr lang="he-IL" sz="1400" b="1"/>
            </a:p>
          </p:txBody>
        </p:sp>
        <p:sp>
          <p:nvSpPr>
            <p:cNvPr id="25" name="TextBox 15"/>
            <p:cNvSpPr txBox="1">
              <a:spLocks noChangeArrowheads="1"/>
            </p:cNvSpPr>
            <p:nvPr/>
          </p:nvSpPr>
          <p:spPr bwMode="auto">
            <a:xfrm>
              <a:off x="7519820" y="1981633"/>
              <a:ext cx="3352800" cy="7080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pPr algn="ctr"/>
              <a:r>
                <a:rPr lang="he-IL" sz="2000" b="1">
                  <a:latin typeface="Tahoma" pitchFamily="34" charset="0"/>
                  <a:cs typeface="Tahoma" pitchFamily="34" charset="0"/>
                </a:rPr>
                <a:t>היחידה המקצועית</a:t>
              </a:r>
            </a:p>
            <a:p>
              <a:pPr algn="ctr"/>
              <a:r>
                <a:rPr lang="he-IL" sz="2000" b="1">
                  <a:latin typeface="Tahoma" pitchFamily="34" charset="0"/>
                  <a:cs typeface="Tahoma" pitchFamily="34" charset="0"/>
                </a:rPr>
                <a:t>[למשל: תיק עסקה]</a:t>
              </a:r>
            </a:p>
          </p:txBody>
        </p:sp>
        <p:sp>
          <p:nvSpPr>
            <p:cNvPr id="26" name="TextBox 16"/>
            <p:cNvSpPr txBox="1"/>
            <p:nvPr/>
          </p:nvSpPr>
          <p:spPr>
            <a:xfrm>
              <a:off x="6934032" y="5086783"/>
              <a:ext cx="3354388" cy="1816100"/>
            </a:xfrm>
            <a:prstGeom prst="rect">
              <a:avLst/>
            </a:prstGeom>
            <a:noFill/>
          </p:spPr>
          <p:txBody>
            <a:bodyPr rtlCol="1">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pPr marL="271463" indent="-271463" algn="r" rtl="1">
                <a:lnSpc>
                  <a:spcPct val="150000"/>
                </a:lnSpc>
                <a:buFont typeface="Arial" pitchFamily="34" charset="0"/>
                <a:buChar char="•"/>
                <a:defRPr/>
              </a:pPr>
              <a:r>
                <a:rPr lang="he-IL" sz="1600" b="1" dirty="0">
                  <a:solidFill>
                    <a:schemeClr val="accent2">
                      <a:lumMod val="75000"/>
                    </a:schemeClr>
                  </a:solidFill>
                  <a:latin typeface="Tahoma" pitchFamily="34" charset="0"/>
                  <a:ea typeface="Tahoma" pitchFamily="34" charset="0"/>
                  <a:cs typeface="Tahoma" pitchFamily="34" charset="0"/>
                </a:rPr>
                <a:t>סכום הדרישה</a:t>
              </a:r>
            </a:p>
            <a:p>
              <a:pPr marL="271463" indent="-271463" algn="r" rtl="1">
                <a:lnSpc>
                  <a:spcPct val="150000"/>
                </a:lnSpc>
                <a:buFont typeface="Arial" pitchFamily="34" charset="0"/>
                <a:buChar char="•"/>
                <a:defRPr/>
              </a:pPr>
              <a:r>
                <a:rPr lang="he-IL" sz="1600" b="1" dirty="0">
                  <a:solidFill>
                    <a:schemeClr val="accent2">
                      <a:lumMod val="75000"/>
                    </a:schemeClr>
                  </a:solidFill>
                  <a:latin typeface="Tahoma" pitchFamily="34" charset="0"/>
                  <a:ea typeface="Tahoma" pitchFamily="34" charset="0"/>
                  <a:cs typeface="Tahoma" pitchFamily="34" charset="0"/>
                </a:rPr>
                <a:t>סוג הבטוחה</a:t>
              </a:r>
            </a:p>
            <a:p>
              <a:pPr marL="271463" indent="-271463" algn="r" rtl="1">
                <a:lnSpc>
                  <a:spcPct val="150000"/>
                </a:lnSpc>
                <a:buFont typeface="Arial" pitchFamily="34" charset="0"/>
                <a:buChar char="•"/>
                <a:defRPr/>
              </a:pPr>
              <a:r>
                <a:rPr lang="he-IL" sz="1600" b="1" dirty="0">
                  <a:solidFill>
                    <a:schemeClr val="accent2">
                      <a:lumMod val="75000"/>
                    </a:schemeClr>
                  </a:solidFill>
                  <a:latin typeface="Tahoma" pitchFamily="34" charset="0"/>
                  <a:ea typeface="Tahoma" pitchFamily="34" charset="0"/>
                  <a:cs typeface="Tahoma" pitchFamily="34" charset="0"/>
                </a:rPr>
                <a:t>תוקף הדרישה</a:t>
              </a:r>
            </a:p>
            <a:p>
              <a:pPr marL="271463" indent="-271463" algn="r" rtl="1">
                <a:lnSpc>
                  <a:spcPct val="150000"/>
                </a:lnSpc>
                <a:buFont typeface="Arial" pitchFamily="34" charset="0"/>
                <a:buChar char="•"/>
                <a:defRPr/>
              </a:pPr>
              <a:r>
                <a:rPr lang="he-IL" sz="1600" b="1" dirty="0">
                  <a:solidFill>
                    <a:schemeClr val="accent2">
                      <a:lumMod val="75000"/>
                    </a:schemeClr>
                  </a:solidFill>
                  <a:latin typeface="Tahoma" pitchFamily="34" charset="0"/>
                  <a:ea typeface="Tahoma" pitchFamily="34" charset="0"/>
                  <a:cs typeface="Tahoma" pitchFamily="34" charset="0"/>
                </a:rPr>
                <a:t>תנאים להחזרה</a:t>
              </a:r>
            </a:p>
            <a:p>
              <a:pPr algn="r" rtl="1">
                <a:buFont typeface="Arial" pitchFamily="34" charset="0"/>
                <a:buChar char="•"/>
                <a:defRPr/>
              </a:pPr>
              <a:endParaRPr lang="he-IL" sz="1600" b="1" dirty="0">
                <a:solidFill>
                  <a:schemeClr val="accent2">
                    <a:lumMod val="75000"/>
                  </a:schemeClr>
                </a:solidFill>
                <a:latin typeface="Tahoma" pitchFamily="34" charset="0"/>
                <a:ea typeface="Tahoma" pitchFamily="34" charset="0"/>
                <a:cs typeface="Tahoma" pitchFamily="34" charset="0"/>
              </a:endParaRPr>
            </a:p>
          </p:txBody>
        </p:sp>
        <p:sp>
          <p:nvSpPr>
            <p:cNvPr id="27" name="חץ ימינה 26"/>
            <p:cNvSpPr>
              <a:spLocks noChangeArrowheads="1"/>
            </p:cNvSpPr>
            <p:nvPr/>
          </p:nvSpPr>
          <p:spPr bwMode="auto">
            <a:xfrm rot="10800000">
              <a:off x="6438732" y="3646921"/>
              <a:ext cx="1169988" cy="630237"/>
            </a:xfrm>
            <a:prstGeom prst="rightArrow">
              <a:avLst>
                <a:gd name="adj1" fmla="val 50000"/>
                <a:gd name="adj2" fmla="val 49977"/>
              </a:avLst>
            </a:prstGeom>
            <a:solidFill>
              <a:srgbClr val="C00000"/>
            </a:solidFill>
            <a:ln w="9525" algn="ctr">
              <a:solidFill>
                <a:schemeClr val="tx1"/>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endParaRPr lang="he-IL"/>
            </a:p>
          </p:txBody>
        </p:sp>
      </p:grpSp>
    </p:spTree>
    <p:extLst>
      <p:ext uri="{BB962C8B-B14F-4D97-AF65-F5344CB8AC3E}">
        <p14:creationId xmlns:p14="http://schemas.microsoft.com/office/powerpoint/2010/main" val="76025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anose="020B0604020202020204" pitchFamily="34" charset="0"/>
                <a:cs typeface="Arial" panose="020B0604020202020204" pitchFamily="34" charset="0"/>
              </a:rPr>
              <a:t>יצירת דרישה </a:t>
            </a:r>
            <a:r>
              <a:rPr lang="he-IL" dirty="0" smtClean="0">
                <a:latin typeface="Arial" panose="020B0604020202020204" pitchFamily="34" charset="0"/>
                <a:cs typeface="Arial" panose="020B0604020202020204" pitchFamily="34" charset="0"/>
              </a:rPr>
              <a:t>לבטוחה – סוג בטוחה מבוקש</a:t>
            </a:r>
            <a:endParaRPr lang="he-IL" dirty="0"/>
          </a:p>
        </p:txBody>
      </p:sp>
      <p:sp>
        <p:nvSpPr>
          <p:cNvPr id="5" name="חץ ימינה 4"/>
          <p:cNvSpPr>
            <a:spLocks noChangeArrowheads="1"/>
          </p:cNvSpPr>
          <p:nvPr/>
        </p:nvSpPr>
        <p:spPr bwMode="auto">
          <a:xfrm rot="10800000">
            <a:off x="6290686" y="4210346"/>
            <a:ext cx="1169988" cy="630237"/>
          </a:xfrm>
          <a:prstGeom prst="rightArrow">
            <a:avLst>
              <a:gd name="adj1" fmla="val 50000"/>
              <a:gd name="adj2" fmla="val 49977"/>
            </a:avLst>
          </a:prstGeom>
          <a:solidFill>
            <a:srgbClr val="C00000"/>
          </a:solidFill>
          <a:ln w="9525" algn="ctr">
            <a:solidFill>
              <a:schemeClr val="tx1"/>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endParaRPr lang="he-IL"/>
          </a:p>
        </p:txBody>
      </p:sp>
      <p:pic>
        <p:nvPicPr>
          <p:cNvPr id="6" name="תמונה 5"/>
          <p:cNvPicPr>
            <a:picLocks noChangeAspect="1"/>
          </p:cNvPicPr>
          <p:nvPr/>
        </p:nvPicPr>
        <p:blipFill>
          <a:blip r:embed="rId3"/>
          <a:stretch>
            <a:fillRect/>
          </a:stretch>
        </p:blipFill>
        <p:spPr>
          <a:xfrm>
            <a:off x="8508277" y="2960914"/>
            <a:ext cx="2216917" cy="1879669"/>
          </a:xfrm>
          <a:prstGeom prst="rect">
            <a:avLst/>
          </a:prstGeom>
        </p:spPr>
      </p:pic>
      <p:pic>
        <p:nvPicPr>
          <p:cNvPr id="8" name="תמונה 7"/>
          <p:cNvPicPr>
            <a:picLocks noChangeAspect="1"/>
          </p:cNvPicPr>
          <p:nvPr/>
        </p:nvPicPr>
        <p:blipFill>
          <a:blip r:embed="rId4"/>
          <a:stretch>
            <a:fillRect/>
          </a:stretch>
        </p:blipFill>
        <p:spPr>
          <a:xfrm>
            <a:off x="3374137" y="2960914"/>
            <a:ext cx="1291738" cy="2090603"/>
          </a:xfrm>
          <a:prstGeom prst="rect">
            <a:avLst/>
          </a:prstGeom>
        </p:spPr>
      </p:pic>
      <p:sp>
        <p:nvSpPr>
          <p:cNvPr id="9" name="TextBox 8"/>
          <p:cNvSpPr txBox="1"/>
          <p:nvPr/>
        </p:nvSpPr>
        <p:spPr>
          <a:xfrm>
            <a:off x="5019233" y="2873880"/>
            <a:ext cx="2699657" cy="1200329"/>
          </a:xfrm>
          <a:prstGeom prst="rect">
            <a:avLst/>
          </a:prstGeom>
          <a:noFill/>
        </p:spPr>
        <p:txBody>
          <a:bodyPr wrap="square" rtlCol="1">
            <a:spAutoFit/>
          </a:bodyPr>
          <a:lstStyle/>
          <a:p>
            <a:pPr marL="342900" indent="-342900" algn="r" rtl="1">
              <a:buAutoNum type="arabicPeriod"/>
            </a:pPr>
            <a:r>
              <a:rPr lang="he-IL" sz="2400" dirty="0" smtClean="0"/>
              <a:t>פיקדון</a:t>
            </a:r>
          </a:p>
          <a:p>
            <a:pPr marL="342900" indent="-342900" algn="r" rtl="1">
              <a:buAutoNum type="arabicPeriod"/>
            </a:pPr>
            <a:r>
              <a:rPr lang="he-IL" sz="2400" dirty="0" smtClean="0"/>
              <a:t>ערבות</a:t>
            </a:r>
          </a:p>
          <a:p>
            <a:pPr marL="342900" indent="-342900" algn="r" rtl="1">
              <a:buAutoNum type="arabicPeriod"/>
            </a:pPr>
            <a:r>
              <a:rPr lang="he-IL" sz="2400" b="1" dirty="0" smtClean="0"/>
              <a:t>פיקדון/ערבות</a:t>
            </a:r>
            <a:endParaRPr lang="he-IL" sz="2400" b="1" dirty="0"/>
          </a:p>
        </p:txBody>
      </p:sp>
    </p:spTree>
    <p:extLst>
      <p:ext uri="{BB962C8B-B14F-4D97-AF65-F5344CB8AC3E}">
        <p14:creationId xmlns:p14="http://schemas.microsoft.com/office/powerpoint/2010/main" val="1009051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anose="020B0604020202020204" pitchFamily="34" charset="0"/>
                <a:cs typeface="Arial" panose="020B0604020202020204" pitchFamily="34" charset="0"/>
              </a:rPr>
              <a:t>אפשרויות </a:t>
            </a:r>
            <a:r>
              <a:rPr lang="he-IL" dirty="0" smtClean="0">
                <a:latin typeface="Arial" panose="020B0604020202020204" pitchFamily="34" charset="0"/>
                <a:cs typeface="Arial" panose="020B0604020202020204" pitchFamily="34" charset="0"/>
              </a:rPr>
              <a:t>מענה לדרישה לבטוחה </a:t>
            </a:r>
            <a:endParaRPr lang="he-IL"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a:bodyPr>
          <a:lstStyle/>
          <a:p>
            <a:pPr marL="0" indent="0" algn="just">
              <a:buNone/>
            </a:pPr>
            <a:r>
              <a:rPr lang="he-IL" dirty="0"/>
              <a:t>דרישה לבטוחה יכולה לקבל מענה (כיסוי) ממספר אמצעים הקיימים במכס ברשות היבואן: </a:t>
            </a:r>
            <a:endParaRPr lang="en-US" dirty="0"/>
          </a:p>
          <a:p>
            <a:pPr lvl="0"/>
            <a:r>
              <a:rPr lang="he-IL" dirty="0"/>
              <a:t>תיק פיקדון</a:t>
            </a:r>
            <a:endParaRPr lang="en-US" dirty="0"/>
          </a:p>
          <a:p>
            <a:pPr lvl="0"/>
            <a:r>
              <a:rPr lang="he-IL" dirty="0"/>
              <a:t>תיק ערבות</a:t>
            </a:r>
            <a:endParaRPr lang="en-US" dirty="0"/>
          </a:p>
          <a:p>
            <a:pPr lvl="0"/>
            <a:r>
              <a:rPr lang="he-IL" dirty="0"/>
              <a:t>בקשה לפיקדון (שתוחלף בתיק פיקדון כאשר תשולם</a:t>
            </a:r>
            <a:r>
              <a:rPr lang="he-IL" dirty="0" smtClean="0"/>
              <a:t>)- </a:t>
            </a:r>
            <a:r>
              <a:rPr lang="he-IL" u="sng" dirty="0" smtClean="0"/>
              <a:t>נוצר ע"י המכס</a:t>
            </a:r>
            <a:endParaRPr lang="en-US" u="sng" dirty="0"/>
          </a:p>
          <a:p>
            <a:pPr lvl="0"/>
            <a:r>
              <a:rPr lang="he-IL" dirty="0"/>
              <a:t>בקשה לערבות  (שתוחלף בתיק ערבות כשייקלט כתב ערבות במכס</a:t>
            </a:r>
            <a:r>
              <a:rPr lang="he-IL" dirty="0" smtClean="0"/>
              <a:t>)- </a:t>
            </a:r>
            <a:r>
              <a:rPr lang="he-IL" u="sng" dirty="0" smtClean="0"/>
              <a:t>נוצר ע"י סוכן</a:t>
            </a:r>
            <a:endParaRPr lang="en-US" u="sng" dirty="0"/>
          </a:p>
          <a:p>
            <a:endParaRPr lang="he-IL" dirty="0"/>
          </a:p>
        </p:txBody>
      </p:sp>
    </p:spTree>
    <p:extLst>
      <p:ext uri="{BB962C8B-B14F-4D97-AF65-F5344CB8AC3E}">
        <p14:creationId xmlns:p14="http://schemas.microsoft.com/office/powerpoint/2010/main" val="418247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hes\Downloads\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75" y="1414181"/>
            <a:ext cx="11993650" cy="402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09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TM04033919[[fn=מעגל]]</Template>
  <TotalTime>8629</TotalTime>
  <Words>752</Words>
  <Application>Microsoft Office PowerPoint</Application>
  <PresentationFormat>מסך רחב</PresentationFormat>
  <Paragraphs>104</Paragraphs>
  <Slides>19</Slides>
  <Notes>4</Notes>
  <HiddenSlides>0</HiddenSlides>
  <MMClips>0</MMClips>
  <ScaleCrop>false</ScaleCrop>
  <HeadingPairs>
    <vt:vector size="8" baseType="variant">
      <vt:variant>
        <vt:lpstr>גופנים בשימוש</vt:lpstr>
      </vt:variant>
      <vt:variant>
        <vt:i4>6</vt:i4>
      </vt:variant>
      <vt:variant>
        <vt:lpstr>ערכת נושא</vt:lpstr>
      </vt:variant>
      <vt:variant>
        <vt:i4>1</vt:i4>
      </vt:variant>
      <vt:variant>
        <vt:lpstr>שרתי OLE מוטבעים</vt:lpstr>
      </vt:variant>
      <vt:variant>
        <vt:i4>1</vt:i4>
      </vt:variant>
      <vt:variant>
        <vt:lpstr>כותרות שקופיות</vt:lpstr>
      </vt:variant>
      <vt:variant>
        <vt:i4>19</vt:i4>
      </vt:variant>
    </vt:vector>
  </HeadingPairs>
  <TitlesOfParts>
    <vt:vector size="27" baseType="lpstr">
      <vt:lpstr>Arial</vt:lpstr>
      <vt:lpstr>Calibri</vt:lpstr>
      <vt:lpstr>Tahoma</vt:lpstr>
      <vt:lpstr>Times New Roman</vt:lpstr>
      <vt:lpstr>Trebuchet MS</vt:lpstr>
      <vt:lpstr>Tw Cen MT</vt:lpstr>
      <vt:lpstr>מעגל</vt:lpstr>
      <vt:lpstr>Visio</vt:lpstr>
      <vt:lpstr>תפ"ג – שער עולמי</vt:lpstr>
      <vt:lpstr>מנהל הבטוחות</vt:lpstr>
      <vt:lpstr>מילון מונחים</vt:lpstr>
      <vt:lpstr>מילון מונחים</vt:lpstr>
      <vt:lpstr>תיק פיקדון/ערבות גלובאלי</vt:lpstr>
      <vt:lpstr>יצירת דרישה לבטוחה</vt:lpstr>
      <vt:lpstr>יצירת דרישה לבטוחה – סוג בטוחה מבוקש</vt:lpstr>
      <vt:lpstr>אפשרויות מענה לדרישה לבטוחה </vt:lpstr>
      <vt:lpstr>מצגת של PowerPoint</vt:lpstr>
      <vt:lpstr>מצגת של PowerPoint</vt:lpstr>
      <vt:lpstr>בקשה לפיקדון לעומת בקשה לערבות</vt:lpstr>
      <vt:lpstr>ערבויות בשער עולמי</vt:lpstr>
      <vt:lpstr>ריבוי כתבים לתיק ערבות</vt:lpstr>
      <vt:lpstr>ריבוי תיקים לכתב</vt:lpstr>
      <vt:lpstr>כלים – טפסים מקוונים</vt:lpstr>
      <vt:lpstr>העברות זה"ב</vt:lpstr>
      <vt:lpstr>העברות זה"ב</vt:lpstr>
      <vt:lpstr>שאילתת תקרת אשראי</vt:lpstr>
      <vt:lpstr>איך מתקדמים?</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תפ"ג – שער עולמי</dc:title>
  <dc:creator>נועם בן חור</dc:creator>
  <cp:lastModifiedBy>נועם בן חור</cp:lastModifiedBy>
  <cp:revision>55</cp:revision>
  <dcterms:created xsi:type="dcterms:W3CDTF">2017-08-10T12:01:13Z</dcterms:created>
  <dcterms:modified xsi:type="dcterms:W3CDTF">2017-08-17T14:53:47Z</dcterms:modified>
</cp:coreProperties>
</file>