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23"/>
  </p:notesMasterIdLst>
  <p:handoutMasterIdLst>
    <p:handoutMasterId r:id="rId24"/>
  </p:handoutMasterIdLst>
  <p:sldIdLst>
    <p:sldId id="256" r:id="rId2"/>
    <p:sldId id="257" r:id="rId3"/>
    <p:sldId id="266" r:id="rId4"/>
    <p:sldId id="258" r:id="rId5"/>
    <p:sldId id="267" r:id="rId6"/>
    <p:sldId id="270" r:id="rId7"/>
    <p:sldId id="269" r:id="rId8"/>
    <p:sldId id="259" r:id="rId9"/>
    <p:sldId id="279" r:id="rId10"/>
    <p:sldId id="280" r:id="rId11"/>
    <p:sldId id="281" r:id="rId12"/>
    <p:sldId id="260" r:id="rId13"/>
    <p:sldId id="265" r:id="rId14"/>
    <p:sldId id="261" r:id="rId15"/>
    <p:sldId id="264" r:id="rId16"/>
    <p:sldId id="262" r:id="rId17"/>
    <p:sldId id="273" r:id="rId18"/>
    <p:sldId id="274" r:id="rId19"/>
    <p:sldId id="278" r:id="rId20"/>
    <p:sldId id="276" r:id="rId21"/>
    <p:sldId id="277" r:id="rId22"/>
  </p:sldIdLst>
  <p:sldSz cx="9144000" cy="6858000" type="screen4x3"/>
  <p:notesSz cx="6797675" cy="992663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סגנון ערכת נושא 1 - הדגשה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סגנון ערכת נושא 1 - הדגשה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סגנון ערכת נושא 1 - הדגשה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סגנון בהיר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ABFCF23-3B69-468F-B69F-88F6DE6A72F2}" styleName="סגנון ביניים 1 - הדגשה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946" y="59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2016" y="0"/>
            <a:ext cx="2945659" cy="496332"/>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74" y="0"/>
            <a:ext cx="2945659" cy="496332"/>
          </a:xfrm>
          <a:prstGeom prst="rect">
            <a:avLst/>
          </a:prstGeom>
        </p:spPr>
        <p:txBody>
          <a:bodyPr vert="horz" lIns="91440" tIns="45720" rIns="91440" bIns="45720" rtlCol="1"/>
          <a:lstStyle>
            <a:lvl1pPr algn="l">
              <a:defRPr sz="1200"/>
            </a:lvl1pPr>
          </a:lstStyle>
          <a:p>
            <a:fld id="{3C0B8AF4-2B58-4640-9C65-6084788053E6}" type="datetimeFigureOut">
              <a:rPr lang="he-IL" smtClean="0"/>
              <a:t>ז'/אב/תשע"ז</a:t>
            </a:fld>
            <a:endParaRPr lang="he-IL"/>
          </a:p>
        </p:txBody>
      </p:sp>
      <p:sp>
        <p:nvSpPr>
          <p:cNvPr id="4" name="מציין מיקום של כותרת תחתונה 3"/>
          <p:cNvSpPr>
            <a:spLocks noGrp="1"/>
          </p:cNvSpPr>
          <p:nvPr>
            <p:ph type="ftr" sz="quarter" idx="2"/>
          </p:nvPr>
        </p:nvSpPr>
        <p:spPr>
          <a:xfrm>
            <a:off x="3852016" y="9428583"/>
            <a:ext cx="2945659" cy="496332"/>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74" y="9428583"/>
            <a:ext cx="2945659" cy="496332"/>
          </a:xfrm>
          <a:prstGeom prst="rect">
            <a:avLst/>
          </a:prstGeom>
        </p:spPr>
        <p:txBody>
          <a:bodyPr vert="horz" lIns="91440" tIns="45720" rIns="91440" bIns="45720" rtlCol="1" anchor="b"/>
          <a:lstStyle>
            <a:lvl1pPr algn="l">
              <a:defRPr sz="1200"/>
            </a:lvl1pPr>
          </a:lstStyle>
          <a:p>
            <a:fld id="{306F2AAE-94DD-4AEF-9A52-5F9623D240D7}" type="slidenum">
              <a:rPr lang="he-IL" smtClean="0"/>
              <a:t>‹#›</a:t>
            </a:fld>
            <a:endParaRPr lang="he-IL"/>
          </a:p>
        </p:txBody>
      </p:sp>
    </p:spTree>
    <p:extLst>
      <p:ext uri="{BB962C8B-B14F-4D97-AF65-F5344CB8AC3E}">
        <p14:creationId xmlns:p14="http://schemas.microsoft.com/office/powerpoint/2010/main" val="432725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2016" y="0"/>
            <a:ext cx="2945659" cy="496332"/>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74" y="0"/>
            <a:ext cx="2945659" cy="496332"/>
          </a:xfrm>
          <a:prstGeom prst="rect">
            <a:avLst/>
          </a:prstGeom>
        </p:spPr>
        <p:txBody>
          <a:bodyPr vert="horz" lIns="91440" tIns="45720" rIns="91440" bIns="45720" rtlCol="1"/>
          <a:lstStyle>
            <a:lvl1pPr algn="l">
              <a:defRPr sz="1200"/>
            </a:lvl1pPr>
          </a:lstStyle>
          <a:p>
            <a:fld id="{6A71FB09-7718-4B48-8167-1956B0C0CAC2}" type="datetimeFigureOut">
              <a:rPr lang="he-IL" smtClean="0"/>
              <a:t>ז'/אב/תשע"ז</a:t>
            </a:fld>
            <a:endParaRPr lang="he-IL"/>
          </a:p>
        </p:txBody>
      </p:sp>
      <p:sp>
        <p:nvSpPr>
          <p:cNvPr id="4" name="מציין מיקום של תמונת שקופית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79768" y="4715153"/>
            <a:ext cx="5438140" cy="4466987"/>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52016" y="9428583"/>
            <a:ext cx="2945659" cy="496332"/>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74" y="9428583"/>
            <a:ext cx="2945659" cy="496332"/>
          </a:xfrm>
          <a:prstGeom prst="rect">
            <a:avLst/>
          </a:prstGeom>
        </p:spPr>
        <p:txBody>
          <a:bodyPr vert="horz" lIns="91440" tIns="45720" rIns="91440" bIns="45720" rtlCol="1" anchor="b"/>
          <a:lstStyle>
            <a:lvl1pPr algn="l">
              <a:defRPr sz="1200"/>
            </a:lvl1pPr>
          </a:lstStyle>
          <a:p>
            <a:fld id="{61C8B404-DFF6-4BA4-A0B7-02802A367735}" type="slidenum">
              <a:rPr lang="he-IL" smtClean="0"/>
              <a:t>‹#›</a:t>
            </a:fld>
            <a:endParaRPr lang="he-IL"/>
          </a:p>
        </p:txBody>
      </p:sp>
    </p:spTree>
    <p:extLst>
      <p:ext uri="{BB962C8B-B14F-4D97-AF65-F5344CB8AC3E}">
        <p14:creationId xmlns:p14="http://schemas.microsoft.com/office/powerpoint/2010/main" val="22456383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61C8B404-DFF6-4BA4-A0B7-02802A367735}" type="slidenum">
              <a:rPr lang="he-IL" smtClean="0"/>
              <a:t>1</a:t>
            </a:fld>
            <a:endParaRPr lang="he-IL"/>
          </a:p>
        </p:txBody>
      </p:sp>
    </p:spTree>
    <p:extLst>
      <p:ext uri="{BB962C8B-B14F-4D97-AF65-F5344CB8AC3E}">
        <p14:creationId xmlns:p14="http://schemas.microsoft.com/office/powerpoint/2010/main" val="2503155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CD234845-B105-4E5A-AFD5-693CB30E5C87}" type="datetimeFigureOut">
              <a:rPr lang="he-IL" smtClean="0"/>
              <a:t>ז'/אב/תשע"ז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0DCB20D5-7D2F-4C58-86D2-F774EDC732F6}" type="slidenum">
              <a:rPr lang="he-IL" smtClean="0"/>
              <a:t>‹#›</a:t>
            </a:fld>
            <a:endParaRPr lang="he-IL"/>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he-IL" smtClean="0"/>
              <a:t>לחץ כדי לערוך סגנון כותרת של תבנית בסיס</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CD234845-B105-4E5A-AFD5-693CB30E5C87}" type="datetimeFigureOut">
              <a:rPr lang="he-IL" smtClean="0"/>
              <a:t>ז'/אב/תשע"ז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0DCB20D5-7D2F-4C58-86D2-F774EDC732F6}"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CD234845-B105-4E5A-AFD5-693CB30E5C87}" type="datetimeFigureOut">
              <a:rPr lang="he-IL" smtClean="0"/>
              <a:t>ז'/אב/תשע"ז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0DCB20D5-7D2F-4C58-86D2-F774EDC732F6}"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D234845-B105-4E5A-AFD5-693CB30E5C87}" type="datetimeFigureOut">
              <a:rPr lang="he-IL" smtClean="0"/>
              <a:t>ז'/אב/תשע"ז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0DCB20D5-7D2F-4C58-86D2-F774EDC732F6}" type="slidenum">
              <a:rPr lang="he-IL" smtClean="0"/>
              <a:t>‹#›</a:t>
            </a:fld>
            <a:endParaRPr lang="he-IL"/>
          </a:p>
        </p:txBody>
      </p:sp>
      <p:sp>
        <p:nvSpPr>
          <p:cNvPr id="8" name="Title 7"/>
          <p:cNvSpPr>
            <a:spLocks noGrp="1"/>
          </p:cNvSpPr>
          <p:nvPr>
            <p:ph type="title"/>
          </p:nvPr>
        </p:nvSpPr>
        <p:spPr/>
        <p:txBody>
          <a:bodyPr/>
          <a:lstStyle/>
          <a:p>
            <a:r>
              <a:rPr lang="he-IL" smtClean="0"/>
              <a:t>לחץ כדי לערוך סגנון כותרת של תבנית בסיס</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CD234845-B105-4E5A-AFD5-693CB30E5C87}" type="datetimeFigureOut">
              <a:rPr lang="he-IL" smtClean="0"/>
              <a:t>ז'/אב/תשע"ז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0DCB20D5-7D2F-4C58-86D2-F774EDC732F6}"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D234845-B105-4E5A-AFD5-693CB30E5C87}" type="datetimeFigureOut">
              <a:rPr lang="he-IL" smtClean="0"/>
              <a:t>ז'/אב/תשע"ז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0DCB20D5-7D2F-4C58-86D2-F774EDC732F6}" type="slidenum">
              <a:rPr lang="he-IL" smtClean="0"/>
              <a:t>‹#›</a:t>
            </a:fld>
            <a:endParaRPr lang="he-IL"/>
          </a:p>
        </p:txBody>
      </p:sp>
      <p:sp>
        <p:nvSpPr>
          <p:cNvPr id="8" name="Title 7"/>
          <p:cNvSpPr>
            <a:spLocks noGrp="1"/>
          </p:cNvSpPr>
          <p:nvPr>
            <p:ph type="title"/>
          </p:nvPr>
        </p:nvSpPr>
        <p:spPr/>
        <p:txBody>
          <a:bodyPr/>
          <a:lstStyle/>
          <a:p>
            <a:r>
              <a:rPr lang="he-IL" smtClean="0"/>
              <a:t>לחץ כדי לערוך סגנון כותרת של תבנית בסיס</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he-IL" smtClean="0"/>
              <a:t>לחץ כדי לערוך סגנונות טקסט של תבנית בסיס</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CD234845-B105-4E5A-AFD5-693CB30E5C87}" type="datetimeFigureOut">
              <a:rPr lang="he-IL" smtClean="0"/>
              <a:t>ז'/אב/תשע"ז</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0DCB20D5-7D2F-4C58-86D2-F774EDC732F6}" type="slidenum">
              <a:rPr lang="he-IL" smtClean="0"/>
              <a:t>‹#›</a:t>
            </a:fld>
            <a:endParaRPr lang="he-IL"/>
          </a:p>
        </p:txBody>
      </p:sp>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CD234845-B105-4E5A-AFD5-693CB30E5C87}" type="datetimeFigureOut">
              <a:rPr lang="he-IL" smtClean="0"/>
              <a:t>ז'/אב/תשע"ז</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0DCB20D5-7D2F-4C58-86D2-F774EDC732F6}"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234845-B105-4E5A-AFD5-693CB30E5C87}" type="datetimeFigureOut">
              <a:rPr lang="he-IL" smtClean="0"/>
              <a:t>ז'/אב/תשע"ז</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0DCB20D5-7D2F-4C58-86D2-F774EDC732F6}"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CD234845-B105-4E5A-AFD5-693CB30E5C87}" type="datetimeFigureOut">
              <a:rPr lang="he-IL" smtClean="0"/>
              <a:t>ז'/אב/תשע"ז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0DCB20D5-7D2F-4C58-86D2-F774EDC732F6}"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CD234845-B105-4E5A-AFD5-693CB30E5C87}" type="datetimeFigureOut">
              <a:rPr lang="he-IL" smtClean="0"/>
              <a:t>ז'/אב/תשע"ז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0DCB20D5-7D2F-4C58-86D2-F774EDC732F6}" type="slidenum">
              <a:rPr lang="he-IL" smtClean="0"/>
              <a:t>‹#›</a:t>
            </a:fld>
            <a:endParaRPr lang="he-IL"/>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he-IL" smtClean="0"/>
              <a:t>לחץ כדי לערוך סגנון כותרת של תבנית בסיס</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D234845-B105-4E5A-AFD5-693CB30E5C87}" type="datetimeFigureOut">
              <a:rPr lang="he-IL" smtClean="0"/>
              <a:t>ז'/אב/תשע"ז</a:t>
            </a:fld>
            <a:endParaRPr lang="he-IL"/>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he-IL"/>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DCB20D5-7D2F-4C58-86D2-F774EDC732F6}"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forms.gov.il/globaldata/getsequence/getsequence.aspx?formType=sove01@taxes.gov.il"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899592" y="1412776"/>
            <a:ext cx="7175351" cy="2672974"/>
          </a:xfrm>
        </p:spPr>
        <p:txBody>
          <a:bodyPr/>
          <a:lstStyle/>
          <a:p>
            <a:pPr algn="r"/>
            <a:r>
              <a:rPr lang="he-IL" dirty="0" smtClean="0"/>
              <a:t>נושא הערכה: התאמות והפחתות בשער עולמי</a:t>
            </a:r>
            <a:endParaRPr lang="he-IL"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56639"/>
            <a:ext cx="3107415" cy="93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imag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4408" y="188640"/>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403648" y="4941168"/>
            <a:ext cx="6336704" cy="1015663"/>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he-IL" sz="2000" b="1" dirty="0" smtClean="0">
                <a:solidFill>
                  <a:srgbClr val="0070C0"/>
                </a:solidFill>
              </a:rPr>
              <a:t>דני דרגוצקי: מנהל תחום בכיר הערכה</a:t>
            </a:r>
          </a:p>
          <a:p>
            <a:pPr algn="ctr"/>
            <a:r>
              <a:rPr lang="he-IL" sz="2000" b="1" dirty="0" smtClean="0">
                <a:solidFill>
                  <a:srgbClr val="0070C0"/>
                </a:solidFill>
              </a:rPr>
              <a:t>הנהלת המכס- רשות המסים</a:t>
            </a:r>
          </a:p>
          <a:p>
            <a:pPr algn="ctr"/>
            <a:r>
              <a:rPr lang="he-IL" sz="2000" b="1" dirty="0" smtClean="0">
                <a:solidFill>
                  <a:srgbClr val="0070C0"/>
                </a:solidFill>
              </a:rPr>
              <a:t>26/7/2017</a:t>
            </a:r>
          </a:p>
        </p:txBody>
      </p:sp>
    </p:spTree>
    <p:extLst>
      <p:ext uri="{BB962C8B-B14F-4D97-AF65-F5344CB8AC3E}">
        <p14:creationId xmlns:p14="http://schemas.microsoft.com/office/powerpoint/2010/main" val="1804836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534" y="7150"/>
            <a:ext cx="8741929" cy="901570"/>
          </a:xfrm>
        </p:spPr>
        <p:txBody>
          <a:bodyPr>
            <a:noAutofit/>
          </a:bodyPr>
          <a:lstStyle/>
          <a:p>
            <a:pPr algn="ctr"/>
            <a:r>
              <a:rPr lang="he-IL" sz="4400" dirty="0" smtClean="0"/>
              <a:t>התאמות והפחתות ברמת הסחורה</a:t>
            </a:r>
            <a:endParaRPr lang="he-IL" sz="4400" dirty="0"/>
          </a:p>
        </p:txBody>
      </p:sp>
      <p:pic>
        <p:nvPicPr>
          <p:cNvPr id="2052" name="Picture 4"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117475"/>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טבלה 2"/>
          <p:cNvGraphicFramePr>
            <a:graphicFrameLocks noGrp="1"/>
          </p:cNvGraphicFramePr>
          <p:nvPr>
            <p:extLst>
              <p:ext uri="{D42A27DB-BD31-4B8C-83A1-F6EECF244321}">
                <p14:modId xmlns:p14="http://schemas.microsoft.com/office/powerpoint/2010/main" val="1431471681"/>
              </p:ext>
            </p:extLst>
          </p:nvPr>
        </p:nvGraphicFramePr>
        <p:xfrm>
          <a:off x="611561" y="1628800"/>
          <a:ext cx="8253821" cy="4608513"/>
        </p:xfrm>
        <a:graphic>
          <a:graphicData uri="http://schemas.openxmlformats.org/drawingml/2006/table">
            <a:tbl>
              <a:tblPr rtl="1" firstRow="1" firstCol="1" bandRow="1">
                <a:tableStyleId>{5C22544A-7EE6-4342-B048-85BDC9FD1C3A}</a:tableStyleId>
              </a:tblPr>
              <a:tblGrid>
                <a:gridCol w="1146060"/>
                <a:gridCol w="1645711"/>
                <a:gridCol w="1645711"/>
                <a:gridCol w="2057965"/>
                <a:gridCol w="959724"/>
                <a:gridCol w="798650"/>
              </a:tblGrid>
              <a:tr h="735069">
                <a:tc>
                  <a:txBody>
                    <a:bodyPr/>
                    <a:lstStyle/>
                    <a:p>
                      <a:pPr algn="r" rtl="1">
                        <a:lnSpc>
                          <a:spcPct val="115000"/>
                        </a:lnSpc>
                        <a:spcAft>
                          <a:spcPts val="0"/>
                        </a:spcAft>
                      </a:pPr>
                      <a:r>
                        <a:rPr lang="he-IL" sz="1100" dirty="0">
                          <a:effectLst/>
                        </a:rPr>
                        <a:t>חשבון מס'</a:t>
                      </a:r>
                      <a:endParaRPr lang="en-US" sz="1100" dirty="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2</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dirty="0">
                          <a:effectLst/>
                        </a:rPr>
                        <a:t> </a:t>
                      </a:r>
                      <a:endParaRPr lang="en-US" sz="1100" dirty="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r>
              <a:tr h="497059">
                <a:tc>
                  <a:txBody>
                    <a:bodyPr/>
                    <a:lstStyle/>
                    <a:p>
                      <a:pPr algn="r" rtl="1">
                        <a:lnSpc>
                          <a:spcPct val="115000"/>
                        </a:lnSpc>
                        <a:spcAft>
                          <a:spcPts val="0"/>
                        </a:spcAft>
                      </a:pPr>
                      <a:r>
                        <a:rPr lang="he-IL" sz="1100">
                          <a:effectLst/>
                        </a:rPr>
                        <a:t>סחורות</a:t>
                      </a:r>
                      <a:endParaRPr lang="en-US" sz="1100">
                        <a:effectLst/>
                        <a:latin typeface="Calibri"/>
                        <a:ea typeface="Calibri"/>
                        <a:cs typeface="Arial"/>
                      </a:endParaRPr>
                    </a:p>
                  </a:txBody>
                  <a:tcPr marL="68580" marR="68580" marT="0" marB="0" anchor="b"/>
                </a:tc>
                <a:tc>
                  <a:txBody>
                    <a:bodyPr/>
                    <a:lstStyle/>
                    <a:p>
                      <a:pPr algn="r" rtl="1">
                        <a:lnSpc>
                          <a:spcPct val="115000"/>
                        </a:lnSpc>
                        <a:spcAft>
                          <a:spcPts val="0"/>
                        </a:spcAft>
                      </a:pPr>
                      <a:r>
                        <a:rPr lang="he-IL" sz="1100">
                          <a:effectLst/>
                        </a:rPr>
                        <a:t>סיווג</a:t>
                      </a:r>
                      <a:endParaRPr lang="en-US" sz="1100">
                        <a:effectLst/>
                        <a:latin typeface="Calibri"/>
                        <a:ea typeface="Calibri"/>
                        <a:cs typeface="Arial"/>
                      </a:endParaRPr>
                    </a:p>
                  </a:txBody>
                  <a:tcPr marL="68580" marR="68580" marT="0" marB="0" anchor="b"/>
                </a:tc>
                <a:tc>
                  <a:txBody>
                    <a:bodyPr/>
                    <a:lstStyle/>
                    <a:p>
                      <a:pPr algn="r" rtl="1">
                        <a:lnSpc>
                          <a:spcPct val="115000"/>
                        </a:lnSpc>
                        <a:spcAft>
                          <a:spcPts val="0"/>
                        </a:spcAft>
                      </a:pPr>
                      <a:r>
                        <a:rPr lang="he-IL" sz="1100">
                          <a:effectLst/>
                        </a:rPr>
                        <a:t>כמות בחשבון</a:t>
                      </a:r>
                      <a:endParaRPr lang="en-US" sz="1100">
                        <a:effectLst/>
                        <a:latin typeface="Calibri"/>
                        <a:ea typeface="Calibri"/>
                        <a:cs typeface="Arial"/>
                      </a:endParaRPr>
                    </a:p>
                  </a:txBody>
                  <a:tcPr marL="68580" marR="68580" marT="0" marB="0" anchor="b"/>
                </a:tc>
                <a:tc>
                  <a:txBody>
                    <a:bodyPr/>
                    <a:lstStyle/>
                    <a:p>
                      <a:pPr algn="r" rtl="1">
                        <a:lnSpc>
                          <a:spcPct val="115000"/>
                        </a:lnSpc>
                        <a:spcAft>
                          <a:spcPts val="0"/>
                        </a:spcAft>
                      </a:pPr>
                      <a:r>
                        <a:rPr lang="he-IL" sz="1100">
                          <a:effectLst/>
                        </a:rPr>
                        <a:t>כמות לפי יחידה סטטיסטית</a:t>
                      </a:r>
                      <a:endParaRPr lang="en-US" sz="1100">
                        <a:effectLst/>
                        <a:latin typeface="Calibri"/>
                        <a:ea typeface="Calibri"/>
                        <a:cs typeface="Arial"/>
                      </a:endParaRPr>
                    </a:p>
                  </a:txBody>
                  <a:tcPr marL="68580" marR="68580" marT="0" marB="0" anchor="b"/>
                </a:tc>
                <a:tc>
                  <a:txBody>
                    <a:bodyPr/>
                    <a:lstStyle/>
                    <a:p>
                      <a:pPr algn="r" rtl="1">
                        <a:lnSpc>
                          <a:spcPct val="115000"/>
                        </a:lnSpc>
                        <a:spcAft>
                          <a:spcPts val="0"/>
                        </a:spcAft>
                      </a:pPr>
                      <a:r>
                        <a:rPr lang="he-IL" sz="1100">
                          <a:effectLst/>
                        </a:rPr>
                        <a:t>סה"כ</a:t>
                      </a:r>
                      <a:endParaRPr lang="en-US" sz="1100">
                        <a:effectLst/>
                        <a:latin typeface="Calibri"/>
                        <a:ea typeface="Calibri"/>
                        <a:cs typeface="Arial"/>
                      </a:endParaRPr>
                    </a:p>
                  </a:txBody>
                  <a:tcPr marL="68580" marR="68580" marT="0" marB="0" anchor="b"/>
                </a:tc>
                <a:tc>
                  <a:txBody>
                    <a:bodyPr/>
                    <a:lstStyle/>
                    <a:p>
                      <a:pPr algn="r" rtl="1">
                        <a:lnSpc>
                          <a:spcPct val="115000"/>
                        </a:lnSpc>
                        <a:spcAft>
                          <a:spcPts val="0"/>
                        </a:spcAft>
                      </a:pPr>
                      <a:r>
                        <a:rPr lang="he-IL" sz="1100" dirty="0">
                          <a:effectLst/>
                        </a:rPr>
                        <a:t>מטבע</a:t>
                      </a:r>
                      <a:endParaRPr lang="en-US" sz="1100" dirty="0">
                        <a:effectLst/>
                        <a:latin typeface="Calibri"/>
                        <a:ea typeface="Calibri"/>
                        <a:cs typeface="Arial"/>
                      </a:endParaRPr>
                    </a:p>
                  </a:txBody>
                  <a:tcPr marL="68580" marR="68580" marT="0" marB="0" anchor="b"/>
                </a:tc>
              </a:tr>
              <a:tr h="383939">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UnitsQuantity</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StatisticalQuantity</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dirty="0">
                          <a:effectLst/>
                        </a:rPr>
                        <a:t> </a:t>
                      </a:r>
                      <a:endParaRPr lang="en-US" sz="1100" dirty="0">
                        <a:effectLst/>
                        <a:latin typeface="Calibri"/>
                        <a:ea typeface="Calibri"/>
                        <a:cs typeface="Arial"/>
                      </a:endParaRPr>
                    </a:p>
                  </a:txBody>
                  <a:tcPr marL="68580" marR="68580" marT="0" marB="0" anchor="b"/>
                </a:tc>
              </a:tr>
              <a:tr h="256340">
                <a:tc>
                  <a:txBody>
                    <a:bodyPr/>
                    <a:lstStyle/>
                    <a:p>
                      <a:pPr algn="r" rtl="0">
                        <a:lnSpc>
                          <a:spcPct val="115000"/>
                        </a:lnSpc>
                        <a:spcAft>
                          <a:spcPts val="0"/>
                        </a:spcAft>
                      </a:pPr>
                      <a:r>
                        <a:rPr lang="en-US" sz="1100">
                          <a:effectLst/>
                        </a:rPr>
                        <a:t>1</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111111111111</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50</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200</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65,482</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a:t>
                      </a:r>
                      <a:endParaRPr lang="en-US" sz="1100">
                        <a:effectLst/>
                        <a:latin typeface="Calibri"/>
                        <a:ea typeface="Calibri"/>
                        <a:cs typeface="Arial"/>
                      </a:endParaRPr>
                    </a:p>
                  </a:txBody>
                  <a:tcPr marL="68580" marR="68580" marT="0" marB="0" anchor="b"/>
                </a:tc>
              </a:tr>
              <a:tr h="256340">
                <a:tc>
                  <a:txBody>
                    <a:bodyPr/>
                    <a:lstStyle/>
                    <a:p>
                      <a:pPr algn="r" rtl="0">
                        <a:lnSpc>
                          <a:spcPct val="115000"/>
                        </a:lnSpc>
                        <a:spcAft>
                          <a:spcPts val="0"/>
                        </a:spcAft>
                      </a:pPr>
                      <a:r>
                        <a:rPr lang="en-US" sz="1100">
                          <a:effectLst/>
                        </a:rPr>
                        <a:t>2</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111111111111</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264</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1,056</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64,211</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a:t>
                      </a:r>
                      <a:endParaRPr lang="en-US" sz="1100">
                        <a:effectLst/>
                        <a:latin typeface="Calibri"/>
                        <a:ea typeface="Calibri"/>
                        <a:cs typeface="Arial"/>
                      </a:endParaRPr>
                    </a:p>
                  </a:txBody>
                  <a:tcPr marL="68580" marR="68580" marT="0" marB="0" anchor="b"/>
                </a:tc>
              </a:tr>
              <a:tr h="256340">
                <a:tc>
                  <a:txBody>
                    <a:bodyPr/>
                    <a:lstStyle/>
                    <a:p>
                      <a:pPr algn="r" rtl="0">
                        <a:lnSpc>
                          <a:spcPct val="115000"/>
                        </a:lnSpc>
                        <a:spcAft>
                          <a:spcPts val="0"/>
                        </a:spcAft>
                      </a:pPr>
                      <a:r>
                        <a:rPr lang="en-US" sz="1100">
                          <a:effectLst/>
                        </a:rPr>
                        <a:t>3</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222222222222</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100</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500</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12,102</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a:t>
                      </a:r>
                      <a:endParaRPr lang="en-US" sz="1100">
                        <a:effectLst/>
                        <a:latin typeface="Calibri"/>
                        <a:ea typeface="Calibri"/>
                        <a:cs typeface="Arial"/>
                      </a:endParaRPr>
                    </a:p>
                  </a:txBody>
                  <a:tcPr marL="68580" marR="68580" marT="0" marB="0" anchor="b"/>
                </a:tc>
              </a:tr>
              <a:tr h="256340">
                <a:tc>
                  <a:txBody>
                    <a:bodyPr/>
                    <a:lstStyle/>
                    <a:p>
                      <a:pPr algn="r" rtl="0">
                        <a:lnSpc>
                          <a:spcPct val="115000"/>
                        </a:lnSpc>
                        <a:spcAft>
                          <a:spcPts val="0"/>
                        </a:spcAft>
                      </a:pPr>
                      <a:r>
                        <a:rPr lang="en-US" sz="1100">
                          <a:effectLst/>
                        </a:rPr>
                        <a:t>4</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222222222222</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85</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425</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10,256</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a:t>
                      </a:r>
                      <a:endParaRPr lang="en-US" sz="1100">
                        <a:effectLst/>
                        <a:latin typeface="Calibri"/>
                        <a:ea typeface="Calibri"/>
                        <a:cs typeface="Arial"/>
                      </a:endParaRPr>
                    </a:p>
                  </a:txBody>
                  <a:tcPr marL="68580" marR="68580" marT="0" marB="0" anchor="b"/>
                </a:tc>
              </a:tr>
              <a:tr h="512678">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r" rtl="1">
                        <a:lnSpc>
                          <a:spcPct val="115000"/>
                        </a:lnSpc>
                        <a:spcAft>
                          <a:spcPts val="0"/>
                        </a:spcAft>
                      </a:pPr>
                      <a:r>
                        <a:rPr lang="he-IL" sz="1100">
                          <a:effectLst/>
                        </a:rPr>
                        <a:t>הנחה על סחורה מס"ד 4</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-256</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a:t>
                      </a:r>
                      <a:endParaRPr lang="en-US" sz="1100">
                        <a:effectLst/>
                        <a:latin typeface="Calibri"/>
                        <a:ea typeface="Calibri"/>
                        <a:cs typeface="Arial"/>
                      </a:endParaRPr>
                    </a:p>
                  </a:txBody>
                  <a:tcPr marL="68580" marR="68580" marT="0" marB="0" anchor="b"/>
                </a:tc>
              </a:tr>
              <a:tr h="256340">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r>
              <a:tr h="256340">
                <a:tc gridSpan="2">
                  <a:txBody>
                    <a:bodyPr/>
                    <a:lstStyle/>
                    <a:p>
                      <a:pPr algn="r" rtl="1">
                        <a:lnSpc>
                          <a:spcPct val="115000"/>
                        </a:lnSpc>
                        <a:spcAft>
                          <a:spcPts val="0"/>
                        </a:spcAft>
                      </a:pPr>
                      <a:r>
                        <a:rPr lang="he-IL" sz="1100">
                          <a:effectLst/>
                        </a:rPr>
                        <a:t>הנחות והתאמות:</a:t>
                      </a:r>
                      <a:endParaRPr lang="en-US" sz="1100">
                        <a:effectLst/>
                        <a:latin typeface="Calibri"/>
                        <a:ea typeface="Calibri"/>
                        <a:cs typeface="Arial"/>
                      </a:endParaRPr>
                    </a:p>
                  </a:txBody>
                  <a:tcPr marL="68580" marR="68580" marT="0" marB="0" anchor="b"/>
                </a:tc>
                <a:tc hMerge="1">
                  <a:txBody>
                    <a:bodyPr/>
                    <a:lstStyle/>
                    <a:p>
                      <a:pPr rtl="1"/>
                      <a:endParaRPr lang="he-IL"/>
                    </a:p>
                  </a:txBody>
                  <a:tcPr/>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r>
              <a:tr h="941728">
                <a:tc>
                  <a:txBody>
                    <a:bodyPr/>
                    <a:lstStyle/>
                    <a:p>
                      <a:pPr algn="r" rtl="1">
                        <a:lnSpc>
                          <a:spcPct val="115000"/>
                        </a:lnSpc>
                        <a:spcAft>
                          <a:spcPts val="0"/>
                        </a:spcAft>
                      </a:pPr>
                      <a:r>
                        <a:rPr lang="he-IL" sz="1100">
                          <a:effectLst/>
                        </a:rPr>
                        <a:t>ריבית גבוהה</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dirty="0">
                          <a:effectLst/>
                        </a:rPr>
                        <a:t> </a:t>
                      </a:r>
                      <a:endParaRPr lang="en-US" sz="1100" dirty="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dirty="0">
                          <a:effectLst/>
                        </a:rPr>
                        <a:t> </a:t>
                      </a:r>
                      <a:endParaRPr lang="en-US" sz="1100" dirty="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dirty="0">
                          <a:effectLst/>
                        </a:rPr>
                        <a:t> </a:t>
                      </a:r>
                      <a:endParaRPr lang="en-US" sz="1100" dirty="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200</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dirty="0">
                          <a:effectLst/>
                        </a:rPr>
                        <a:t>£</a:t>
                      </a:r>
                      <a:endParaRPr lang="en-US" sz="1100" dirty="0">
                        <a:effectLst/>
                        <a:latin typeface="Calibri"/>
                        <a:ea typeface="Calibri"/>
                        <a:cs typeface="Arial"/>
                      </a:endParaRPr>
                    </a:p>
                  </a:txBody>
                  <a:tcPr marL="68580" marR="68580" marT="0" marB="0" anchor="b"/>
                </a:tc>
              </a:tr>
            </a:tbl>
          </a:graphicData>
        </a:graphic>
      </p:graphicFrame>
    </p:spTree>
    <p:extLst>
      <p:ext uri="{BB962C8B-B14F-4D97-AF65-F5344CB8AC3E}">
        <p14:creationId xmlns:p14="http://schemas.microsoft.com/office/powerpoint/2010/main" val="4231876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534" y="7150"/>
            <a:ext cx="8741929" cy="901570"/>
          </a:xfrm>
        </p:spPr>
        <p:txBody>
          <a:bodyPr>
            <a:noAutofit/>
          </a:bodyPr>
          <a:lstStyle/>
          <a:p>
            <a:pPr algn="ctr"/>
            <a:r>
              <a:rPr lang="he-IL" sz="4400" dirty="0" smtClean="0"/>
              <a:t>סוגי התאמות והפחתות</a:t>
            </a:r>
            <a:endParaRPr lang="he-IL" sz="4400" dirty="0"/>
          </a:p>
        </p:txBody>
      </p:sp>
      <p:pic>
        <p:nvPicPr>
          <p:cNvPr id="2052" name="Picture 4"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117475"/>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טבלה 3"/>
          <p:cNvGraphicFramePr>
            <a:graphicFrameLocks noGrp="1"/>
          </p:cNvGraphicFramePr>
          <p:nvPr>
            <p:extLst>
              <p:ext uri="{D42A27DB-BD31-4B8C-83A1-F6EECF244321}">
                <p14:modId xmlns:p14="http://schemas.microsoft.com/office/powerpoint/2010/main" val="858102516"/>
              </p:ext>
            </p:extLst>
          </p:nvPr>
        </p:nvGraphicFramePr>
        <p:xfrm>
          <a:off x="965422" y="1052736"/>
          <a:ext cx="7567017" cy="5357211"/>
        </p:xfrm>
        <a:graphic>
          <a:graphicData uri="http://schemas.openxmlformats.org/drawingml/2006/table">
            <a:tbl>
              <a:tblPr rtl="1">
                <a:tableStyleId>{69C7853C-536D-4A76-A0AE-DD22124D55A5}</a:tableStyleId>
              </a:tblPr>
              <a:tblGrid>
                <a:gridCol w="923036"/>
                <a:gridCol w="2260295"/>
                <a:gridCol w="497078"/>
                <a:gridCol w="937882"/>
                <a:gridCol w="656517"/>
                <a:gridCol w="497078"/>
                <a:gridCol w="497078"/>
                <a:gridCol w="393911"/>
                <a:gridCol w="904142"/>
              </a:tblGrid>
              <a:tr h="1020195">
                <a:tc>
                  <a:txBody>
                    <a:bodyPr/>
                    <a:lstStyle/>
                    <a:p>
                      <a:pPr algn="l" rtl="0" fontAlgn="b"/>
                      <a:endParaRPr lang="he-IL" sz="800" b="1" i="0" u="none" strike="noStrike" dirty="0">
                        <a:solidFill>
                          <a:srgbClr val="000000"/>
                        </a:solidFill>
                        <a:effectLst/>
                        <a:latin typeface="Arial"/>
                      </a:endParaRPr>
                    </a:p>
                  </a:txBody>
                  <a:tcPr marL="5268" marR="5268" marT="5268" marB="0" anchor="b"/>
                </a:tc>
                <a:tc>
                  <a:txBody>
                    <a:bodyPr/>
                    <a:lstStyle/>
                    <a:p>
                      <a:pPr algn="r" rtl="1" fontAlgn="b"/>
                      <a:r>
                        <a:rPr lang="he-IL" sz="800" b="1" u="none" strike="noStrike" dirty="0">
                          <a:effectLst/>
                        </a:rPr>
                        <a:t>שם</a:t>
                      </a:r>
                      <a:endParaRPr lang="he-IL" sz="800" b="1" i="0" u="none" strike="noStrike" dirty="0">
                        <a:solidFill>
                          <a:srgbClr val="000000"/>
                        </a:solidFill>
                        <a:effectLst/>
                        <a:latin typeface="Arial"/>
                      </a:endParaRPr>
                    </a:p>
                  </a:txBody>
                  <a:tcPr marL="5268" marR="5268" marT="5268" marB="0" anchor="b"/>
                </a:tc>
                <a:tc>
                  <a:txBody>
                    <a:bodyPr/>
                    <a:lstStyle/>
                    <a:p>
                      <a:pPr algn="r" rtl="1" fontAlgn="b"/>
                      <a:r>
                        <a:rPr lang="he-IL" sz="800" b="1" u="none" strike="noStrike">
                          <a:effectLst/>
                        </a:rPr>
                        <a:t>מצב</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השפעת ערכי התאמות</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האם משמש לחישוב</a:t>
                      </a:r>
                      <a:br>
                        <a:rPr lang="he-IL" sz="800" b="1" u="none" strike="noStrike">
                          <a:effectLst/>
                        </a:rPr>
                      </a:br>
                      <a:r>
                        <a:rPr lang="he-IL" sz="800" b="1" u="none" strike="noStrike">
                          <a:effectLst/>
                        </a:rPr>
                        <a:t>מקדם העמסה</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מטבע חייב</a:t>
                      </a:r>
                      <a:br>
                        <a:rPr lang="he-IL" sz="800" b="1" u="none" strike="noStrike">
                          <a:effectLst/>
                        </a:rPr>
                      </a:br>
                      <a:r>
                        <a:rPr lang="he-IL" sz="800" b="1" u="none" strike="noStrike">
                          <a:effectLst/>
                        </a:rPr>
                        <a:t> להיות תואם לחשבון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האם סחורה רלונטית</a:t>
                      </a:r>
                      <a:endParaRPr lang="he-IL" sz="800" b="1" i="0" u="none" strike="noStrike">
                        <a:solidFill>
                          <a:srgbClr val="000000"/>
                        </a:solidFill>
                        <a:effectLst/>
                        <a:latin typeface="Arial"/>
                      </a:endParaRPr>
                    </a:p>
                  </a:txBody>
                  <a:tcPr marL="5268" marR="5268" marT="5268" marB="0" anchor="b"/>
                </a:tc>
                <a:tc gridSpan="2">
                  <a:txBody>
                    <a:bodyPr/>
                    <a:lstStyle/>
                    <a:p>
                      <a:pPr algn="r" rtl="1" fontAlgn="b"/>
                      <a:r>
                        <a:rPr lang="he-IL" sz="800" b="1" u="none" strike="noStrike">
                          <a:effectLst/>
                        </a:rPr>
                        <a:t>האם חשבון רלונטי</a:t>
                      </a:r>
                      <a:endParaRPr lang="he-IL" sz="800" b="1" i="0" u="none" strike="noStrike">
                        <a:solidFill>
                          <a:srgbClr val="000000"/>
                        </a:solidFill>
                        <a:effectLst/>
                        <a:latin typeface="Arial"/>
                      </a:endParaRPr>
                    </a:p>
                  </a:txBody>
                  <a:tcPr marL="5268" marR="5268" marT="5268" marB="0" anchor="b"/>
                </a:tc>
                <a:tc hMerge="1">
                  <a:txBody>
                    <a:bodyPr/>
                    <a:lstStyle/>
                    <a:p>
                      <a:pPr rtl="1"/>
                      <a:endParaRPr lang="he-IL"/>
                    </a:p>
                  </a:txBody>
                  <a:tcPr/>
                </a:tc>
              </a:tr>
              <a:tr h="188906">
                <a:tc>
                  <a:txBody>
                    <a:bodyPr/>
                    <a:lstStyle/>
                    <a:p>
                      <a:pPr algn="r" rtl="0" fontAlgn="b"/>
                      <a:r>
                        <a:rPr lang="he-IL" sz="800" b="1" u="none" strike="noStrike">
                          <a:effectLst/>
                        </a:rPr>
                        <a:t>1</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ביטוח</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ללא השפעה</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2</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הובלה</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ללא השפעה</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3</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dirty="0">
                          <a:effectLst/>
                        </a:rPr>
                        <a:t>הוצאות נוספות</a:t>
                      </a:r>
                      <a:endParaRPr lang="he-IL" sz="800" b="1" i="0" u="none" strike="noStrike" dirty="0">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תוספת</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4</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פיצוי</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הפחתה</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5</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אגרת נמל מוצהרת</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ללא השפעה</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6</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dirty="0">
                          <a:effectLst/>
                        </a:rPr>
                        <a:t>אגרת נמל מחושבת</a:t>
                      </a:r>
                      <a:endParaRPr lang="he-IL" sz="800" b="1" i="0" u="none" strike="noStrike" dirty="0">
                        <a:solidFill>
                          <a:srgbClr val="000000"/>
                        </a:solidFill>
                        <a:effectLst/>
                        <a:latin typeface="Arial"/>
                      </a:endParaRPr>
                    </a:p>
                  </a:txBody>
                  <a:tcPr marL="5268" marR="5268" marT="5268" marB="0" anchor="b"/>
                </a:tc>
                <a:tc>
                  <a:txBody>
                    <a:bodyPr/>
                    <a:lstStyle/>
                    <a:p>
                      <a:pPr algn="r" rtl="1" fontAlgn="b"/>
                      <a:r>
                        <a:rPr lang="he-IL" sz="800" b="1" u="none" strike="noStrike" dirty="0">
                          <a:effectLst/>
                        </a:rPr>
                        <a:t>פעיל</a:t>
                      </a:r>
                      <a:endParaRPr lang="he-IL" sz="800" b="1" i="0" u="none" strike="noStrike" dirty="0">
                        <a:solidFill>
                          <a:srgbClr val="000000"/>
                        </a:solidFill>
                        <a:effectLst/>
                        <a:latin typeface="Arial"/>
                      </a:endParaRPr>
                    </a:p>
                  </a:txBody>
                  <a:tcPr marL="5268" marR="5268" marT="5268" marB="0" anchor="b"/>
                </a:tc>
                <a:tc>
                  <a:txBody>
                    <a:bodyPr/>
                    <a:lstStyle/>
                    <a:p>
                      <a:pPr algn="r" rtl="1" fontAlgn="b"/>
                      <a:r>
                        <a:rPr lang="he-IL" sz="800" b="1" u="none" strike="noStrike">
                          <a:effectLst/>
                        </a:rPr>
                        <a:t>ללא השפעה</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7</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ערך צבאי</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ללא השפעה</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8</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ריבית מקובלת</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ללא השפעה</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9</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ריבית גבוהה</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תוספת</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10</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הנחה מסחרית מקובלת</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הפחתה</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11</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הנחה מסחרית אחרת</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dirty="0">
                          <a:effectLst/>
                        </a:rPr>
                        <a:t>ללא השפעה</a:t>
                      </a:r>
                      <a:endParaRPr lang="he-IL" sz="800" b="1" i="0" u="none" strike="noStrike" dirty="0">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12</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עמלה פטורה</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ללא השפעה</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13</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עמלה חייבת</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תוספת</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14</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dirty="0">
                          <a:effectLst/>
                        </a:rPr>
                        <a:t>ערך עמלה פטורה שקל</a:t>
                      </a:r>
                      <a:endParaRPr lang="he-IL" sz="800" b="1" i="0" u="none" strike="noStrike" dirty="0">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ללא השפעה</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15</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ערך עמלה חייבת שקל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תוספת</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16</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ערך חומרים / מרכיבים, שסיפק היבואן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תוספת</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369990">
                <a:tc>
                  <a:txBody>
                    <a:bodyPr/>
                    <a:lstStyle/>
                    <a:p>
                      <a:pPr algn="r" rtl="0" fontAlgn="b"/>
                      <a:r>
                        <a:rPr lang="he-IL" sz="800" b="1" u="none" strike="noStrike">
                          <a:effectLst/>
                        </a:rPr>
                        <a:t>17</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ערך כלים, תבניות ופריטים דומים, ששימשו בייצור הטובין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תוספת</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18</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dirty="0">
                          <a:effectLst/>
                        </a:rPr>
                        <a:t>חומרים שנצרכו והתכלו בייצור הטובין</a:t>
                      </a:r>
                      <a:endParaRPr lang="he-IL" sz="800" b="1" i="0" u="none" strike="noStrike" dirty="0">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תוספת</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19</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הנדסה, פיתוח וכד', שנעשו מחוץ לישראל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תוספת</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20</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הוצאות כשרות</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תוספת</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21</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ערכים נוספים שניתן לייחס לספק</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תוספת</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a:solidFill>
                          <a:srgbClr val="000000"/>
                        </a:solidFill>
                        <a:effectLst/>
                        <a:latin typeface="Arial"/>
                      </a:endParaRPr>
                    </a:p>
                  </a:txBody>
                  <a:tcPr marL="5268" marR="5268" marT="5268" marB="0" anchor="b"/>
                </a:tc>
              </a:tr>
              <a:tr h="188906">
                <a:tc>
                  <a:txBody>
                    <a:bodyPr/>
                    <a:lstStyle/>
                    <a:p>
                      <a:pPr algn="r" rtl="0" fontAlgn="b"/>
                      <a:r>
                        <a:rPr lang="he-IL" sz="800" b="1" u="none" strike="noStrike">
                          <a:effectLst/>
                        </a:rPr>
                        <a:t>22</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תמלוגים / דמי הפצה</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פעיל</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dirty="0">
                          <a:effectLst/>
                        </a:rPr>
                        <a:t>תוספת</a:t>
                      </a:r>
                      <a:endParaRPr lang="he-IL" sz="800" b="1" i="0" u="none" strike="noStrike" dirty="0">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לא</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r" rtl="1" fontAlgn="b"/>
                      <a:r>
                        <a:rPr lang="he-IL" sz="800" b="1" u="none" strike="noStrike">
                          <a:effectLst/>
                        </a:rPr>
                        <a:t>כן</a:t>
                      </a:r>
                      <a:endParaRPr lang="he-IL" sz="800" b="1" i="0" u="none" strike="noStrike">
                        <a:solidFill>
                          <a:srgbClr val="000000"/>
                        </a:solidFill>
                        <a:effectLst/>
                        <a:latin typeface="Arial"/>
                      </a:endParaRPr>
                    </a:p>
                  </a:txBody>
                  <a:tcPr marL="5268" marR="5268" marT="5268" marB="0" anchor="b"/>
                </a:tc>
                <a:tc>
                  <a:txBody>
                    <a:bodyPr/>
                    <a:lstStyle/>
                    <a:p>
                      <a:pPr algn="l" rtl="0" fontAlgn="b"/>
                      <a:endParaRPr lang="he-IL" sz="800" b="1" i="0" u="none" strike="noStrike" dirty="0">
                        <a:solidFill>
                          <a:srgbClr val="000000"/>
                        </a:solidFill>
                        <a:effectLst/>
                        <a:latin typeface="Arial"/>
                      </a:endParaRPr>
                    </a:p>
                  </a:txBody>
                  <a:tcPr marL="5268" marR="5268" marT="5268" marB="0" anchor="b"/>
                </a:tc>
              </a:tr>
            </a:tbl>
          </a:graphicData>
        </a:graphic>
      </p:graphicFrame>
    </p:spTree>
    <p:extLst>
      <p:ext uri="{BB962C8B-B14F-4D97-AF65-F5344CB8AC3E}">
        <p14:creationId xmlns:p14="http://schemas.microsoft.com/office/powerpoint/2010/main" val="2513000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87624" y="116632"/>
            <a:ext cx="6512511" cy="1143000"/>
          </a:xfrm>
        </p:spPr>
        <p:txBody>
          <a:bodyPr/>
          <a:lstStyle/>
          <a:p>
            <a:r>
              <a:rPr lang="he-IL" dirty="0" smtClean="0"/>
              <a:t>מקדם העמסה</a:t>
            </a:r>
            <a:endParaRPr lang="he-IL" dirty="0"/>
          </a:p>
        </p:txBody>
      </p:sp>
      <p:pic>
        <p:nvPicPr>
          <p:cNvPr id="4"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260648"/>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מציין מיקום תוכן 4"/>
          <p:cNvSpPr>
            <a:spLocks noGrp="1"/>
          </p:cNvSpPr>
          <p:nvPr>
            <p:ph sz="quarter" idx="13"/>
          </p:nvPr>
        </p:nvSpPr>
        <p:spPr>
          <a:xfrm>
            <a:off x="1259632" y="1268760"/>
            <a:ext cx="6400800" cy="5400600"/>
          </a:xfrm>
        </p:spPr>
        <p:txBody>
          <a:bodyPr>
            <a:normAutofit fontScale="62500" lnSpcReduction="20000"/>
          </a:bodyPr>
          <a:lstStyle/>
          <a:p>
            <a:pPr lvl="0" algn="ctr"/>
            <a:r>
              <a:rPr lang="he-IL" sz="5100" b="1" u="sng" dirty="0">
                <a:solidFill>
                  <a:srgbClr val="002060"/>
                </a:solidFill>
              </a:rPr>
              <a:t>חישוב מקדם העמסה להצהרה</a:t>
            </a:r>
            <a:r>
              <a:rPr lang="he-IL" sz="2800" b="1" dirty="0">
                <a:solidFill>
                  <a:srgbClr val="002060"/>
                </a:solidFill>
              </a:rPr>
              <a:t>:</a:t>
            </a:r>
          </a:p>
          <a:p>
            <a:pPr marL="45720" indent="0">
              <a:buNone/>
            </a:pPr>
            <a:endParaRPr lang="en-US" dirty="0"/>
          </a:p>
          <a:p>
            <a:pPr marL="502920" indent="-457200">
              <a:buFont typeface="+mj-lt"/>
              <a:buAutoNum type="arabicPeriod"/>
            </a:pPr>
            <a:r>
              <a:rPr lang="he-IL" sz="2600" b="1" dirty="0">
                <a:solidFill>
                  <a:srgbClr val="002060"/>
                </a:solidFill>
              </a:rPr>
              <a:t>חישוב עבור כל סחורה את ערך הסחורה לאחר הנחות והתאמות ברמת הסחורה (אם היו הנחות במטבע שונה ממטבע החשבון, ממירים את המטבע של ההנחה לש"ח ומשם למטבע של החשבון).</a:t>
            </a:r>
            <a:endParaRPr lang="en-US" sz="2600" b="1" dirty="0">
              <a:solidFill>
                <a:srgbClr val="002060"/>
              </a:solidFill>
            </a:endParaRPr>
          </a:p>
          <a:p>
            <a:pPr marL="502920" indent="-457200">
              <a:buFont typeface="+mj-lt"/>
              <a:buAutoNum type="arabicPeriod"/>
            </a:pPr>
            <a:r>
              <a:rPr lang="he-IL" sz="2600" b="1" dirty="0">
                <a:solidFill>
                  <a:srgbClr val="002060"/>
                </a:solidFill>
              </a:rPr>
              <a:t>על בסיס ערך הסחורות במטבע החשבון לאחר ההנחות והתאמות ברמת הסחורה, מחשבים עבור כל סחורה את ערך הסחורה לאחר הנחות והתאמות גם ברמת החשבון</a:t>
            </a:r>
          </a:p>
          <a:p>
            <a:pPr marL="502920" indent="-457200">
              <a:buFont typeface="+mj-lt"/>
              <a:buAutoNum type="arabicPeriod"/>
            </a:pPr>
            <a:r>
              <a:rPr lang="he-IL" sz="2600" b="1" dirty="0">
                <a:solidFill>
                  <a:srgbClr val="002060"/>
                </a:solidFill>
              </a:rPr>
              <a:t>בהתאם למטבע החשבון מחשבים לכל חשבון את סך כל הערכים של הסחורות לאחר הנחות והתאמות בחשבון זה, בש"ח.</a:t>
            </a:r>
            <a:endParaRPr lang="en-US" sz="2600" b="1" dirty="0">
              <a:solidFill>
                <a:srgbClr val="002060"/>
              </a:solidFill>
            </a:endParaRPr>
          </a:p>
          <a:p>
            <a:pPr marL="502920" indent="-457200">
              <a:buFont typeface="+mj-lt"/>
              <a:buAutoNum type="arabicPeriod"/>
            </a:pPr>
            <a:r>
              <a:rPr lang="he-IL" sz="2600" b="1" dirty="0">
                <a:solidFill>
                  <a:srgbClr val="002060"/>
                </a:solidFill>
              </a:rPr>
              <a:t>מקדם ההעמסה מחושב:</a:t>
            </a:r>
          </a:p>
          <a:p>
            <a:pPr marL="365760" lvl="1" indent="0">
              <a:buNone/>
            </a:pPr>
            <a:r>
              <a:rPr lang="he-IL" sz="3100" b="1" dirty="0">
                <a:solidFill>
                  <a:srgbClr val="002060"/>
                </a:solidFill>
              </a:rPr>
              <a:t/>
            </a:r>
            <a:br>
              <a:rPr lang="he-IL" sz="3100" b="1" dirty="0">
                <a:solidFill>
                  <a:srgbClr val="002060"/>
                </a:solidFill>
              </a:rPr>
            </a:br>
            <a:r>
              <a:rPr lang="he-IL" sz="3100" b="1" dirty="0" smtClean="0">
                <a:solidFill>
                  <a:srgbClr val="002060"/>
                </a:solidFill>
              </a:rPr>
              <a:t>סך </a:t>
            </a:r>
            <a:r>
              <a:rPr lang="he-IL" sz="3100" b="1" dirty="0">
                <a:solidFill>
                  <a:srgbClr val="002060"/>
                </a:solidFill>
              </a:rPr>
              <a:t>כל ערכי הסחורות אחרי הנחות והתאמות בש"ח מכל </a:t>
            </a:r>
            <a:r>
              <a:rPr lang="he-IL" sz="3100" b="1" u="sng" dirty="0">
                <a:solidFill>
                  <a:srgbClr val="002060"/>
                </a:solidFill>
              </a:rPr>
              <a:t>החשבונות + הובלה בש"ח + ביטוח בש"ח + אגרות נמל </a:t>
            </a:r>
            <a:r>
              <a:rPr lang="he-IL" sz="3100" b="1" u="sng" dirty="0" smtClean="0">
                <a:solidFill>
                  <a:srgbClr val="002060"/>
                </a:solidFill>
              </a:rPr>
              <a:t>בש"ח</a:t>
            </a:r>
            <a:r>
              <a:rPr lang="he-IL" sz="3100" b="1" u="sng" dirty="0">
                <a:solidFill>
                  <a:srgbClr val="002060"/>
                </a:solidFill>
              </a:rPr>
              <a:t/>
            </a:r>
            <a:br>
              <a:rPr lang="he-IL" sz="3100" b="1" u="sng" dirty="0">
                <a:solidFill>
                  <a:srgbClr val="002060"/>
                </a:solidFill>
              </a:rPr>
            </a:br>
            <a:r>
              <a:rPr lang="he-IL" sz="3100" dirty="0" smtClean="0">
                <a:solidFill>
                  <a:srgbClr val="002060"/>
                </a:solidFill>
              </a:rPr>
              <a:t>סך </a:t>
            </a:r>
            <a:r>
              <a:rPr lang="he-IL" sz="3100" dirty="0">
                <a:solidFill>
                  <a:srgbClr val="002060"/>
                </a:solidFill>
              </a:rPr>
              <a:t>כל ערכי הסחורות אחרי הנחות והתאמות בש"ח מכל </a:t>
            </a:r>
            <a:r>
              <a:rPr lang="he-IL" sz="3100" dirty="0" smtClean="0">
                <a:solidFill>
                  <a:srgbClr val="002060"/>
                </a:solidFill>
              </a:rPr>
              <a:t>החשבונות</a:t>
            </a:r>
            <a:r>
              <a:rPr lang="he-IL" sz="3100" dirty="0">
                <a:solidFill>
                  <a:srgbClr val="002060"/>
                </a:solidFill>
              </a:rPr>
              <a:t> </a:t>
            </a:r>
            <a:endParaRPr lang="he-IL" sz="3100" dirty="0" smtClean="0">
              <a:solidFill>
                <a:srgbClr val="002060"/>
              </a:solidFill>
            </a:endParaRPr>
          </a:p>
          <a:p>
            <a:pPr marL="365760" lvl="1" indent="0">
              <a:buNone/>
            </a:pPr>
            <a:endParaRPr lang="en-US" dirty="0"/>
          </a:p>
          <a:p>
            <a:pPr>
              <a:buFont typeface="Arial" panose="020B0604020202020204" pitchFamily="34" charset="0"/>
              <a:buChar char="•"/>
            </a:pPr>
            <a:r>
              <a:rPr lang="he-IL" sz="2600" b="1" dirty="0">
                <a:solidFill>
                  <a:srgbClr val="002060"/>
                </a:solidFill>
              </a:rPr>
              <a:t>יש לשים לב שזה מספר שהוא מקדם ללא יחידות ואין בו מטבע, זה לא כמו המדד של סחר חוץ</a:t>
            </a:r>
          </a:p>
        </p:txBody>
      </p:sp>
    </p:spTree>
    <p:extLst>
      <p:ext uri="{BB962C8B-B14F-4D97-AF65-F5344CB8AC3E}">
        <p14:creationId xmlns:p14="http://schemas.microsoft.com/office/powerpoint/2010/main" val="1687222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87624" y="116632"/>
            <a:ext cx="6512511" cy="1143000"/>
          </a:xfrm>
        </p:spPr>
        <p:txBody>
          <a:bodyPr/>
          <a:lstStyle/>
          <a:p>
            <a:r>
              <a:rPr lang="he-IL" dirty="0" smtClean="0"/>
              <a:t>מקדם העמסה</a:t>
            </a:r>
            <a:endParaRPr lang="he-IL" dirty="0"/>
          </a:p>
        </p:txBody>
      </p:sp>
      <p:pic>
        <p:nvPicPr>
          <p:cNvPr id="4"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260648"/>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מציין מיקום תוכן 4"/>
          <p:cNvSpPr>
            <a:spLocks noGrp="1"/>
          </p:cNvSpPr>
          <p:nvPr>
            <p:ph sz="quarter" idx="13"/>
          </p:nvPr>
        </p:nvSpPr>
        <p:spPr>
          <a:xfrm>
            <a:off x="1259632" y="1196752"/>
            <a:ext cx="6400800" cy="5760640"/>
          </a:xfrm>
        </p:spPr>
        <p:txBody>
          <a:bodyPr>
            <a:normAutofit fontScale="85000" lnSpcReduction="20000"/>
          </a:bodyPr>
          <a:lstStyle/>
          <a:p>
            <a:pPr marL="45720" lvl="0" indent="0">
              <a:buNone/>
            </a:pPr>
            <a:endParaRPr lang="he-IL" sz="2400" b="1" dirty="0" smtClean="0"/>
          </a:p>
          <a:p>
            <a:pPr lvl="0"/>
            <a:r>
              <a:rPr lang="he-IL" sz="2600" b="1" dirty="0" smtClean="0">
                <a:solidFill>
                  <a:srgbClr val="002060"/>
                </a:solidFill>
              </a:rPr>
              <a:t>מקדם </a:t>
            </a:r>
            <a:r>
              <a:rPr lang="he-IL" sz="2600" b="1" dirty="0">
                <a:solidFill>
                  <a:srgbClr val="002060"/>
                </a:solidFill>
              </a:rPr>
              <a:t>ההעמסה של הצהרת היבוא מחשב את האופן שבו יש להעמיס על כל סחורה בהצהרה את העלויות שהוגדרו ברמת כלל ההצהרה (מרכיבי ערך למכס), כמו ביטוח, הובלה ואגרות נמל. מקדם ההעמסה אינו זהה למדד של המערכת הקיימת, בכמה היבטים:</a:t>
            </a:r>
          </a:p>
          <a:p>
            <a:pPr lvl="0"/>
            <a:endParaRPr lang="en-US" sz="2600" b="1" dirty="0">
              <a:solidFill>
                <a:srgbClr val="002060"/>
              </a:solidFill>
            </a:endParaRPr>
          </a:p>
          <a:p>
            <a:pPr marL="560070" lvl="1" indent="-514350">
              <a:buFont typeface="Wingdings" panose="05000000000000000000" pitchFamily="2" charset="2"/>
              <a:buChar char="§"/>
            </a:pPr>
            <a:r>
              <a:rPr lang="he-IL" sz="2600" b="1" dirty="0">
                <a:solidFill>
                  <a:srgbClr val="002060"/>
                </a:solidFill>
              </a:rPr>
              <a:t>למקדם ההעמסה אין יחידה. הוא מספר ללא מטבע. הכפלות בשערי המטבע מתבצעות בנפרד.</a:t>
            </a:r>
            <a:endParaRPr lang="en-US" sz="2600" b="1" dirty="0">
              <a:solidFill>
                <a:srgbClr val="002060"/>
              </a:solidFill>
            </a:endParaRPr>
          </a:p>
          <a:p>
            <a:pPr marL="560070" lvl="1" indent="-514350">
              <a:buFont typeface="Wingdings" panose="05000000000000000000" pitchFamily="2" charset="2"/>
              <a:buChar char="§"/>
            </a:pPr>
            <a:r>
              <a:rPr lang="he-IL" sz="2600" b="1" dirty="0" smtClean="0">
                <a:solidFill>
                  <a:srgbClr val="002060"/>
                </a:solidFill>
              </a:rPr>
              <a:t>כדי </a:t>
            </a:r>
            <a:r>
              <a:rPr lang="he-IL" sz="2600" b="1" dirty="0">
                <a:solidFill>
                  <a:srgbClr val="002060"/>
                </a:solidFill>
              </a:rPr>
              <a:t>לחשב את מקדם ההעמסה לכלל ההצהרה משתמשים במחירים </a:t>
            </a:r>
            <a:r>
              <a:rPr lang="he-IL" sz="2600" b="1" dirty="0" err="1">
                <a:solidFill>
                  <a:srgbClr val="002060"/>
                </a:solidFill>
              </a:rPr>
              <a:t>השקליים</a:t>
            </a:r>
            <a:r>
              <a:rPr lang="he-IL" sz="2600" b="1" dirty="0">
                <a:solidFill>
                  <a:srgbClr val="002060"/>
                </a:solidFill>
              </a:rPr>
              <a:t> של הסחורות ושל מרכיבי הערך למכס, היות וזה המכנה המשותף לכלל הסחורות בכלל החשבונות. כאמור, היות והתוצאה הסופית היא מספר ללא יחידות, ניתן להשתמש בו </a:t>
            </a:r>
            <a:r>
              <a:rPr lang="he-IL" sz="2600" b="1" dirty="0" smtClean="0">
                <a:solidFill>
                  <a:srgbClr val="002060"/>
                </a:solidFill>
              </a:rPr>
              <a:t>כדי לחשב </a:t>
            </a:r>
            <a:r>
              <a:rPr lang="he-IL" sz="2600" b="1" dirty="0">
                <a:solidFill>
                  <a:srgbClr val="002060"/>
                </a:solidFill>
              </a:rPr>
              <a:t>את המחירים לצרכי חישוב המס גם במט"ח</a:t>
            </a:r>
            <a:r>
              <a:rPr lang="he-IL" sz="2400" dirty="0" smtClean="0"/>
              <a:t>.</a:t>
            </a:r>
            <a:endParaRPr lang="en-US" sz="2400" dirty="0"/>
          </a:p>
        </p:txBody>
      </p:sp>
    </p:spTree>
    <p:extLst>
      <p:ext uri="{BB962C8B-B14F-4D97-AF65-F5344CB8AC3E}">
        <p14:creationId xmlns:p14="http://schemas.microsoft.com/office/powerpoint/2010/main" val="1068581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03648" y="260648"/>
            <a:ext cx="6512511" cy="1008112"/>
          </a:xfrm>
        </p:spPr>
        <p:txBody>
          <a:bodyPr/>
          <a:lstStyle/>
          <a:p>
            <a:r>
              <a:rPr lang="he-IL" dirty="0" smtClean="0"/>
              <a:t>כנ"מ </a:t>
            </a:r>
            <a:r>
              <a:rPr lang="he-IL" dirty="0" err="1" smtClean="0"/>
              <a:t>ושח"מ</a:t>
            </a:r>
            <a:endParaRPr lang="he-IL" dirty="0"/>
          </a:p>
        </p:txBody>
      </p:sp>
      <p:sp>
        <p:nvSpPr>
          <p:cNvPr id="3" name="מציין מיקום תוכן 2"/>
          <p:cNvSpPr>
            <a:spLocks noGrp="1"/>
          </p:cNvSpPr>
          <p:nvPr>
            <p:ph sz="quarter" idx="13"/>
          </p:nvPr>
        </p:nvSpPr>
        <p:spPr>
          <a:xfrm>
            <a:off x="1115616" y="1484784"/>
            <a:ext cx="6400800" cy="4608512"/>
          </a:xfrm>
        </p:spPr>
        <p:txBody>
          <a:bodyPr>
            <a:normAutofit/>
          </a:bodyPr>
          <a:lstStyle/>
          <a:p>
            <a:r>
              <a:rPr lang="he-IL" b="1" dirty="0">
                <a:solidFill>
                  <a:srgbClr val="002060"/>
                </a:solidFill>
              </a:rPr>
              <a:t>קביעת אגרת </a:t>
            </a:r>
            <a:r>
              <a:rPr lang="he-IL" b="1" dirty="0" smtClean="0">
                <a:solidFill>
                  <a:srgbClr val="002060"/>
                </a:solidFill>
              </a:rPr>
              <a:t>נמל </a:t>
            </a:r>
            <a:r>
              <a:rPr lang="he-IL" b="1" dirty="0" err="1" smtClean="0">
                <a:solidFill>
                  <a:srgbClr val="002060"/>
                </a:solidFill>
              </a:rPr>
              <a:t>בשח"ם</a:t>
            </a:r>
            <a:r>
              <a:rPr lang="he-IL" b="1" dirty="0" smtClean="0">
                <a:solidFill>
                  <a:srgbClr val="002060"/>
                </a:solidFill>
              </a:rPr>
              <a:t>-  </a:t>
            </a:r>
            <a:r>
              <a:rPr lang="he-IL" b="1" dirty="0">
                <a:solidFill>
                  <a:srgbClr val="002060"/>
                </a:solidFill>
              </a:rPr>
              <a:t>על סוכן המכס להזין את החלק היחסי של אגרת הנמל </a:t>
            </a:r>
            <a:r>
              <a:rPr lang="he-IL" b="1" dirty="0" smtClean="0">
                <a:solidFill>
                  <a:srgbClr val="002060"/>
                </a:solidFill>
              </a:rPr>
              <a:t>בשדה </a:t>
            </a:r>
            <a:r>
              <a:rPr lang="he-IL" b="1" dirty="0">
                <a:solidFill>
                  <a:srgbClr val="002060"/>
                </a:solidFill>
              </a:rPr>
              <a:t>של "אגרת נמל מוצהרת". מערכת שער עולמי מבצעת בדיקות תקינות לוודא שאכן מזינים את אגרת הנמל המוצהרת בתהליך </a:t>
            </a:r>
            <a:r>
              <a:rPr lang="he-IL" b="1" dirty="0" err="1">
                <a:solidFill>
                  <a:srgbClr val="002060"/>
                </a:solidFill>
              </a:rPr>
              <a:t>שח"מ</a:t>
            </a:r>
            <a:r>
              <a:rPr lang="he-IL" b="1" dirty="0">
                <a:solidFill>
                  <a:srgbClr val="002060"/>
                </a:solidFill>
              </a:rPr>
              <a:t> ושהיא תואמת לחלק היחסי לפי שווי </a:t>
            </a:r>
            <a:r>
              <a:rPr lang="he-IL" b="1" dirty="0" err="1">
                <a:solidFill>
                  <a:srgbClr val="002060"/>
                </a:solidFill>
              </a:rPr>
              <a:t>השח"מ</a:t>
            </a:r>
            <a:r>
              <a:rPr lang="he-IL" b="1" dirty="0">
                <a:solidFill>
                  <a:srgbClr val="002060"/>
                </a:solidFill>
              </a:rPr>
              <a:t> ביחס לאגרת הנמל המחושבת כנ"מ</a:t>
            </a:r>
            <a:r>
              <a:rPr lang="he-IL" b="1" dirty="0" smtClean="0">
                <a:solidFill>
                  <a:srgbClr val="002060"/>
                </a:solidFill>
              </a:rPr>
              <a:t>. </a:t>
            </a:r>
          </a:p>
          <a:p>
            <a:pPr marL="45720" indent="0">
              <a:buNone/>
            </a:pPr>
            <a:endParaRPr lang="he-IL" b="1" dirty="0" smtClean="0">
              <a:solidFill>
                <a:srgbClr val="002060"/>
              </a:solidFill>
            </a:endParaRPr>
          </a:p>
          <a:p>
            <a:r>
              <a:rPr lang="he-IL" b="1" dirty="0" smtClean="0">
                <a:solidFill>
                  <a:srgbClr val="002060"/>
                </a:solidFill>
              </a:rPr>
              <a:t>את </a:t>
            </a:r>
            <a:r>
              <a:rPr lang="he-IL" b="1" dirty="0">
                <a:solidFill>
                  <a:srgbClr val="002060"/>
                </a:solidFill>
              </a:rPr>
              <a:t>ההובלה </a:t>
            </a:r>
            <a:r>
              <a:rPr lang="he-IL" b="1" dirty="0" smtClean="0">
                <a:solidFill>
                  <a:srgbClr val="002060"/>
                </a:solidFill>
              </a:rPr>
              <a:t>והביטוח בכל </a:t>
            </a:r>
            <a:r>
              <a:rPr lang="he-IL" b="1" dirty="0" err="1">
                <a:solidFill>
                  <a:srgbClr val="002060"/>
                </a:solidFill>
              </a:rPr>
              <a:t>שח"מ</a:t>
            </a:r>
            <a:r>
              <a:rPr lang="he-IL" b="1" dirty="0">
                <a:solidFill>
                  <a:srgbClr val="002060"/>
                </a:solidFill>
              </a:rPr>
              <a:t> </a:t>
            </a:r>
            <a:r>
              <a:rPr lang="he-IL" b="1" dirty="0" smtClean="0">
                <a:solidFill>
                  <a:srgbClr val="002060"/>
                </a:solidFill>
              </a:rPr>
              <a:t>יש לדווח בסכום </a:t>
            </a:r>
            <a:r>
              <a:rPr lang="he-IL" b="1" dirty="0">
                <a:solidFill>
                  <a:srgbClr val="002060"/>
                </a:solidFill>
              </a:rPr>
              <a:t>ששומר על יחס לסכום הכולל של </a:t>
            </a:r>
            <a:r>
              <a:rPr lang="he-IL" b="1" dirty="0" smtClean="0">
                <a:solidFill>
                  <a:srgbClr val="002060"/>
                </a:solidFill>
              </a:rPr>
              <a:t>ההובלה והביטוח </a:t>
            </a:r>
            <a:r>
              <a:rPr lang="he-IL" b="1" dirty="0" err="1">
                <a:solidFill>
                  <a:srgbClr val="002060"/>
                </a:solidFill>
              </a:rPr>
              <a:t>בכנ"מ</a:t>
            </a:r>
            <a:r>
              <a:rPr lang="he-IL" b="1" dirty="0">
                <a:solidFill>
                  <a:srgbClr val="002060"/>
                </a:solidFill>
              </a:rPr>
              <a:t> כמו הערך היחסי של הטובין ששוחררו מתוך כלל הטובין </a:t>
            </a:r>
            <a:r>
              <a:rPr lang="he-IL" b="1" dirty="0" err="1">
                <a:solidFill>
                  <a:srgbClr val="002060"/>
                </a:solidFill>
              </a:rPr>
              <a:t>בכנ"מ</a:t>
            </a:r>
            <a:r>
              <a:rPr lang="he-IL" b="1" dirty="0">
                <a:solidFill>
                  <a:srgbClr val="002060"/>
                </a:solidFill>
              </a:rPr>
              <a:t>. </a:t>
            </a:r>
            <a:endParaRPr lang="en-US" b="1" dirty="0">
              <a:solidFill>
                <a:srgbClr val="002060"/>
              </a:solidFill>
            </a:endParaRPr>
          </a:p>
          <a:p>
            <a:endParaRPr lang="en-US" b="1" dirty="0">
              <a:solidFill>
                <a:srgbClr val="002060"/>
              </a:solidFill>
            </a:endParaRPr>
          </a:p>
        </p:txBody>
      </p:sp>
      <p:pic>
        <p:nvPicPr>
          <p:cNvPr id="4"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260648"/>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63821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15616" y="0"/>
            <a:ext cx="6512511" cy="1143000"/>
          </a:xfrm>
        </p:spPr>
        <p:txBody>
          <a:bodyPr/>
          <a:lstStyle/>
          <a:p>
            <a:pPr marL="0" indent="0" algn="ctr">
              <a:buNone/>
            </a:pPr>
            <a:r>
              <a:rPr lang="he-IL" dirty="0" smtClean="0"/>
              <a:t>הצהרת רכב</a:t>
            </a:r>
            <a:endParaRPr lang="he-IL" dirty="0"/>
          </a:p>
        </p:txBody>
      </p:sp>
      <p:sp>
        <p:nvSpPr>
          <p:cNvPr id="3" name="מציין מיקום תוכן 2"/>
          <p:cNvSpPr>
            <a:spLocks noGrp="1"/>
          </p:cNvSpPr>
          <p:nvPr>
            <p:ph sz="quarter" idx="13"/>
          </p:nvPr>
        </p:nvSpPr>
        <p:spPr>
          <a:xfrm>
            <a:off x="1187624" y="1556792"/>
            <a:ext cx="6400800" cy="4536504"/>
          </a:xfrm>
        </p:spPr>
        <p:txBody>
          <a:bodyPr>
            <a:normAutofit lnSpcReduction="10000"/>
          </a:bodyPr>
          <a:lstStyle/>
          <a:p>
            <a:r>
              <a:rPr lang="he-IL" sz="3200" dirty="0" smtClean="0">
                <a:solidFill>
                  <a:srgbClr val="002060"/>
                </a:solidFill>
              </a:rPr>
              <a:t>לגבי אגרות נמל והובלה </a:t>
            </a:r>
            <a:r>
              <a:rPr lang="he-IL" sz="3200" b="1" dirty="0" smtClean="0">
                <a:solidFill>
                  <a:srgbClr val="002060"/>
                </a:solidFill>
              </a:rPr>
              <a:t>ברכב</a:t>
            </a:r>
            <a:r>
              <a:rPr lang="he-IL" sz="3200" dirty="0" smtClean="0">
                <a:solidFill>
                  <a:srgbClr val="002060"/>
                </a:solidFill>
              </a:rPr>
              <a:t> </a:t>
            </a:r>
            <a:r>
              <a:rPr lang="he-IL" sz="3200" dirty="0" err="1" smtClean="0">
                <a:solidFill>
                  <a:srgbClr val="002060"/>
                </a:solidFill>
              </a:rPr>
              <a:t>בשח"מ</a:t>
            </a:r>
            <a:r>
              <a:rPr lang="he-IL" sz="3200" dirty="0" smtClean="0">
                <a:solidFill>
                  <a:srgbClr val="002060"/>
                </a:solidFill>
              </a:rPr>
              <a:t> רכב ניתן להזין בכל </a:t>
            </a:r>
            <a:r>
              <a:rPr lang="he-IL" sz="3200" dirty="0" err="1" smtClean="0">
                <a:solidFill>
                  <a:srgbClr val="002060"/>
                </a:solidFill>
              </a:rPr>
              <a:t>שח"מ</a:t>
            </a:r>
            <a:r>
              <a:rPr lang="he-IL" sz="3200" dirty="0" smtClean="0">
                <a:solidFill>
                  <a:srgbClr val="002060"/>
                </a:solidFill>
              </a:rPr>
              <a:t> את החלק בהתאם לתשלום בפועל, הבדיקה מול </a:t>
            </a:r>
            <a:r>
              <a:rPr lang="he-IL" sz="3200" dirty="0" err="1" smtClean="0">
                <a:solidFill>
                  <a:srgbClr val="002060"/>
                </a:solidFill>
              </a:rPr>
              <a:t>הכנ"מ</a:t>
            </a:r>
            <a:r>
              <a:rPr lang="he-IL" sz="3200" dirty="0" smtClean="0">
                <a:solidFill>
                  <a:srgbClr val="002060"/>
                </a:solidFill>
              </a:rPr>
              <a:t> תהיה בשחרור האחרון.</a:t>
            </a:r>
          </a:p>
          <a:p>
            <a:pPr marL="45720" indent="0">
              <a:buNone/>
            </a:pPr>
            <a:endParaRPr lang="en-US" sz="3200" dirty="0" smtClean="0">
              <a:solidFill>
                <a:srgbClr val="002060"/>
              </a:solidFill>
            </a:endParaRPr>
          </a:p>
          <a:p>
            <a:r>
              <a:rPr lang="he-IL" sz="3200" dirty="0">
                <a:solidFill>
                  <a:srgbClr val="002060"/>
                </a:solidFill>
              </a:rPr>
              <a:t>את הביטוח הסוכן עדיין יידרש להזין באופן יחסי לפי ערך הטובין גם ברכבים</a:t>
            </a:r>
            <a:r>
              <a:rPr lang="he-IL" dirty="0" smtClean="0"/>
              <a:t>.</a:t>
            </a:r>
            <a:endParaRPr lang="en-US" dirty="0"/>
          </a:p>
        </p:txBody>
      </p:sp>
    </p:spTree>
    <p:extLst>
      <p:ext uri="{BB962C8B-B14F-4D97-AF65-F5344CB8AC3E}">
        <p14:creationId xmlns:p14="http://schemas.microsoft.com/office/powerpoint/2010/main" val="1716158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03648" y="32048"/>
            <a:ext cx="6512511" cy="1143000"/>
          </a:xfrm>
        </p:spPr>
        <p:txBody>
          <a:bodyPr/>
          <a:lstStyle/>
          <a:p>
            <a:pPr marL="0" indent="0" algn="ctr">
              <a:buNone/>
            </a:pPr>
            <a:r>
              <a:rPr lang="he-IL" dirty="0" smtClean="0"/>
              <a:t>מערכת ספקים</a:t>
            </a:r>
            <a:endParaRPr lang="he-IL" dirty="0"/>
          </a:p>
        </p:txBody>
      </p:sp>
      <p:sp>
        <p:nvSpPr>
          <p:cNvPr id="3" name="מציין מיקום תוכן 2"/>
          <p:cNvSpPr>
            <a:spLocks noGrp="1"/>
          </p:cNvSpPr>
          <p:nvPr>
            <p:ph sz="quarter" idx="13"/>
          </p:nvPr>
        </p:nvSpPr>
        <p:spPr>
          <a:xfrm>
            <a:off x="1115616" y="1052736"/>
            <a:ext cx="6400800" cy="5544616"/>
          </a:xfrm>
        </p:spPr>
        <p:txBody>
          <a:bodyPr>
            <a:normAutofit/>
          </a:bodyPr>
          <a:lstStyle/>
          <a:p>
            <a:pPr lvl="0"/>
            <a:r>
              <a:rPr lang="he-IL" sz="2400" b="1" u="sng" dirty="0"/>
              <a:t>פתיחת ספק</a:t>
            </a:r>
            <a:r>
              <a:rPr lang="he-IL" sz="2400" dirty="0"/>
              <a:t> </a:t>
            </a:r>
            <a:br>
              <a:rPr lang="he-IL" sz="2400" dirty="0"/>
            </a:br>
            <a:r>
              <a:rPr lang="he-IL" sz="2400" dirty="0"/>
              <a:t>בפתיחת ספק יש להקפיד על הנקודות הבאות :</a:t>
            </a:r>
            <a:endParaRPr lang="en-US" sz="2000" dirty="0"/>
          </a:p>
          <a:p>
            <a:pPr lvl="1"/>
            <a:r>
              <a:rPr lang="he-IL" dirty="0"/>
              <a:t>שם ספק – שם הספק חייב להיות עם זהות מלאה ומדויקת לשם הספק שמצוין על גבי חשבונית הספק .</a:t>
            </a:r>
            <a:endParaRPr lang="en-US" sz="1800" dirty="0"/>
          </a:p>
          <a:p>
            <a:pPr lvl="1"/>
            <a:r>
              <a:rPr lang="he-IL" dirty="0"/>
              <a:t>כתובת הספק ופרטי ההתקשרות:</a:t>
            </a:r>
            <a:endParaRPr lang="en-US" sz="1800" dirty="0"/>
          </a:p>
          <a:p>
            <a:pPr lvl="2"/>
            <a:r>
              <a:rPr lang="he-IL" dirty="0" smtClean="0"/>
              <a:t>מדינה ועיר </a:t>
            </a:r>
            <a:r>
              <a:rPr lang="he-IL" dirty="0"/>
              <a:t>– שדה זה הוא חלק מהבדיקה של כפילות הספק ומהווה שדה חיוני אי לכך יש לדייק בשדה זה.</a:t>
            </a:r>
            <a:endParaRPr lang="en-US" sz="1600" dirty="0"/>
          </a:p>
          <a:p>
            <a:pPr lvl="2"/>
            <a:r>
              <a:rPr lang="he-IL" dirty="0" smtClean="0"/>
              <a:t>כתובת </a:t>
            </a:r>
            <a:r>
              <a:rPr lang="he-IL" dirty="0"/>
              <a:t>מלאה ופרטי ההתקשרות של הספק – יש לדייק בהזנת כתובת כפי שמופיע בחשבונית .</a:t>
            </a:r>
            <a:endParaRPr lang="en-US" sz="1600" dirty="0"/>
          </a:p>
          <a:p>
            <a:pPr lvl="1"/>
            <a:r>
              <a:rPr lang="he-IL" dirty="0"/>
              <a:t>שדות  </a:t>
            </a:r>
            <a:r>
              <a:rPr lang="en-US" dirty="0" err="1"/>
              <a:t>dunsNumber</a:t>
            </a:r>
            <a:r>
              <a:rPr lang="he-IL" dirty="0"/>
              <a:t> , </a:t>
            </a:r>
            <a:r>
              <a:rPr lang="en-US" dirty="0" smtClean="0"/>
              <a:t> </a:t>
            </a:r>
            <a:r>
              <a:rPr lang="en-US" dirty="0" err="1" smtClean="0"/>
              <a:t>licensedDealerNumber</a:t>
            </a:r>
            <a:r>
              <a:rPr lang="en-US" dirty="0" smtClean="0"/>
              <a:t>  </a:t>
            </a:r>
            <a:r>
              <a:rPr lang="he-IL" dirty="0"/>
              <a:t>הן שדות </a:t>
            </a:r>
            <a:r>
              <a:rPr lang="he-IL" dirty="0" smtClean="0"/>
              <a:t>חובה מבחינת </a:t>
            </a:r>
            <a:r>
              <a:rPr lang="he-IL" dirty="0"/>
              <a:t>מילוי השדות בפתיחת הספק , </a:t>
            </a:r>
            <a:r>
              <a:rPr lang="he-IL" dirty="0" smtClean="0"/>
              <a:t>היכן </a:t>
            </a:r>
            <a:r>
              <a:rPr lang="he-IL" dirty="0"/>
              <a:t>שמצוין בחשבונית הספק או בכל אחד ממסמכי היבוא מספרים אלו חייב סוכן המכס לעדכן את רשומת הספק ולהכיל מספר זה</a:t>
            </a:r>
            <a:r>
              <a:rPr lang="he-IL" sz="2400" dirty="0"/>
              <a:t>.</a:t>
            </a:r>
            <a:endParaRPr lang="en-US" dirty="0"/>
          </a:p>
          <a:p>
            <a:pPr marL="365760" lvl="1" indent="0">
              <a:buNone/>
            </a:pPr>
            <a:endParaRPr lang="he-IL" dirty="0"/>
          </a:p>
        </p:txBody>
      </p:sp>
      <p:pic>
        <p:nvPicPr>
          <p:cNvPr id="4"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260648"/>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6881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03648" y="32048"/>
            <a:ext cx="6512511" cy="1143000"/>
          </a:xfrm>
        </p:spPr>
        <p:txBody>
          <a:bodyPr/>
          <a:lstStyle/>
          <a:p>
            <a:pPr marL="0" indent="0" algn="ctr">
              <a:buNone/>
            </a:pPr>
            <a:r>
              <a:rPr lang="he-IL" dirty="0" smtClean="0"/>
              <a:t>מערכת ספקים</a:t>
            </a:r>
            <a:endParaRPr lang="he-IL" dirty="0"/>
          </a:p>
        </p:txBody>
      </p:sp>
      <p:sp>
        <p:nvSpPr>
          <p:cNvPr id="3" name="מציין מיקום תוכן 2"/>
          <p:cNvSpPr>
            <a:spLocks noGrp="1"/>
          </p:cNvSpPr>
          <p:nvPr>
            <p:ph sz="quarter" idx="13"/>
          </p:nvPr>
        </p:nvSpPr>
        <p:spPr>
          <a:xfrm>
            <a:off x="1115616" y="1052736"/>
            <a:ext cx="6400800" cy="5544616"/>
          </a:xfrm>
        </p:spPr>
        <p:txBody>
          <a:bodyPr>
            <a:normAutofit fontScale="92500"/>
          </a:bodyPr>
          <a:lstStyle/>
          <a:p>
            <a:pPr marL="45720" lvl="0" indent="0">
              <a:buNone/>
            </a:pPr>
            <a:r>
              <a:rPr lang="he-IL" sz="2800" b="1" u="sng" dirty="0"/>
              <a:t>עדכון ספקים</a:t>
            </a:r>
            <a:endParaRPr lang="en-US" sz="2800" b="1" u="sng" dirty="0"/>
          </a:p>
          <a:p>
            <a:pPr lvl="1"/>
            <a:r>
              <a:rPr lang="he-IL" dirty="0"/>
              <a:t>סוכן שפתח ספק יכול לשנות מספר רב של פרמטרים כל עוד לא קיים רשימון ראשון על הספק .</a:t>
            </a:r>
            <a:endParaRPr lang="en-US" sz="1800" dirty="0"/>
          </a:p>
          <a:p>
            <a:pPr lvl="1"/>
            <a:r>
              <a:rPr lang="he-IL" dirty="0"/>
              <a:t>כל סוכן יכול להוסיף פירטי התקשרות </a:t>
            </a:r>
            <a:endParaRPr lang="en-US" sz="1800" dirty="0"/>
          </a:p>
          <a:p>
            <a:r>
              <a:rPr lang="he-IL" sz="2400" dirty="0"/>
              <a:t>כל סוכן יוכל להוסיף ה את השדות </a:t>
            </a:r>
            <a:r>
              <a:rPr lang="en-US" sz="2400" dirty="0" err="1"/>
              <a:t>dunsNumber</a:t>
            </a:r>
            <a:r>
              <a:rPr lang="he-IL" sz="2400" dirty="0"/>
              <a:t> , </a:t>
            </a:r>
            <a:r>
              <a:rPr lang="en-US" sz="2400" dirty="0" err="1"/>
              <a:t>licensedDealerNumber</a:t>
            </a:r>
            <a:r>
              <a:rPr lang="he-IL" sz="2400" dirty="0"/>
              <a:t>. במידה ולא קיימות בספק </a:t>
            </a:r>
            <a:endParaRPr lang="he-IL" sz="2400" dirty="0" smtClean="0"/>
          </a:p>
          <a:p>
            <a:pPr lvl="0"/>
            <a:r>
              <a:rPr lang="he-IL" sz="2800" b="1" u="sng" dirty="0"/>
              <a:t>שימוש תקין בספק</a:t>
            </a:r>
            <a:r>
              <a:rPr lang="he-IL" sz="2400" dirty="0"/>
              <a:t> </a:t>
            </a:r>
            <a:br>
              <a:rPr lang="he-IL" sz="2400" dirty="0"/>
            </a:br>
            <a:r>
              <a:rPr lang="he-IL" sz="2400" dirty="0"/>
              <a:t>שימוש תקין של ספק יחשב כאשר תהה התאמה בנקודות הבאות ו:</a:t>
            </a:r>
            <a:endParaRPr lang="en-US" sz="2400" dirty="0"/>
          </a:p>
          <a:p>
            <a:pPr lvl="1"/>
            <a:r>
              <a:rPr lang="he-IL" dirty="0"/>
              <a:t>שם ספק- שם הספק שמשתמשים בו הוא בעל זהות מלאה לשם הספק בחשבונית המכר שמצורפת בהצהרת היבוא . </a:t>
            </a:r>
            <a:endParaRPr lang="en-US" sz="1800" dirty="0"/>
          </a:p>
          <a:p>
            <a:pPr lvl="1"/>
            <a:r>
              <a:rPr lang="he-IL" dirty="0"/>
              <a:t>ארץ + עיר הספק – ישנה התאמה מלאה בשדות אלו בין הפרטים בספריית הספקים </a:t>
            </a:r>
            <a:r>
              <a:rPr lang="he-IL" dirty="0" smtClean="0"/>
              <a:t>ולפרטים על </a:t>
            </a:r>
            <a:r>
              <a:rPr lang="he-IL" dirty="0"/>
              <a:t>גבי החשבונית המצורפת להצהרת היבוא .</a:t>
            </a:r>
            <a:r>
              <a:rPr lang="he-IL" b="1" u="sng" dirty="0"/>
              <a:t> </a:t>
            </a:r>
            <a:endParaRPr lang="en-US" sz="1800" dirty="0"/>
          </a:p>
          <a:p>
            <a:pPr lvl="1"/>
            <a:endParaRPr lang="he-IL" dirty="0"/>
          </a:p>
        </p:txBody>
      </p:sp>
      <p:pic>
        <p:nvPicPr>
          <p:cNvPr id="4"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260648"/>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4868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03648" y="32048"/>
            <a:ext cx="6512511" cy="1143000"/>
          </a:xfrm>
        </p:spPr>
        <p:txBody>
          <a:bodyPr/>
          <a:lstStyle/>
          <a:p>
            <a:pPr marL="0" indent="0" algn="ctr">
              <a:buNone/>
            </a:pPr>
            <a:r>
              <a:rPr lang="he-IL" dirty="0" smtClean="0"/>
              <a:t>מערכת ספקים</a:t>
            </a:r>
            <a:endParaRPr lang="he-IL" dirty="0"/>
          </a:p>
        </p:txBody>
      </p:sp>
      <p:sp>
        <p:nvSpPr>
          <p:cNvPr id="3" name="מציין מיקום תוכן 2"/>
          <p:cNvSpPr>
            <a:spLocks noGrp="1"/>
          </p:cNvSpPr>
          <p:nvPr>
            <p:ph sz="quarter" idx="13"/>
          </p:nvPr>
        </p:nvSpPr>
        <p:spPr>
          <a:xfrm>
            <a:off x="1115616" y="1052736"/>
            <a:ext cx="6400800" cy="5544616"/>
          </a:xfrm>
        </p:spPr>
        <p:txBody>
          <a:bodyPr>
            <a:normAutofit lnSpcReduction="10000"/>
          </a:bodyPr>
          <a:lstStyle/>
          <a:p>
            <a:pPr marL="45720" indent="0">
              <a:buNone/>
            </a:pPr>
            <a:r>
              <a:rPr lang="he-IL" sz="2800" b="1" u="sng" dirty="0"/>
              <a:t>שימוש תקין בספק</a:t>
            </a:r>
            <a:r>
              <a:rPr lang="he-IL" sz="2400" dirty="0"/>
              <a:t> </a:t>
            </a:r>
            <a:endParaRPr lang="he-IL" sz="2400" dirty="0" smtClean="0"/>
          </a:p>
          <a:p>
            <a:r>
              <a:rPr lang="he-IL" dirty="0" smtClean="0"/>
              <a:t>פרטי </a:t>
            </a:r>
            <a:r>
              <a:rPr lang="he-IL" dirty="0"/>
              <a:t>ההתקשרות והכתובת המלאה – במידה וישנה התאמה בסעיפים 3.1 ו- 3.2 ואין התאמה בפרטי ההתקשרות והכתובת המפורטת על סוכן המכס טרם השימוש בספק לעדכן את פירטי הספק ע"י הוספה של הנתונים המדויקים לאלו שכבר מופיעים ולא לפתוח ספק </a:t>
            </a:r>
            <a:r>
              <a:rPr lang="he-IL" dirty="0" smtClean="0"/>
              <a:t>חדש.</a:t>
            </a:r>
            <a:endParaRPr lang="he-IL" dirty="0"/>
          </a:p>
          <a:p>
            <a:r>
              <a:rPr lang="he-IL" sz="2400" dirty="0" smtClean="0"/>
              <a:t>שדות </a:t>
            </a:r>
            <a:r>
              <a:rPr lang="en-US" sz="2400" dirty="0" err="1"/>
              <a:t>dunsNumber</a:t>
            </a:r>
            <a:r>
              <a:rPr lang="he-IL" sz="2400" dirty="0"/>
              <a:t> , </a:t>
            </a:r>
            <a:r>
              <a:rPr lang="en-US" sz="2400" dirty="0" err="1"/>
              <a:t>licensedDealerNumber</a:t>
            </a:r>
            <a:r>
              <a:rPr lang="he-IL" sz="2400" dirty="0"/>
              <a:t>. במידה</a:t>
            </a:r>
            <a:r>
              <a:rPr lang="he-IL" dirty="0"/>
              <a:t> ומופיעים בחשבון הספק או בכול אחד ממסמכי היבוא נתון זה חייב להיות מוכל בפרטי הספק כפי שמופיעים בספריית הספקים במידה ולא יש לעדכן את פרטי הספק טרם השימוש בו, וזאת במקרה ואין בספק כל נתון. במידה וישנו נתון זה אשר סותר את מה שיש במסמכי היבוא יש להפנות מקרה זה למחלקת הערכה בהנהלת המכס לבחון את הסוגיה ורק במקרה שישנה התאמה מלאה בשם הספק העיר והמדינה . </a:t>
            </a:r>
            <a:endParaRPr lang="en-US" dirty="0"/>
          </a:p>
        </p:txBody>
      </p:sp>
      <p:pic>
        <p:nvPicPr>
          <p:cNvPr id="4"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260648"/>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72217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03648" y="32048"/>
            <a:ext cx="6512511" cy="1143000"/>
          </a:xfrm>
        </p:spPr>
        <p:txBody>
          <a:bodyPr/>
          <a:lstStyle/>
          <a:p>
            <a:pPr marL="0" indent="0" algn="ctr">
              <a:buNone/>
            </a:pPr>
            <a:r>
              <a:rPr lang="he-IL" dirty="0" smtClean="0"/>
              <a:t>מערכת ספקים</a:t>
            </a:r>
            <a:endParaRPr lang="he-IL" dirty="0"/>
          </a:p>
        </p:txBody>
      </p:sp>
      <p:sp>
        <p:nvSpPr>
          <p:cNvPr id="3" name="מציין מיקום תוכן 2"/>
          <p:cNvSpPr>
            <a:spLocks noGrp="1"/>
          </p:cNvSpPr>
          <p:nvPr>
            <p:ph sz="quarter" idx="13"/>
          </p:nvPr>
        </p:nvSpPr>
        <p:spPr>
          <a:xfrm>
            <a:off x="1115616" y="1052736"/>
            <a:ext cx="6400800" cy="5544616"/>
          </a:xfrm>
        </p:spPr>
        <p:txBody>
          <a:bodyPr>
            <a:normAutofit/>
          </a:bodyPr>
          <a:lstStyle/>
          <a:p>
            <a:pPr marL="45720" lvl="0" indent="0">
              <a:buNone/>
            </a:pPr>
            <a:r>
              <a:rPr lang="he-IL" sz="2400" b="1" u="sng" dirty="0" smtClean="0"/>
              <a:t>ענישה</a:t>
            </a:r>
            <a:endParaRPr lang="he-IL" sz="2400" dirty="0"/>
          </a:p>
          <a:p>
            <a:pPr marL="45720" indent="0" algn="just">
              <a:buNone/>
            </a:pPr>
            <a:r>
              <a:rPr lang="he-IL" sz="2400" dirty="0" smtClean="0"/>
              <a:t>נושא </a:t>
            </a:r>
            <a:r>
              <a:rPr lang="he-IL" sz="2400" dirty="0"/>
              <a:t>ספריית הספקים מקבל משנה תוקף לאחר עלית מערכת שער עולמי </a:t>
            </a:r>
            <a:r>
              <a:rPr lang="he-IL" sz="2400" dirty="0" smtClean="0"/>
              <a:t>לאוויר, על </a:t>
            </a:r>
            <a:r>
              <a:rPr lang="he-IL" sz="2400" dirty="0"/>
              <a:t>שימוש לא תקין יתקבלו הליקויים </a:t>
            </a:r>
            <a:r>
              <a:rPr lang="he-IL" sz="2400" dirty="0" smtClean="0"/>
              <a:t>הבאים :</a:t>
            </a:r>
          </a:p>
          <a:p>
            <a:pPr lvl="2"/>
            <a:r>
              <a:rPr lang="he-IL" sz="2000" b="1" dirty="0" smtClean="0"/>
              <a:t>שימוש </a:t>
            </a:r>
            <a:r>
              <a:rPr lang="he-IL" sz="2000" b="1" dirty="0"/>
              <a:t>בספק אשר שם הספק במלואו אינו כפי שמופיע בחשבונית </a:t>
            </a:r>
            <a:r>
              <a:rPr lang="he-IL" sz="2000" b="1" dirty="0" smtClean="0"/>
              <a:t>-ליקוי </a:t>
            </a:r>
            <a:r>
              <a:rPr lang="he-IL" sz="2000" b="1" dirty="0"/>
              <a:t>חמור .</a:t>
            </a:r>
            <a:endParaRPr lang="en-US" sz="2000" b="1" dirty="0"/>
          </a:p>
          <a:p>
            <a:pPr lvl="2"/>
            <a:r>
              <a:rPr lang="he-IL" sz="2000" b="1" dirty="0"/>
              <a:t>המדינה אינה זהה  - ליקוי חמור .</a:t>
            </a:r>
            <a:endParaRPr lang="en-US" sz="2000" b="1" dirty="0"/>
          </a:p>
          <a:p>
            <a:pPr lvl="2" algn="just"/>
            <a:r>
              <a:rPr lang="he-IL" sz="2000" b="1" dirty="0"/>
              <a:t>העיר אינה זהה  - ליקוי חמור .</a:t>
            </a:r>
            <a:endParaRPr lang="en-US" sz="2000" b="1" dirty="0"/>
          </a:p>
          <a:p>
            <a:pPr lvl="2"/>
            <a:r>
              <a:rPr lang="he-IL" sz="2000" b="1" dirty="0"/>
              <a:t>בחשבונית הספק או בכל אחד ממסמכי היבוא מצוין מספר מזהה של </a:t>
            </a:r>
            <a:r>
              <a:rPr lang="en-US" sz="2000" b="1" dirty="0" err="1"/>
              <a:t>dunsNumber</a:t>
            </a:r>
            <a:r>
              <a:rPr lang="he-IL" sz="2000" b="1" dirty="0"/>
              <a:t> , </a:t>
            </a:r>
            <a:r>
              <a:rPr lang="en-US" sz="2000" b="1" dirty="0" err="1"/>
              <a:t>licensedDealerNumber</a:t>
            </a:r>
            <a:r>
              <a:rPr lang="en-US" sz="2000" b="1" dirty="0"/>
              <a:t>  </a:t>
            </a:r>
            <a:r>
              <a:rPr lang="he-IL" sz="2000" b="1" dirty="0"/>
              <a:t>ובנתוני הספק בספריית ספקים נתון זה לא קיים </a:t>
            </a:r>
            <a:r>
              <a:rPr lang="he-IL" sz="2000" b="1"/>
              <a:t>– </a:t>
            </a:r>
            <a:r>
              <a:rPr lang="he-IL" sz="2000" b="1" smtClean="0"/>
              <a:t>ליקוי </a:t>
            </a:r>
            <a:r>
              <a:rPr lang="he-IL" sz="2000" b="1" dirty="0"/>
              <a:t>חמור .</a:t>
            </a:r>
            <a:endParaRPr lang="en-US" sz="2000" b="1" dirty="0"/>
          </a:p>
          <a:p>
            <a:pPr lvl="2"/>
            <a:r>
              <a:rPr lang="he-IL" sz="2000" b="1" dirty="0"/>
              <a:t>אי התאמה בפרטי התקשרות וכתובת מלאה – ליקוי </a:t>
            </a:r>
            <a:r>
              <a:rPr lang="he-IL" sz="2000" b="1" dirty="0" smtClean="0"/>
              <a:t>קל.</a:t>
            </a:r>
            <a:endParaRPr lang="en-US" sz="2000" b="1" dirty="0"/>
          </a:p>
        </p:txBody>
      </p:sp>
      <p:pic>
        <p:nvPicPr>
          <p:cNvPr id="4"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260648"/>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4508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71600" y="2204864"/>
            <a:ext cx="6400800" cy="3433936"/>
          </a:xfrm>
        </p:spPr>
        <p:txBody>
          <a:bodyPr>
            <a:normAutofit fontScale="92500" lnSpcReduction="10000"/>
          </a:bodyPr>
          <a:lstStyle/>
          <a:p>
            <a:pPr algn="r"/>
            <a:endParaRPr lang="he-IL" sz="2400" dirty="0" smtClean="0"/>
          </a:p>
          <a:p>
            <a:pPr marL="342900" indent="-342900" algn="r">
              <a:buFont typeface="Wingdings" panose="05000000000000000000" pitchFamily="2" charset="2"/>
              <a:buChar char="§"/>
            </a:pPr>
            <a:r>
              <a:rPr lang="he-IL" sz="2400" b="1" dirty="0" smtClean="0">
                <a:solidFill>
                  <a:srgbClr val="002060"/>
                </a:solidFill>
              </a:rPr>
              <a:t>הובלה – וכפי תנאי המכר בחשבון</a:t>
            </a:r>
          </a:p>
          <a:p>
            <a:pPr marL="800100" lvl="1" indent="-342900" algn="r">
              <a:buFont typeface="Wingdings" panose="05000000000000000000" pitchFamily="2" charset="2"/>
              <a:buChar char="§"/>
            </a:pPr>
            <a:r>
              <a:rPr lang="he-IL" b="1" dirty="0" smtClean="0">
                <a:solidFill>
                  <a:srgbClr val="002060"/>
                </a:solidFill>
              </a:rPr>
              <a:t>מועמס על רמת ההצהרה, דיווח טכני ברמת חשבון סיכום כל הערכים המוצהרים עד לרמת ההצהרה.</a:t>
            </a:r>
          </a:p>
          <a:p>
            <a:pPr marL="342900" indent="-342900" algn="r">
              <a:buFont typeface="Wingdings" panose="05000000000000000000" pitchFamily="2" charset="2"/>
              <a:buChar char="§"/>
            </a:pPr>
            <a:r>
              <a:rPr lang="he-IL" sz="2400" b="1" dirty="0" smtClean="0">
                <a:solidFill>
                  <a:srgbClr val="002060"/>
                </a:solidFill>
              </a:rPr>
              <a:t>ביטוח</a:t>
            </a:r>
          </a:p>
          <a:p>
            <a:pPr marL="342900" indent="-342900" algn="r">
              <a:buFont typeface="Wingdings" panose="05000000000000000000" pitchFamily="2" charset="2"/>
              <a:buChar char="§"/>
            </a:pPr>
            <a:r>
              <a:rPr lang="he-IL" sz="2400" b="1" dirty="0" smtClean="0">
                <a:solidFill>
                  <a:srgbClr val="002060"/>
                </a:solidFill>
              </a:rPr>
              <a:t>אגרות נמל</a:t>
            </a:r>
          </a:p>
          <a:p>
            <a:pPr marL="742950" lvl="1" indent="-285750" algn="r">
              <a:buFont typeface="Courier New" panose="02070309020205020404" pitchFamily="49" charset="0"/>
              <a:buChar char="o"/>
            </a:pPr>
            <a:r>
              <a:rPr lang="he-IL" b="1" dirty="0" smtClean="0">
                <a:solidFill>
                  <a:srgbClr val="0070C0"/>
                </a:solidFill>
              </a:rPr>
              <a:t> אגרה מוצהרת – הצהרה על התשלום בפועל</a:t>
            </a:r>
          </a:p>
          <a:p>
            <a:pPr marL="742950" lvl="1" indent="-285750" algn="r">
              <a:buFont typeface="Courier New" panose="02070309020205020404" pitchFamily="49" charset="0"/>
              <a:buChar char="o"/>
            </a:pPr>
            <a:r>
              <a:rPr lang="he-IL" b="1" dirty="0">
                <a:solidFill>
                  <a:srgbClr val="0070C0"/>
                </a:solidFill>
              </a:rPr>
              <a:t> </a:t>
            </a:r>
            <a:r>
              <a:rPr lang="he-IL" b="1" dirty="0" smtClean="0">
                <a:solidFill>
                  <a:srgbClr val="0070C0"/>
                </a:solidFill>
              </a:rPr>
              <a:t>אגרה מחושבת – המערכת מחשבת ברירת מחדל לפי 0.6 אחוז מהערך</a:t>
            </a:r>
          </a:p>
        </p:txBody>
      </p:sp>
      <p:sp>
        <p:nvSpPr>
          <p:cNvPr id="2" name="כותרת 1"/>
          <p:cNvSpPr>
            <a:spLocks noGrp="1"/>
          </p:cNvSpPr>
          <p:nvPr>
            <p:ph type="ctrTitle"/>
          </p:nvPr>
        </p:nvSpPr>
        <p:spPr>
          <a:xfrm>
            <a:off x="755576" y="260648"/>
            <a:ext cx="7772400" cy="1800200"/>
          </a:xfrm>
        </p:spPr>
        <p:txBody>
          <a:bodyPr/>
          <a:lstStyle/>
          <a:p>
            <a:pPr algn="ctr"/>
            <a:r>
              <a:rPr lang="he-IL" dirty="0" smtClean="0"/>
              <a:t>התאמות ברמת הצהרה</a:t>
            </a:r>
            <a:endParaRPr lang="he-IL" dirty="0"/>
          </a:p>
        </p:txBody>
      </p:sp>
      <p:pic>
        <p:nvPicPr>
          <p:cNvPr id="4098"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188640"/>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13984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87624" y="188640"/>
            <a:ext cx="6512511" cy="1143000"/>
          </a:xfrm>
        </p:spPr>
        <p:txBody>
          <a:bodyPr/>
          <a:lstStyle/>
          <a:p>
            <a:pPr marL="0" indent="0">
              <a:buNone/>
            </a:pPr>
            <a:r>
              <a:rPr lang="he-IL" dirty="0" smtClean="0"/>
              <a:t>תצהיר יבואן </a:t>
            </a:r>
            <a:endParaRPr lang="he-IL" dirty="0"/>
          </a:p>
        </p:txBody>
      </p:sp>
      <p:pic>
        <p:nvPicPr>
          <p:cNvPr id="3074"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260648"/>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מציין מיקום תוכן 3"/>
          <p:cNvSpPr>
            <a:spLocks noGrp="1"/>
          </p:cNvSpPr>
          <p:nvPr>
            <p:ph sz="quarter" idx="13"/>
          </p:nvPr>
        </p:nvSpPr>
        <p:spPr>
          <a:xfrm>
            <a:off x="1547664" y="1412776"/>
            <a:ext cx="6040760" cy="3762752"/>
          </a:xfrm>
        </p:spPr>
        <p:txBody>
          <a:bodyPr/>
          <a:lstStyle/>
          <a:p>
            <a:pPr marL="45720" indent="0">
              <a:buNone/>
            </a:pPr>
            <a:endParaRPr lang="he-IL" dirty="0" smtClean="0"/>
          </a:p>
          <a:p>
            <a:pPr marL="45720" indent="0">
              <a:buNone/>
            </a:pPr>
            <a:endParaRPr lang="he-IL" dirty="0"/>
          </a:p>
          <a:p>
            <a:pPr marL="45720" indent="0">
              <a:buNone/>
            </a:pPr>
            <a:endParaRPr lang="he-IL" dirty="0" smtClean="0"/>
          </a:p>
          <a:p>
            <a:pPr marL="45720" indent="0">
              <a:buNone/>
            </a:pPr>
            <a:r>
              <a:rPr lang="en-US" u="sng" dirty="0">
                <a:hlinkClick r:id="rId3"/>
              </a:rPr>
              <a:t>https://forms.gov.il/globaldata/getsequence/getsequence.aspx?formType=sove01@taxes.gov.il</a:t>
            </a:r>
            <a:endParaRPr lang="he-IL" dirty="0"/>
          </a:p>
        </p:txBody>
      </p:sp>
    </p:spTree>
    <p:extLst>
      <p:ext uri="{BB962C8B-B14F-4D97-AF65-F5344CB8AC3E}">
        <p14:creationId xmlns:p14="http://schemas.microsoft.com/office/powerpoint/2010/main" val="23219612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260648"/>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מציין מיקום תוכן 3"/>
          <p:cNvSpPr>
            <a:spLocks noGrp="1"/>
          </p:cNvSpPr>
          <p:nvPr>
            <p:ph sz="quarter" idx="13"/>
          </p:nvPr>
        </p:nvSpPr>
        <p:spPr>
          <a:xfrm>
            <a:off x="1187624" y="1700808"/>
            <a:ext cx="6400800" cy="3474720"/>
          </a:xfrm>
        </p:spPr>
        <p:txBody>
          <a:bodyPr/>
          <a:lstStyle/>
          <a:p>
            <a:pPr marL="45720" indent="0">
              <a:buNone/>
            </a:pPr>
            <a:endParaRPr lang="he-IL" dirty="0" smtClean="0"/>
          </a:p>
          <a:p>
            <a:pPr marL="45720" indent="0">
              <a:buNone/>
            </a:pPr>
            <a:endParaRPr lang="he-IL" dirty="0"/>
          </a:p>
          <a:p>
            <a:pPr marL="45720" indent="0">
              <a:buNone/>
            </a:pPr>
            <a:endParaRPr lang="he-IL" dirty="0" smtClean="0"/>
          </a:p>
          <a:p>
            <a:pPr marL="45720" indent="0">
              <a:buNone/>
            </a:pPr>
            <a:endParaRPr lang="he-IL" dirty="0"/>
          </a:p>
        </p:txBody>
      </p:sp>
      <p:sp>
        <p:nvSpPr>
          <p:cNvPr id="3" name="מלבן 2"/>
          <p:cNvSpPr/>
          <p:nvPr/>
        </p:nvSpPr>
        <p:spPr>
          <a:xfrm>
            <a:off x="1591058" y="2967335"/>
            <a:ext cx="5961888" cy="923330"/>
          </a:xfrm>
          <a:prstGeom prst="rect">
            <a:avLst/>
          </a:prstGeom>
          <a:noFill/>
        </p:spPr>
        <p:txBody>
          <a:bodyPr wrap="none" lIns="91440" tIns="45720" rIns="91440" bIns="45720">
            <a:spAutoFit/>
          </a:bodyPr>
          <a:lstStyle/>
          <a:p>
            <a:pPr algn="ctr"/>
            <a:r>
              <a:rPr lang="he-IL"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תודה על ההקשבה </a:t>
            </a:r>
            <a:endParaRPr lang="he-IL"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2911295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776359" y="188640"/>
            <a:ext cx="7772400" cy="980728"/>
          </a:xfrm>
        </p:spPr>
        <p:txBody>
          <a:bodyPr>
            <a:normAutofit fontScale="90000"/>
          </a:bodyPr>
          <a:lstStyle/>
          <a:p>
            <a:pPr algn="ctr"/>
            <a:r>
              <a:rPr lang="he-IL" dirty="0" smtClean="0"/>
              <a:t>התאמות ברמת הצהרה</a:t>
            </a:r>
            <a:endParaRPr lang="he-IL" dirty="0"/>
          </a:p>
        </p:txBody>
      </p:sp>
      <p:pic>
        <p:nvPicPr>
          <p:cNvPr id="4098"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188640"/>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340768"/>
            <a:ext cx="9108503" cy="54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6476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59632" y="1700808"/>
            <a:ext cx="6480720" cy="4752528"/>
          </a:xfrm>
        </p:spPr>
        <p:txBody>
          <a:bodyPr>
            <a:noAutofit/>
          </a:bodyPr>
          <a:lstStyle/>
          <a:p>
            <a:pPr marL="342900" indent="-342900" algn="r">
              <a:buFont typeface="Wingdings" panose="05000000000000000000" pitchFamily="2" charset="2"/>
              <a:buChar char="ü"/>
            </a:pPr>
            <a:r>
              <a:rPr lang="he-IL" sz="2400" b="1" dirty="0" smtClean="0">
                <a:solidFill>
                  <a:srgbClr val="002060"/>
                </a:solidFill>
              </a:rPr>
              <a:t>כל </a:t>
            </a:r>
            <a:r>
              <a:rPr lang="he-IL" sz="2400" b="1" dirty="0">
                <a:solidFill>
                  <a:srgbClr val="002060"/>
                </a:solidFill>
              </a:rPr>
              <a:t>נושא הדיווח והניהול של התאמות המחיר במערכת שער עולמי </a:t>
            </a:r>
            <a:r>
              <a:rPr lang="he-IL" sz="2400" b="1" dirty="0" smtClean="0">
                <a:solidFill>
                  <a:srgbClr val="002060"/>
                </a:solidFill>
              </a:rPr>
              <a:t>מבוצע </a:t>
            </a:r>
            <a:r>
              <a:rPr lang="he-IL" sz="2400" b="1" dirty="0">
                <a:solidFill>
                  <a:srgbClr val="002060"/>
                </a:solidFill>
              </a:rPr>
              <a:t>בצורה מפורטת בהרבה מזו שבוצעה במערכת סחר חוץ </a:t>
            </a:r>
            <a:r>
              <a:rPr lang="he-IL" sz="2400" b="1" dirty="0" smtClean="0">
                <a:solidFill>
                  <a:srgbClr val="002060"/>
                </a:solidFill>
              </a:rPr>
              <a:t>.</a:t>
            </a:r>
          </a:p>
          <a:p>
            <a:pPr marL="342900" indent="-342900" algn="r">
              <a:buFont typeface="Wingdings" panose="05000000000000000000" pitchFamily="2" charset="2"/>
              <a:buChar char="ü"/>
            </a:pPr>
            <a:r>
              <a:rPr lang="he-IL" sz="2400" b="1" dirty="0" smtClean="0">
                <a:solidFill>
                  <a:srgbClr val="002060"/>
                </a:solidFill>
              </a:rPr>
              <a:t>את </a:t>
            </a:r>
            <a:r>
              <a:rPr lang="he-IL" sz="2400" b="1" dirty="0">
                <a:solidFill>
                  <a:srgbClr val="002060"/>
                </a:solidFill>
              </a:rPr>
              <a:t>התאמות המחיר ניתן לבצע ברמת חשבון והן ברמת סחורה. יש לבחור את סוג התאמה ולמלא את סכום / ערך התאמה</a:t>
            </a:r>
            <a:r>
              <a:rPr lang="he-IL" sz="2400" b="1" dirty="0" smtClean="0">
                <a:solidFill>
                  <a:srgbClr val="002060"/>
                </a:solidFill>
              </a:rPr>
              <a:t>.</a:t>
            </a:r>
          </a:p>
          <a:p>
            <a:pPr marL="342900" indent="-342900" algn="r">
              <a:buFont typeface="Wingdings" panose="05000000000000000000" pitchFamily="2" charset="2"/>
              <a:buChar char="ü"/>
            </a:pPr>
            <a:r>
              <a:rPr lang="he-IL" sz="2400" b="1" dirty="0" smtClean="0">
                <a:solidFill>
                  <a:srgbClr val="002060"/>
                </a:solidFill>
              </a:rPr>
              <a:t> </a:t>
            </a:r>
            <a:r>
              <a:rPr lang="he-IL" sz="2400" b="1" dirty="0">
                <a:solidFill>
                  <a:srgbClr val="002060"/>
                </a:solidFill>
              </a:rPr>
              <a:t>הדיוק בפירוט ההפחתות והעמסות של מרכיבי הערך למכס מאוד חשוב לרבות בנושא </a:t>
            </a:r>
            <a:r>
              <a:rPr lang="he-IL" sz="2400" b="1" dirty="0" err="1">
                <a:solidFill>
                  <a:srgbClr val="002060"/>
                </a:solidFill>
              </a:rPr>
              <a:t>כנ"ם</a:t>
            </a:r>
            <a:r>
              <a:rPr lang="he-IL" sz="2400" b="1" dirty="0">
                <a:solidFill>
                  <a:srgbClr val="002060"/>
                </a:solidFill>
              </a:rPr>
              <a:t> </a:t>
            </a:r>
            <a:r>
              <a:rPr lang="he-IL" sz="2400" b="1" dirty="0" err="1">
                <a:solidFill>
                  <a:srgbClr val="002060"/>
                </a:solidFill>
              </a:rPr>
              <a:t>שח"ם</a:t>
            </a:r>
            <a:r>
              <a:rPr lang="he-IL" sz="2400" b="1" dirty="0">
                <a:solidFill>
                  <a:srgbClr val="002060"/>
                </a:solidFill>
              </a:rPr>
              <a:t> שכן עבודה לא נכונה עלולה ליצור מצב של יצירת אילוץ על כל </a:t>
            </a:r>
            <a:r>
              <a:rPr lang="he-IL" sz="2400" b="1" dirty="0" err="1">
                <a:solidFill>
                  <a:srgbClr val="002060"/>
                </a:solidFill>
              </a:rPr>
              <a:t>שח"ם</a:t>
            </a:r>
            <a:r>
              <a:rPr lang="he-IL" sz="2400" b="1" dirty="0">
                <a:solidFill>
                  <a:srgbClr val="002060"/>
                </a:solidFill>
              </a:rPr>
              <a:t> מה שישפיע מאוד על תהליך העבודה. </a:t>
            </a:r>
            <a:br>
              <a:rPr lang="he-IL" sz="2400" b="1" dirty="0">
                <a:solidFill>
                  <a:srgbClr val="002060"/>
                </a:solidFill>
              </a:rPr>
            </a:br>
            <a:endParaRPr lang="he-IL" sz="2400" b="1" dirty="0">
              <a:solidFill>
                <a:srgbClr val="002060"/>
              </a:solidFill>
            </a:endParaRPr>
          </a:p>
        </p:txBody>
      </p:sp>
      <p:sp>
        <p:nvSpPr>
          <p:cNvPr id="2" name="כותרת 1"/>
          <p:cNvSpPr>
            <a:spLocks noGrp="1"/>
          </p:cNvSpPr>
          <p:nvPr>
            <p:ph type="ctrTitle"/>
          </p:nvPr>
        </p:nvSpPr>
        <p:spPr>
          <a:xfrm>
            <a:off x="6534" y="7150"/>
            <a:ext cx="8741929" cy="901570"/>
          </a:xfrm>
        </p:spPr>
        <p:txBody>
          <a:bodyPr>
            <a:noAutofit/>
          </a:bodyPr>
          <a:lstStyle/>
          <a:p>
            <a:pPr marL="182880" indent="0" algn="ctr">
              <a:buNone/>
            </a:pPr>
            <a:r>
              <a:rPr lang="he-IL" sz="4400" dirty="0" smtClean="0"/>
              <a:t>התאמות והפחתות</a:t>
            </a:r>
            <a:br>
              <a:rPr lang="he-IL" sz="4400" dirty="0" smtClean="0"/>
            </a:br>
            <a:r>
              <a:rPr lang="he-IL" sz="4400" dirty="0" smtClean="0"/>
              <a:t> ברמת החשבון</a:t>
            </a:r>
            <a:endParaRPr lang="he-IL" sz="4400" dirty="0"/>
          </a:p>
        </p:txBody>
      </p:sp>
      <p:pic>
        <p:nvPicPr>
          <p:cNvPr id="2052" name="Picture 4"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117475"/>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8600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763688" y="1700807"/>
            <a:ext cx="6480720" cy="2376265"/>
          </a:xfrm>
        </p:spPr>
        <p:txBody>
          <a:bodyPr>
            <a:normAutofit fontScale="77500" lnSpcReduction="20000"/>
          </a:bodyPr>
          <a:lstStyle/>
          <a:p>
            <a:pPr algn="r"/>
            <a:endParaRPr lang="he-IL" sz="2400" dirty="0" smtClean="0"/>
          </a:p>
          <a:p>
            <a:pPr algn="r"/>
            <a:endParaRPr lang="he-IL" sz="2400" dirty="0"/>
          </a:p>
          <a:p>
            <a:pPr algn="r"/>
            <a:r>
              <a:rPr lang="he-IL" sz="2400" dirty="0" smtClean="0"/>
              <a:t>פרט 98.01 הינו פרט חדש שנוסף והוא מיועד אך ורק לטובין המיובאים כחפצים אישיים במסגרת זכאות לפטור (עולה, תושב חוזר, דיפלומט </a:t>
            </a:r>
            <a:r>
              <a:rPr lang="he-IL" sz="2400" dirty="0" err="1" smtClean="0"/>
              <a:t>וכו</a:t>
            </a:r>
            <a:r>
              <a:rPr lang="he-IL" sz="2400" dirty="0" smtClean="0"/>
              <a:t>'...).</a:t>
            </a:r>
          </a:p>
          <a:p>
            <a:pPr algn="r"/>
            <a:r>
              <a:rPr lang="he-IL" sz="2400" dirty="0" smtClean="0"/>
              <a:t>מכיוון שהסיווג יהיה בפרט זה ולא בפרט 7 שהפך לקוד הנחה, לא ניתן עוד לעשות שימוש בפרטים הכלליים, ולכן הטובין המפורטים להלן יסווגו בפרט 98.01 (יתר הטובין יסווגו בפרט המהותי).</a:t>
            </a:r>
          </a:p>
          <a:p>
            <a:pPr algn="r"/>
            <a:endParaRPr lang="he-IL" sz="2400" dirty="0" smtClean="0"/>
          </a:p>
          <a:p>
            <a:pPr algn="r"/>
            <a:endParaRPr lang="he-IL" sz="2400" dirty="0"/>
          </a:p>
        </p:txBody>
      </p:sp>
      <p:sp>
        <p:nvSpPr>
          <p:cNvPr id="2" name="כותרת 1"/>
          <p:cNvSpPr>
            <a:spLocks noGrp="1"/>
          </p:cNvSpPr>
          <p:nvPr>
            <p:ph type="ctrTitle"/>
          </p:nvPr>
        </p:nvSpPr>
        <p:spPr>
          <a:xfrm>
            <a:off x="6534" y="7150"/>
            <a:ext cx="8741929" cy="901570"/>
          </a:xfrm>
        </p:spPr>
        <p:txBody>
          <a:bodyPr>
            <a:noAutofit/>
          </a:bodyPr>
          <a:lstStyle/>
          <a:p>
            <a:pPr algn="ctr"/>
            <a:r>
              <a:rPr lang="he-IL" sz="4400" dirty="0" smtClean="0"/>
              <a:t>התאמות והפחתות ברמת החשבון</a:t>
            </a:r>
            <a:endParaRPr lang="he-IL" sz="4400" dirty="0"/>
          </a:p>
        </p:txBody>
      </p:sp>
      <p:pic>
        <p:nvPicPr>
          <p:cNvPr id="2052" name="Picture 4"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117475"/>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40768"/>
            <a:ext cx="9144000" cy="5517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7824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691680" y="2276872"/>
            <a:ext cx="6480720" cy="2376265"/>
          </a:xfrm>
        </p:spPr>
        <p:txBody>
          <a:bodyPr>
            <a:normAutofit/>
          </a:bodyPr>
          <a:lstStyle/>
          <a:p>
            <a:pPr algn="r"/>
            <a:endParaRPr lang="he-IL" sz="2400" dirty="0" smtClean="0"/>
          </a:p>
          <a:p>
            <a:pPr algn="r"/>
            <a:endParaRPr lang="he-IL" sz="2400" dirty="0"/>
          </a:p>
          <a:p>
            <a:pPr algn="r"/>
            <a:endParaRPr lang="he-IL" sz="2400" dirty="0"/>
          </a:p>
        </p:txBody>
      </p:sp>
      <p:sp>
        <p:nvSpPr>
          <p:cNvPr id="2" name="כותרת 1"/>
          <p:cNvSpPr>
            <a:spLocks noGrp="1"/>
          </p:cNvSpPr>
          <p:nvPr>
            <p:ph type="ctrTitle"/>
          </p:nvPr>
        </p:nvSpPr>
        <p:spPr>
          <a:xfrm>
            <a:off x="6534" y="7150"/>
            <a:ext cx="8741929" cy="901570"/>
          </a:xfrm>
        </p:spPr>
        <p:txBody>
          <a:bodyPr>
            <a:noAutofit/>
          </a:bodyPr>
          <a:lstStyle/>
          <a:p>
            <a:pPr algn="ctr"/>
            <a:r>
              <a:rPr lang="he-IL" sz="4400" dirty="0" smtClean="0"/>
              <a:t>התאמות והפחתות ברמת החשבון</a:t>
            </a:r>
            <a:endParaRPr lang="he-IL" sz="4400" dirty="0"/>
          </a:p>
        </p:txBody>
      </p:sp>
      <p:pic>
        <p:nvPicPr>
          <p:cNvPr id="2052" name="Picture 4"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117475"/>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590622"/>
            <a:ext cx="9011732" cy="5112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7358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763688" y="1700807"/>
            <a:ext cx="6480720" cy="2376265"/>
          </a:xfrm>
        </p:spPr>
        <p:txBody>
          <a:bodyPr>
            <a:normAutofit fontScale="77500" lnSpcReduction="20000"/>
          </a:bodyPr>
          <a:lstStyle/>
          <a:p>
            <a:pPr algn="r"/>
            <a:endParaRPr lang="he-IL" sz="2400" dirty="0" smtClean="0"/>
          </a:p>
          <a:p>
            <a:pPr algn="r"/>
            <a:endParaRPr lang="he-IL" sz="2400" dirty="0"/>
          </a:p>
          <a:p>
            <a:pPr algn="r"/>
            <a:r>
              <a:rPr lang="he-IL" sz="2400" dirty="0" smtClean="0"/>
              <a:t>פרט 98.01 הינו פרט חדש שנוסף והוא מיועד אך ורק לטובין המיובאים כחפצים אישיים במסגרת זכאות לפטור (עולה, תושב חוזר, דיפלומט </a:t>
            </a:r>
            <a:r>
              <a:rPr lang="he-IL" sz="2400" dirty="0" err="1" smtClean="0"/>
              <a:t>וכו</a:t>
            </a:r>
            <a:r>
              <a:rPr lang="he-IL" sz="2400" dirty="0" smtClean="0"/>
              <a:t>'...).</a:t>
            </a:r>
          </a:p>
          <a:p>
            <a:pPr algn="r"/>
            <a:r>
              <a:rPr lang="he-IL" sz="2400" dirty="0" smtClean="0"/>
              <a:t>מכיוון שהסיווג יהיה בפרט זה ולא בפרט 7 שהפך לקוד הנחה, לא ניתן עוד לעשות שימוש בפרטים הכלליים, ולכן הטובין המפורטים להלן יסווגו בפרט 98.01 (יתר הטובין יסווגו בפרט המהותי).</a:t>
            </a:r>
          </a:p>
          <a:p>
            <a:pPr algn="r"/>
            <a:endParaRPr lang="he-IL" sz="2400" dirty="0" smtClean="0"/>
          </a:p>
          <a:p>
            <a:pPr algn="r"/>
            <a:endParaRPr lang="he-IL" sz="2400" dirty="0"/>
          </a:p>
        </p:txBody>
      </p:sp>
      <p:sp>
        <p:nvSpPr>
          <p:cNvPr id="2" name="כותרת 1"/>
          <p:cNvSpPr>
            <a:spLocks noGrp="1"/>
          </p:cNvSpPr>
          <p:nvPr>
            <p:ph type="ctrTitle"/>
          </p:nvPr>
        </p:nvSpPr>
        <p:spPr>
          <a:xfrm>
            <a:off x="6534" y="7150"/>
            <a:ext cx="8741929" cy="901570"/>
          </a:xfrm>
        </p:spPr>
        <p:txBody>
          <a:bodyPr>
            <a:noAutofit/>
          </a:bodyPr>
          <a:lstStyle/>
          <a:p>
            <a:pPr algn="ctr"/>
            <a:r>
              <a:rPr lang="he-IL" sz="4400" dirty="0" smtClean="0"/>
              <a:t>התאמות והפחתות ברמת החשבון</a:t>
            </a:r>
            <a:endParaRPr lang="he-IL" sz="4400" dirty="0"/>
          </a:p>
        </p:txBody>
      </p:sp>
      <p:pic>
        <p:nvPicPr>
          <p:cNvPr id="2052" name="Picture 4"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117475"/>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12776"/>
            <a:ext cx="9110417" cy="5445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874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611560" y="1916832"/>
            <a:ext cx="7696944" cy="4320480"/>
          </a:xfrm>
        </p:spPr>
        <p:txBody>
          <a:bodyPr>
            <a:normAutofit/>
          </a:bodyPr>
          <a:lstStyle/>
          <a:p>
            <a:pPr algn="r"/>
            <a:endParaRPr lang="he-IL" sz="2400" dirty="0" smtClean="0"/>
          </a:p>
        </p:txBody>
      </p:sp>
      <p:sp>
        <p:nvSpPr>
          <p:cNvPr id="2" name="כותרת 1"/>
          <p:cNvSpPr>
            <a:spLocks noGrp="1"/>
          </p:cNvSpPr>
          <p:nvPr>
            <p:ph type="ctrTitle"/>
          </p:nvPr>
        </p:nvSpPr>
        <p:spPr>
          <a:xfrm>
            <a:off x="179512" y="0"/>
            <a:ext cx="7772400" cy="1988840"/>
          </a:xfrm>
        </p:spPr>
        <p:txBody>
          <a:bodyPr/>
          <a:lstStyle/>
          <a:p>
            <a:pPr algn="r"/>
            <a:r>
              <a:rPr lang="he-IL" dirty="0" smtClean="0"/>
              <a:t>התאמות והפחתות ברמת הסחורה</a:t>
            </a:r>
            <a:endParaRPr lang="he-IL" dirty="0"/>
          </a:p>
        </p:txBody>
      </p:sp>
      <p:pic>
        <p:nvPicPr>
          <p:cNvPr id="4"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188640"/>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44824"/>
            <a:ext cx="9144000" cy="5229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2635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534" y="7150"/>
            <a:ext cx="8741929" cy="901570"/>
          </a:xfrm>
        </p:spPr>
        <p:txBody>
          <a:bodyPr>
            <a:noAutofit/>
          </a:bodyPr>
          <a:lstStyle/>
          <a:p>
            <a:pPr algn="ctr"/>
            <a:r>
              <a:rPr lang="he-IL" sz="4400" dirty="0" smtClean="0"/>
              <a:t>התאמות והפחתות ברמת החשבון</a:t>
            </a:r>
            <a:endParaRPr lang="he-IL" sz="4400" dirty="0"/>
          </a:p>
        </p:txBody>
      </p:sp>
      <p:pic>
        <p:nvPicPr>
          <p:cNvPr id="2052" name="Picture 4"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117475"/>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טבלה 4"/>
          <p:cNvGraphicFramePr>
            <a:graphicFrameLocks noGrp="1"/>
          </p:cNvGraphicFramePr>
          <p:nvPr>
            <p:extLst>
              <p:ext uri="{D42A27DB-BD31-4B8C-83A1-F6EECF244321}">
                <p14:modId xmlns:p14="http://schemas.microsoft.com/office/powerpoint/2010/main" val="2569390723"/>
              </p:ext>
            </p:extLst>
          </p:nvPr>
        </p:nvGraphicFramePr>
        <p:xfrm>
          <a:off x="710666" y="1700805"/>
          <a:ext cx="7945475" cy="4680527"/>
        </p:xfrm>
        <a:graphic>
          <a:graphicData uri="http://schemas.openxmlformats.org/drawingml/2006/table">
            <a:tbl>
              <a:tblPr rtl="1" firstRow="1" firstCol="1" bandRow="1">
                <a:tableStyleId>{5C22544A-7EE6-4342-B048-85BDC9FD1C3A}</a:tableStyleId>
              </a:tblPr>
              <a:tblGrid>
                <a:gridCol w="1039825"/>
                <a:gridCol w="1489520"/>
                <a:gridCol w="1491015"/>
                <a:gridCol w="1864514"/>
                <a:gridCol w="868015"/>
                <a:gridCol w="1192586"/>
              </a:tblGrid>
              <a:tr h="255885">
                <a:tc>
                  <a:txBody>
                    <a:bodyPr/>
                    <a:lstStyle/>
                    <a:p>
                      <a:pPr algn="r" rtl="1">
                        <a:lnSpc>
                          <a:spcPct val="115000"/>
                        </a:lnSpc>
                        <a:spcAft>
                          <a:spcPts val="0"/>
                        </a:spcAft>
                      </a:pPr>
                      <a:r>
                        <a:rPr lang="he-IL" sz="1100">
                          <a:effectLst/>
                        </a:rPr>
                        <a:t>חשבון מס'</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1</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dirty="0">
                          <a:effectLst/>
                        </a:rPr>
                        <a:t> </a:t>
                      </a:r>
                      <a:endParaRPr lang="en-US" sz="1100" dirty="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r>
              <a:tr h="255885">
                <a:tc>
                  <a:txBody>
                    <a:bodyPr/>
                    <a:lstStyle/>
                    <a:p>
                      <a:pPr algn="r" rtl="1">
                        <a:lnSpc>
                          <a:spcPct val="115000"/>
                        </a:lnSpc>
                        <a:spcAft>
                          <a:spcPts val="0"/>
                        </a:spcAft>
                      </a:pPr>
                      <a:r>
                        <a:rPr lang="he-IL" sz="1100">
                          <a:effectLst/>
                        </a:rPr>
                        <a:t>סחורות</a:t>
                      </a:r>
                      <a:endParaRPr lang="en-US" sz="1100">
                        <a:effectLst/>
                        <a:latin typeface="Calibri"/>
                        <a:ea typeface="Calibri"/>
                        <a:cs typeface="Arial"/>
                      </a:endParaRPr>
                    </a:p>
                  </a:txBody>
                  <a:tcPr marL="68580" marR="68580" marT="0" marB="0" anchor="b"/>
                </a:tc>
                <a:tc>
                  <a:txBody>
                    <a:bodyPr/>
                    <a:lstStyle/>
                    <a:p>
                      <a:pPr algn="r" rtl="1">
                        <a:lnSpc>
                          <a:spcPct val="115000"/>
                        </a:lnSpc>
                        <a:spcAft>
                          <a:spcPts val="0"/>
                        </a:spcAft>
                      </a:pPr>
                      <a:r>
                        <a:rPr lang="he-IL" sz="1100">
                          <a:effectLst/>
                        </a:rPr>
                        <a:t>סיווג</a:t>
                      </a:r>
                      <a:endParaRPr lang="en-US" sz="1100">
                        <a:effectLst/>
                        <a:latin typeface="Calibri"/>
                        <a:ea typeface="Calibri"/>
                        <a:cs typeface="Arial"/>
                      </a:endParaRPr>
                    </a:p>
                  </a:txBody>
                  <a:tcPr marL="68580" marR="68580" marT="0" marB="0" anchor="b"/>
                </a:tc>
                <a:tc>
                  <a:txBody>
                    <a:bodyPr/>
                    <a:lstStyle/>
                    <a:p>
                      <a:pPr algn="r" rtl="1">
                        <a:lnSpc>
                          <a:spcPct val="115000"/>
                        </a:lnSpc>
                        <a:spcAft>
                          <a:spcPts val="0"/>
                        </a:spcAft>
                      </a:pPr>
                      <a:r>
                        <a:rPr lang="he-IL" sz="1100">
                          <a:effectLst/>
                        </a:rPr>
                        <a:t>כמות בחשבון</a:t>
                      </a:r>
                      <a:endParaRPr lang="en-US" sz="1100">
                        <a:effectLst/>
                        <a:latin typeface="Calibri"/>
                        <a:ea typeface="Calibri"/>
                        <a:cs typeface="Arial"/>
                      </a:endParaRPr>
                    </a:p>
                  </a:txBody>
                  <a:tcPr marL="68580" marR="68580" marT="0" marB="0" anchor="b"/>
                </a:tc>
                <a:tc>
                  <a:txBody>
                    <a:bodyPr/>
                    <a:lstStyle/>
                    <a:p>
                      <a:pPr algn="r" rtl="1">
                        <a:lnSpc>
                          <a:spcPct val="115000"/>
                        </a:lnSpc>
                        <a:spcAft>
                          <a:spcPts val="0"/>
                        </a:spcAft>
                      </a:pPr>
                      <a:r>
                        <a:rPr lang="he-IL" sz="1100">
                          <a:effectLst/>
                        </a:rPr>
                        <a:t>כמות לפי יחידה סטטיסטית</a:t>
                      </a:r>
                      <a:endParaRPr lang="en-US" sz="1100">
                        <a:effectLst/>
                        <a:latin typeface="Calibri"/>
                        <a:ea typeface="Calibri"/>
                        <a:cs typeface="Arial"/>
                      </a:endParaRPr>
                    </a:p>
                  </a:txBody>
                  <a:tcPr marL="68580" marR="68580" marT="0" marB="0" anchor="b"/>
                </a:tc>
                <a:tc>
                  <a:txBody>
                    <a:bodyPr/>
                    <a:lstStyle/>
                    <a:p>
                      <a:pPr algn="r" rtl="1">
                        <a:lnSpc>
                          <a:spcPct val="115000"/>
                        </a:lnSpc>
                        <a:spcAft>
                          <a:spcPts val="0"/>
                        </a:spcAft>
                      </a:pPr>
                      <a:r>
                        <a:rPr lang="he-IL" sz="1100">
                          <a:effectLst/>
                        </a:rPr>
                        <a:t>מחיר</a:t>
                      </a:r>
                      <a:endParaRPr lang="en-US" sz="1100">
                        <a:effectLst/>
                        <a:latin typeface="Calibri"/>
                        <a:ea typeface="Calibri"/>
                        <a:cs typeface="Arial"/>
                      </a:endParaRPr>
                    </a:p>
                  </a:txBody>
                  <a:tcPr marL="68580" marR="68580" marT="0" marB="0" anchor="b"/>
                </a:tc>
                <a:tc>
                  <a:txBody>
                    <a:bodyPr/>
                    <a:lstStyle/>
                    <a:p>
                      <a:pPr algn="r" rtl="1">
                        <a:lnSpc>
                          <a:spcPct val="115000"/>
                        </a:lnSpc>
                        <a:spcAft>
                          <a:spcPts val="0"/>
                        </a:spcAft>
                      </a:pPr>
                      <a:r>
                        <a:rPr lang="he-IL" sz="1100">
                          <a:effectLst/>
                        </a:rPr>
                        <a:t>מטבע</a:t>
                      </a:r>
                      <a:endParaRPr lang="en-US" sz="1100">
                        <a:effectLst/>
                        <a:latin typeface="Calibri"/>
                        <a:ea typeface="Calibri"/>
                        <a:cs typeface="Arial"/>
                      </a:endParaRPr>
                    </a:p>
                  </a:txBody>
                  <a:tcPr marL="68580" marR="68580" marT="0" marB="0" anchor="b"/>
                </a:tc>
              </a:tr>
              <a:tr h="255885">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UnitsQuantity</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StatisticalQuantity</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r>
              <a:tr h="255885">
                <a:tc>
                  <a:txBody>
                    <a:bodyPr/>
                    <a:lstStyle/>
                    <a:p>
                      <a:pPr algn="r" rtl="0">
                        <a:lnSpc>
                          <a:spcPct val="115000"/>
                        </a:lnSpc>
                        <a:spcAft>
                          <a:spcPts val="0"/>
                        </a:spcAft>
                      </a:pPr>
                      <a:r>
                        <a:rPr lang="en-US" sz="1100">
                          <a:effectLst/>
                        </a:rPr>
                        <a:t>1</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111111111111</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100</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400</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25,311</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a:t>
                      </a:r>
                      <a:endParaRPr lang="en-US" sz="1100">
                        <a:effectLst/>
                        <a:latin typeface="Calibri"/>
                        <a:ea typeface="Calibri"/>
                        <a:cs typeface="Arial"/>
                      </a:endParaRPr>
                    </a:p>
                  </a:txBody>
                  <a:tcPr marL="68580" marR="68580" marT="0" marB="0" anchor="b"/>
                </a:tc>
              </a:tr>
              <a:tr h="255885">
                <a:tc>
                  <a:txBody>
                    <a:bodyPr/>
                    <a:lstStyle/>
                    <a:p>
                      <a:pPr algn="r" rtl="0">
                        <a:lnSpc>
                          <a:spcPct val="115000"/>
                        </a:lnSpc>
                        <a:spcAft>
                          <a:spcPts val="0"/>
                        </a:spcAft>
                      </a:pPr>
                      <a:r>
                        <a:rPr lang="en-US" sz="1100">
                          <a:effectLst/>
                        </a:rPr>
                        <a:t>2</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222222222222</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256</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1,280</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65,895</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a:t>
                      </a:r>
                      <a:endParaRPr lang="en-US" sz="1100">
                        <a:effectLst/>
                        <a:latin typeface="Calibri"/>
                        <a:ea typeface="Calibri"/>
                        <a:cs typeface="Arial"/>
                      </a:endParaRPr>
                    </a:p>
                  </a:txBody>
                  <a:tcPr marL="68580" marR="68580" marT="0" marB="0" anchor="b"/>
                </a:tc>
              </a:tr>
              <a:tr h="255885">
                <a:tc>
                  <a:txBody>
                    <a:bodyPr/>
                    <a:lstStyle/>
                    <a:p>
                      <a:pPr algn="r" rtl="0">
                        <a:lnSpc>
                          <a:spcPct val="115000"/>
                        </a:lnSpc>
                        <a:spcAft>
                          <a:spcPts val="0"/>
                        </a:spcAft>
                      </a:pPr>
                      <a:r>
                        <a:rPr lang="en-US" sz="1100">
                          <a:effectLst/>
                        </a:rPr>
                        <a:t>3</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333333333333</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321</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482</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12,354</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a:t>
                      </a:r>
                      <a:endParaRPr lang="en-US" sz="1100">
                        <a:effectLst/>
                        <a:latin typeface="Calibri"/>
                        <a:ea typeface="Calibri"/>
                        <a:cs typeface="Arial"/>
                      </a:endParaRPr>
                    </a:p>
                  </a:txBody>
                  <a:tcPr marL="68580" marR="68580" marT="0" marB="0" anchor="b"/>
                </a:tc>
              </a:tr>
              <a:tr h="255885">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r>
              <a:tr h="255885">
                <a:tc gridSpan="2">
                  <a:txBody>
                    <a:bodyPr/>
                    <a:lstStyle/>
                    <a:p>
                      <a:pPr algn="r" rtl="1">
                        <a:lnSpc>
                          <a:spcPct val="115000"/>
                        </a:lnSpc>
                        <a:spcAft>
                          <a:spcPts val="0"/>
                        </a:spcAft>
                      </a:pPr>
                      <a:r>
                        <a:rPr lang="he-IL" sz="1100">
                          <a:effectLst/>
                        </a:rPr>
                        <a:t>הנחות והתאמות:</a:t>
                      </a:r>
                      <a:endParaRPr lang="en-US" sz="1100">
                        <a:effectLst/>
                        <a:latin typeface="Calibri"/>
                        <a:ea typeface="Calibri"/>
                        <a:cs typeface="Arial"/>
                      </a:endParaRPr>
                    </a:p>
                  </a:txBody>
                  <a:tcPr marL="68580" marR="68580" marT="0" marB="0" anchor="b"/>
                </a:tc>
                <a:tc hMerge="1">
                  <a:txBody>
                    <a:bodyPr/>
                    <a:lstStyle/>
                    <a:p>
                      <a:pPr rtl="1"/>
                      <a:endParaRPr lang="he-IL"/>
                    </a:p>
                  </a:txBody>
                  <a:tcPr/>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r>
              <a:tr h="255885">
                <a:tc>
                  <a:txBody>
                    <a:bodyPr/>
                    <a:lstStyle/>
                    <a:p>
                      <a:pPr algn="r" rtl="1">
                        <a:lnSpc>
                          <a:spcPct val="115000"/>
                        </a:lnSpc>
                        <a:spcAft>
                          <a:spcPts val="0"/>
                        </a:spcAft>
                      </a:pPr>
                      <a:r>
                        <a:rPr lang="he-IL" sz="1100">
                          <a:effectLst/>
                        </a:rPr>
                        <a:t>הובלה</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6,000</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a:t>
                      </a:r>
                      <a:endParaRPr lang="en-US" sz="1100">
                        <a:effectLst/>
                        <a:latin typeface="Calibri"/>
                        <a:ea typeface="Calibri"/>
                        <a:cs typeface="Arial"/>
                      </a:endParaRPr>
                    </a:p>
                  </a:txBody>
                  <a:tcPr marL="68580" marR="68580" marT="0" marB="0" anchor="b"/>
                </a:tc>
              </a:tr>
              <a:tr h="255885">
                <a:tc>
                  <a:txBody>
                    <a:bodyPr/>
                    <a:lstStyle/>
                    <a:p>
                      <a:pPr algn="r" rtl="1">
                        <a:lnSpc>
                          <a:spcPct val="115000"/>
                        </a:lnSpc>
                        <a:spcAft>
                          <a:spcPts val="0"/>
                        </a:spcAft>
                      </a:pPr>
                      <a:r>
                        <a:rPr lang="he-IL" sz="1100">
                          <a:effectLst/>
                        </a:rPr>
                        <a:t>ביטוח</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12,000</a:t>
                      </a:r>
                      <a:endParaRPr lang="en-US" sz="1100">
                        <a:effectLst/>
                        <a:latin typeface="Calibri"/>
                        <a:ea typeface="Calibri"/>
                        <a:cs typeface="Arial"/>
                      </a:endParaRPr>
                    </a:p>
                  </a:txBody>
                  <a:tcPr marL="68580" marR="68580" marT="0" marB="0" anchor="b"/>
                </a:tc>
                <a:tc>
                  <a:txBody>
                    <a:bodyPr/>
                    <a:lstStyle/>
                    <a:p>
                      <a:pPr algn="l" rtl="1">
                        <a:lnSpc>
                          <a:spcPct val="115000"/>
                        </a:lnSpc>
                        <a:spcAft>
                          <a:spcPts val="0"/>
                        </a:spcAft>
                      </a:pPr>
                      <a:r>
                        <a:rPr lang="he-IL" sz="1100">
                          <a:effectLst/>
                        </a:rPr>
                        <a:t>₪</a:t>
                      </a:r>
                      <a:endParaRPr lang="en-US" sz="1100">
                        <a:effectLst/>
                        <a:latin typeface="Calibri"/>
                        <a:ea typeface="Calibri"/>
                        <a:cs typeface="Arial"/>
                      </a:endParaRPr>
                    </a:p>
                  </a:txBody>
                  <a:tcPr marL="68580" marR="68580" marT="0" marB="0" anchor="b"/>
                </a:tc>
              </a:tr>
              <a:tr h="255885">
                <a:tc>
                  <a:txBody>
                    <a:bodyPr/>
                    <a:lstStyle/>
                    <a:p>
                      <a:pPr algn="r" rtl="1">
                        <a:lnSpc>
                          <a:spcPct val="115000"/>
                        </a:lnSpc>
                        <a:spcAft>
                          <a:spcPts val="0"/>
                        </a:spcAft>
                      </a:pPr>
                      <a:r>
                        <a:rPr lang="he-IL" sz="1100">
                          <a:effectLst/>
                        </a:rPr>
                        <a:t>עמלה חייבת</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1,500</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a:t>
                      </a:r>
                      <a:endParaRPr lang="en-US" sz="1100">
                        <a:effectLst/>
                        <a:latin typeface="Calibri"/>
                        <a:ea typeface="Calibri"/>
                        <a:cs typeface="Arial"/>
                      </a:endParaRPr>
                    </a:p>
                  </a:txBody>
                  <a:tcPr marL="68580" marR="68580" marT="0" marB="0" anchor="b"/>
                </a:tc>
              </a:tr>
              <a:tr h="1865792">
                <a:tc>
                  <a:txBody>
                    <a:bodyPr/>
                    <a:lstStyle/>
                    <a:p>
                      <a:pPr algn="r" rtl="1">
                        <a:lnSpc>
                          <a:spcPct val="115000"/>
                        </a:lnSpc>
                        <a:spcAft>
                          <a:spcPts val="0"/>
                        </a:spcAft>
                      </a:pPr>
                      <a:r>
                        <a:rPr lang="he-IL" sz="1100">
                          <a:effectLst/>
                        </a:rPr>
                        <a:t>אגרת נמל מוצהרת</a:t>
                      </a:r>
                      <a:endParaRPr lang="en-US" sz="1100">
                        <a:effectLst/>
                        <a:latin typeface="Calibri"/>
                        <a:ea typeface="Calibri"/>
                        <a:cs typeface="Arial"/>
                      </a:endParaRPr>
                    </a:p>
                  </a:txBody>
                  <a:tcPr marL="68580" marR="68580" marT="0" marB="0" anchor="b"/>
                </a:tc>
                <a:tc>
                  <a:txBody>
                    <a:bodyPr/>
                    <a:lstStyle/>
                    <a:p>
                      <a:pPr algn="l" rtl="0">
                        <a:lnSpc>
                          <a:spcPct val="115000"/>
                        </a:lnSpc>
                        <a:spcAft>
                          <a:spcPts val="0"/>
                        </a:spcAft>
                      </a:pPr>
                      <a:endParaRPr lang="en-US" sz="1100" dirty="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dirty="0">
                          <a:effectLst/>
                        </a:rPr>
                        <a:t> </a:t>
                      </a:r>
                      <a:endParaRPr lang="en-US" sz="1100" dirty="0">
                        <a:effectLst/>
                        <a:latin typeface="Calibri"/>
                        <a:ea typeface="Calibri"/>
                        <a:cs typeface="Arial"/>
                      </a:endParaRPr>
                    </a:p>
                  </a:txBody>
                  <a:tcPr marL="68580" marR="68580" marT="0" marB="0" anchor="b"/>
                </a:tc>
                <a:tc>
                  <a:txBody>
                    <a:bodyPr/>
                    <a:lstStyle/>
                    <a:p>
                      <a:pPr algn="l" rtl="0">
                        <a:lnSpc>
                          <a:spcPct val="115000"/>
                        </a:lnSpc>
                        <a:spcAft>
                          <a:spcPts val="0"/>
                        </a:spcAft>
                      </a:pPr>
                      <a:r>
                        <a:rPr lang="en-US" sz="1100">
                          <a:effectLst/>
                        </a:rPr>
                        <a:t> </a:t>
                      </a:r>
                      <a:endParaRPr lang="en-US" sz="1100">
                        <a:effectLst/>
                        <a:latin typeface="Calibri"/>
                        <a:ea typeface="Calibri"/>
                        <a:cs typeface="Arial"/>
                      </a:endParaRPr>
                    </a:p>
                  </a:txBody>
                  <a:tcPr marL="68580" marR="68580" marT="0" marB="0" anchor="b"/>
                </a:tc>
                <a:tc>
                  <a:txBody>
                    <a:bodyPr/>
                    <a:lstStyle/>
                    <a:p>
                      <a:pPr algn="r" rtl="0">
                        <a:lnSpc>
                          <a:spcPct val="115000"/>
                        </a:lnSpc>
                        <a:spcAft>
                          <a:spcPts val="0"/>
                        </a:spcAft>
                      </a:pPr>
                      <a:r>
                        <a:rPr lang="en-US" sz="1100">
                          <a:effectLst/>
                        </a:rPr>
                        <a:t>600</a:t>
                      </a:r>
                      <a:endParaRPr lang="en-US" sz="1100">
                        <a:effectLst/>
                        <a:latin typeface="Calibri"/>
                        <a:ea typeface="Calibri"/>
                        <a:cs typeface="Arial"/>
                      </a:endParaRPr>
                    </a:p>
                  </a:txBody>
                  <a:tcPr marL="68580" marR="68580" marT="0" marB="0" anchor="b"/>
                </a:tc>
                <a:tc>
                  <a:txBody>
                    <a:bodyPr/>
                    <a:lstStyle/>
                    <a:p>
                      <a:pPr algn="l" rtl="1">
                        <a:lnSpc>
                          <a:spcPct val="115000"/>
                        </a:lnSpc>
                        <a:spcAft>
                          <a:spcPts val="0"/>
                        </a:spcAft>
                      </a:pPr>
                      <a:r>
                        <a:rPr lang="he-IL" sz="1100" dirty="0">
                          <a:effectLst/>
                        </a:rPr>
                        <a:t>₪</a:t>
                      </a:r>
                      <a:endParaRPr lang="en-US" sz="1100" dirty="0">
                        <a:effectLst/>
                        <a:latin typeface="Calibri"/>
                        <a:ea typeface="Calibri"/>
                        <a:cs typeface="Arial"/>
                      </a:endParaRPr>
                    </a:p>
                  </a:txBody>
                  <a:tcPr marL="68580" marR="68580" marT="0" marB="0" anchor="b"/>
                </a:tc>
              </a:tr>
            </a:tbl>
          </a:graphicData>
        </a:graphic>
      </p:graphicFrame>
    </p:spTree>
    <p:extLst>
      <p:ext uri="{BB962C8B-B14F-4D97-AF65-F5344CB8AC3E}">
        <p14:creationId xmlns:p14="http://schemas.microsoft.com/office/powerpoint/2010/main" val="1143356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זרם מדחף">
  <a:themeElements>
    <a:clrScheme name="זרם מדחף">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זרם מדחף">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זרם מדחף">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8294</TotalTime>
  <Words>1247</Words>
  <Application>Microsoft Office PowerPoint</Application>
  <PresentationFormat>‫הצגה על המסך (4:3)</PresentationFormat>
  <Paragraphs>411</Paragraphs>
  <Slides>21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21</vt:i4>
      </vt:variant>
    </vt:vector>
  </HeadingPairs>
  <TitlesOfParts>
    <vt:vector size="22" baseType="lpstr">
      <vt:lpstr>זרם מדחף</vt:lpstr>
      <vt:lpstr>נושא הערכה: התאמות והפחתות בשער עולמי</vt:lpstr>
      <vt:lpstr>התאמות ברמת הצהרה</vt:lpstr>
      <vt:lpstr>התאמות ברמת הצהרה</vt:lpstr>
      <vt:lpstr>התאמות והפחתות  ברמת החשבון</vt:lpstr>
      <vt:lpstr>התאמות והפחתות ברמת החשבון</vt:lpstr>
      <vt:lpstr>התאמות והפחתות ברמת החשבון</vt:lpstr>
      <vt:lpstr>התאמות והפחתות ברמת החשבון</vt:lpstr>
      <vt:lpstr>התאמות והפחתות ברמת הסחורה</vt:lpstr>
      <vt:lpstr>התאמות והפחתות ברמת החשבון</vt:lpstr>
      <vt:lpstr>התאמות והפחתות ברמת הסחורה</vt:lpstr>
      <vt:lpstr>סוגי התאמות והפחתות</vt:lpstr>
      <vt:lpstr>מקדם העמסה</vt:lpstr>
      <vt:lpstr>מקדם העמסה</vt:lpstr>
      <vt:lpstr>כנ"מ ושח"מ</vt:lpstr>
      <vt:lpstr>הצהרת רכב</vt:lpstr>
      <vt:lpstr>מערכת ספקים</vt:lpstr>
      <vt:lpstr>מערכת ספקים</vt:lpstr>
      <vt:lpstr>מערכת ספקים</vt:lpstr>
      <vt:lpstr>מערכת ספקים</vt:lpstr>
      <vt:lpstr>תצהיר יבואן </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יבוא אישי בשער עולמי</dc:title>
  <dc:creator>רקפת ישי</dc:creator>
  <cp:lastModifiedBy>דני דרגוצקי</cp:lastModifiedBy>
  <cp:revision>55</cp:revision>
  <cp:lastPrinted>2017-07-26T08:53:13Z</cp:lastPrinted>
  <dcterms:created xsi:type="dcterms:W3CDTF">2017-07-23T06:08:59Z</dcterms:created>
  <dcterms:modified xsi:type="dcterms:W3CDTF">2017-07-30T12:13:53Z</dcterms:modified>
</cp:coreProperties>
</file>