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61" r:id="rId6"/>
    <p:sldId id="260" r:id="rId7"/>
    <p:sldId id="262" r:id="rId8"/>
    <p:sldId id="263" r:id="rId9"/>
    <p:sldId id="271" r:id="rId10"/>
    <p:sldId id="264" r:id="rId11"/>
    <p:sldId id="272" r:id="rId12"/>
    <p:sldId id="265" r:id="rId13"/>
    <p:sldId id="266" r:id="rId14"/>
    <p:sldId id="273" r:id="rId15"/>
    <p:sldId id="274" r:id="rId16"/>
    <p:sldId id="269" r:id="rId17"/>
    <p:sldId id="276" r:id="rId18"/>
    <p:sldId id="270" r:id="rId19"/>
    <p:sldId id="277" r:id="rId20"/>
    <p:sldId id="278" r:id="rId21"/>
    <p:sldId id="287" r:id="rId22"/>
    <p:sldId id="279" r:id="rId23"/>
    <p:sldId id="280" r:id="rId24"/>
    <p:sldId id="282" r:id="rId25"/>
    <p:sldId id="285" r:id="rId26"/>
    <p:sldId id="284"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22"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B884BE-78A1-4922-8D4C-13CB882DDD46}" type="datetimeFigureOut">
              <a:rPr lang="en-US" smtClean="0"/>
              <a:pPr/>
              <a:t>4/12/2015</a:t>
            </a:fld>
            <a:endParaRPr lang="en-US"/>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4E2DA2-A035-4057-BA62-E7BFB2070E79}" type="slidenum">
              <a:rPr lang="en-US" smtClean="0"/>
              <a:pPr/>
              <a:t>‹#›</a:t>
            </a:fld>
            <a:endParaRPr lang="en-US"/>
          </a:p>
        </p:txBody>
      </p:sp>
    </p:spTree>
    <p:extLst>
      <p:ext uri="{BB962C8B-B14F-4D97-AF65-F5344CB8AC3E}">
        <p14:creationId xmlns:p14="http://schemas.microsoft.com/office/powerpoint/2010/main" val="729234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en-US"/>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7D26BFA1-1B44-42E4-BF57-E984A539C504}" type="datetime1">
              <a:rPr lang="en-US" smtClean="0"/>
              <a:pPr/>
              <a:t>4/12/2015</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24C2863C-E454-4FAF-B7D4-1439053918E7}" type="slidenum">
              <a:rPr lang="en-US" smtClean="0"/>
              <a:pPr/>
              <a:t>‹#›</a:t>
            </a:fld>
            <a:endParaRPr lang="en-US"/>
          </a:p>
        </p:txBody>
      </p:sp>
    </p:spTree>
    <p:extLst>
      <p:ext uri="{BB962C8B-B14F-4D97-AF65-F5344CB8AC3E}">
        <p14:creationId xmlns:p14="http://schemas.microsoft.com/office/powerpoint/2010/main" val="4288951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46C9A583-0ED2-4A95-ADDA-D912E19ECE16}" type="datetime1">
              <a:rPr lang="en-US" smtClean="0"/>
              <a:pPr/>
              <a:t>4/12/2015</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24C2863C-E454-4FAF-B7D4-1439053918E7}" type="slidenum">
              <a:rPr lang="en-US" smtClean="0"/>
              <a:pPr/>
              <a:t>‹#›</a:t>
            </a:fld>
            <a:endParaRPr lang="en-US"/>
          </a:p>
        </p:txBody>
      </p:sp>
    </p:spTree>
    <p:extLst>
      <p:ext uri="{BB962C8B-B14F-4D97-AF65-F5344CB8AC3E}">
        <p14:creationId xmlns:p14="http://schemas.microsoft.com/office/powerpoint/2010/main" val="2298267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85BDFB4F-CC02-405B-98D9-443B2FD9A832}" type="datetime1">
              <a:rPr lang="en-US" smtClean="0"/>
              <a:pPr/>
              <a:t>4/12/2015</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24C2863C-E454-4FAF-B7D4-1439053918E7}" type="slidenum">
              <a:rPr lang="en-US" smtClean="0"/>
              <a:pPr/>
              <a:t>‹#›</a:t>
            </a:fld>
            <a:endParaRPr lang="en-US"/>
          </a:p>
        </p:txBody>
      </p:sp>
    </p:spTree>
    <p:extLst>
      <p:ext uri="{BB962C8B-B14F-4D97-AF65-F5344CB8AC3E}">
        <p14:creationId xmlns:p14="http://schemas.microsoft.com/office/powerpoint/2010/main" val="3053588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65BFCB7C-BD24-40C2-A89D-85ECDA671B1D}" type="datetime1">
              <a:rPr lang="en-US" smtClean="0"/>
              <a:pPr/>
              <a:t>4/12/2015</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24C2863C-E454-4FAF-B7D4-1439053918E7}" type="slidenum">
              <a:rPr lang="en-US" smtClean="0"/>
              <a:pPr/>
              <a:t>‹#›</a:t>
            </a:fld>
            <a:endParaRPr lang="en-US"/>
          </a:p>
        </p:txBody>
      </p:sp>
    </p:spTree>
    <p:extLst>
      <p:ext uri="{BB962C8B-B14F-4D97-AF65-F5344CB8AC3E}">
        <p14:creationId xmlns:p14="http://schemas.microsoft.com/office/powerpoint/2010/main" val="751266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l">
              <a:defRPr sz="4000" b="1" cap="all"/>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017CE611-D0AA-4050-B9BA-F129CB619A0E}" type="datetime1">
              <a:rPr lang="en-US" smtClean="0"/>
              <a:pPr/>
              <a:t>4/12/2015</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24C2863C-E454-4FAF-B7D4-1439053918E7}" type="slidenum">
              <a:rPr lang="en-US" smtClean="0"/>
              <a:pPr/>
              <a:t>‹#›</a:t>
            </a:fld>
            <a:endParaRPr lang="en-US"/>
          </a:p>
        </p:txBody>
      </p:sp>
    </p:spTree>
    <p:extLst>
      <p:ext uri="{BB962C8B-B14F-4D97-AF65-F5344CB8AC3E}">
        <p14:creationId xmlns:p14="http://schemas.microsoft.com/office/powerpoint/2010/main" val="3210323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p>
            <a:fld id="{8C286D1F-C0ED-4713-B1DE-825269689C92}" type="datetime1">
              <a:rPr lang="en-US" smtClean="0"/>
              <a:pPr/>
              <a:t>4/12/2015</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24C2863C-E454-4FAF-B7D4-1439053918E7}" type="slidenum">
              <a:rPr lang="en-US" smtClean="0"/>
              <a:pPr/>
              <a:t>‹#›</a:t>
            </a:fld>
            <a:endParaRPr lang="en-US"/>
          </a:p>
        </p:txBody>
      </p:sp>
    </p:spTree>
    <p:extLst>
      <p:ext uri="{BB962C8B-B14F-4D97-AF65-F5344CB8AC3E}">
        <p14:creationId xmlns:p14="http://schemas.microsoft.com/office/powerpoint/2010/main" val="411340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p>
            <a:fld id="{FF761417-6297-4788-9B7B-4397DA9D36AB}" type="datetime1">
              <a:rPr lang="en-US" smtClean="0"/>
              <a:pPr/>
              <a:t>4/12/2015</a:t>
            </a:fld>
            <a:endParaRPr lang="en-US"/>
          </a:p>
        </p:txBody>
      </p:sp>
      <p:sp>
        <p:nvSpPr>
          <p:cNvPr id="8" name="מציין מיקום של כותרת תחתונה 7"/>
          <p:cNvSpPr>
            <a:spLocks noGrp="1"/>
          </p:cNvSpPr>
          <p:nvPr>
            <p:ph type="ftr" sz="quarter" idx="11"/>
          </p:nvPr>
        </p:nvSpPr>
        <p:spPr/>
        <p:txBody>
          <a:bodyPr/>
          <a:lstStyle/>
          <a:p>
            <a:endParaRPr lang="en-US"/>
          </a:p>
        </p:txBody>
      </p:sp>
      <p:sp>
        <p:nvSpPr>
          <p:cNvPr id="9" name="מציין מיקום של מספר שקופית 8"/>
          <p:cNvSpPr>
            <a:spLocks noGrp="1"/>
          </p:cNvSpPr>
          <p:nvPr>
            <p:ph type="sldNum" sz="quarter" idx="12"/>
          </p:nvPr>
        </p:nvSpPr>
        <p:spPr/>
        <p:txBody>
          <a:bodyPr/>
          <a:lstStyle/>
          <a:p>
            <a:fld id="{24C2863C-E454-4FAF-B7D4-1439053918E7}" type="slidenum">
              <a:rPr lang="en-US" smtClean="0"/>
              <a:pPr/>
              <a:t>‹#›</a:t>
            </a:fld>
            <a:endParaRPr lang="en-US"/>
          </a:p>
        </p:txBody>
      </p:sp>
    </p:spTree>
    <p:extLst>
      <p:ext uri="{BB962C8B-B14F-4D97-AF65-F5344CB8AC3E}">
        <p14:creationId xmlns:p14="http://schemas.microsoft.com/office/powerpoint/2010/main" val="1544072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696D90EC-7B49-4751-B1C7-7FFBDDCF34D7}" type="datetime1">
              <a:rPr lang="en-US" smtClean="0"/>
              <a:pPr/>
              <a:t>4/12/2015</a:t>
            </a:fld>
            <a:endParaRPr lang="en-US"/>
          </a:p>
        </p:txBody>
      </p:sp>
      <p:sp>
        <p:nvSpPr>
          <p:cNvPr id="4" name="מציין מיקום של כותרת תחתונה 3"/>
          <p:cNvSpPr>
            <a:spLocks noGrp="1"/>
          </p:cNvSpPr>
          <p:nvPr>
            <p:ph type="ftr" sz="quarter" idx="11"/>
          </p:nvPr>
        </p:nvSpPr>
        <p:spPr/>
        <p:txBody>
          <a:bodyPr/>
          <a:lstStyle/>
          <a:p>
            <a:endParaRPr lang="en-US"/>
          </a:p>
        </p:txBody>
      </p:sp>
      <p:sp>
        <p:nvSpPr>
          <p:cNvPr id="5" name="מציין מיקום של מספר שקופית 4"/>
          <p:cNvSpPr>
            <a:spLocks noGrp="1"/>
          </p:cNvSpPr>
          <p:nvPr>
            <p:ph type="sldNum" sz="quarter" idx="12"/>
          </p:nvPr>
        </p:nvSpPr>
        <p:spPr/>
        <p:txBody>
          <a:bodyPr/>
          <a:lstStyle/>
          <a:p>
            <a:fld id="{24C2863C-E454-4FAF-B7D4-1439053918E7}" type="slidenum">
              <a:rPr lang="en-US" smtClean="0"/>
              <a:pPr/>
              <a:t>‹#›</a:t>
            </a:fld>
            <a:endParaRPr lang="en-US"/>
          </a:p>
        </p:txBody>
      </p:sp>
    </p:spTree>
    <p:extLst>
      <p:ext uri="{BB962C8B-B14F-4D97-AF65-F5344CB8AC3E}">
        <p14:creationId xmlns:p14="http://schemas.microsoft.com/office/powerpoint/2010/main" val="319209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34A00470-B2C5-492D-930D-C4E36B997FD1}" type="datetime1">
              <a:rPr lang="en-US" smtClean="0"/>
              <a:pPr/>
              <a:t>4/12/2015</a:t>
            </a:fld>
            <a:endParaRPr lang="en-US"/>
          </a:p>
        </p:txBody>
      </p:sp>
      <p:sp>
        <p:nvSpPr>
          <p:cNvPr id="3" name="מציין מיקום של כותרת תחתונה 2"/>
          <p:cNvSpPr>
            <a:spLocks noGrp="1"/>
          </p:cNvSpPr>
          <p:nvPr>
            <p:ph type="ftr" sz="quarter" idx="11"/>
          </p:nvPr>
        </p:nvSpPr>
        <p:spPr/>
        <p:txBody>
          <a:bodyPr/>
          <a:lstStyle/>
          <a:p>
            <a:endParaRPr lang="en-US"/>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a:t>
            </a:fld>
            <a:endParaRPr lang="en-US"/>
          </a:p>
        </p:txBody>
      </p:sp>
    </p:spTree>
    <p:extLst>
      <p:ext uri="{BB962C8B-B14F-4D97-AF65-F5344CB8AC3E}">
        <p14:creationId xmlns:p14="http://schemas.microsoft.com/office/powerpoint/2010/main" val="456039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l">
              <a:defRPr sz="2000" b="1"/>
            </a:lvl1p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D70B770-1F05-4655-B067-DFEFC56F68BD}" type="datetime1">
              <a:rPr lang="en-US" smtClean="0"/>
              <a:pPr/>
              <a:t>4/12/2015</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24C2863C-E454-4FAF-B7D4-1439053918E7}" type="slidenum">
              <a:rPr lang="en-US" smtClean="0"/>
              <a:pPr/>
              <a:t>‹#›</a:t>
            </a:fld>
            <a:endParaRPr lang="en-US"/>
          </a:p>
        </p:txBody>
      </p:sp>
    </p:spTree>
    <p:extLst>
      <p:ext uri="{BB962C8B-B14F-4D97-AF65-F5344CB8AC3E}">
        <p14:creationId xmlns:p14="http://schemas.microsoft.com/office/powerpoint/2010/main" val="1703277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l">
              <a:defRPr sz="2000" b="1"/>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E5E3868-3A4A-4D36-8D72-01A6FD4B0302}" type="datetime1">
              <a:rPr lang="en-US" smtClean="0"/>
              <a:pPr/>
              <a:t>4/12/2015</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24C2863C-E454-4FAF-B7D4-1439053918E7}" type="slidenum">
              <a:rPr lang="en-US" smtClean="0"/>
              <a:pPr/>
              <a:t>‹#›</a:t>
            </a:fld>
            <a:endParaRPr lang="en-US"/>
          </a:p>
        </p:txBody>
      </p:sp>
    </p:spTree>
    <p:extLst>
      <p:ext uri="{BB962C8B-B14F-4D97-AF65-F5344CB8AC3E}">
        <p14:creationId xmlns:p14="http://schemas.microsoft.com/office/powerpoint/2010/main" val="644945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C7F0F-FAF9-4CDE-9CC5-6C6761B4DEC9}" type="datetime1">
              <a:rPr lang="en-US" smtClean="0"/>
              <a:pPr/>
              <a:t>4/12/2015</a:t>
            </a:fld>
            <a:endParaRPr lang="en-US"/>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מציין מיקום של מספר שקופית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2863C-E454-4FAF-B7D4-1439053918E7}" type="slidenum">
              <a:rPr lang="en-US" smtClean="0"/>
              <a:pPr/>
              <a:t>‹#›</a:t>
            </a:fld>
            <a:endParaRPr lang="en-US"/>
          </a:p>
        </p:txBody>
      </p:sp>
    </p:spTree>
    <p:extLst>
      <p:ext uri="{BB962C8B-B14F-4D97-AF65-F5344CB8AC3E}">
        <p14:creationId xmlns:p14="http://schemas.microsoft.com/office/powerpoint/2010/main" val="131067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mailto:shoshr@chamber.org.il"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ctrTitle"/>
          </p:nvPr>
        </p:nvSpPr>
        <p:spPr>
          <a:xfrm>
            <a:off x="685800" y="1556792"/>
            <a:ext cx="7772400" cy="1008112"/>
          </a:xfrm>
        </p:spPr>
        <p:txBody>
          <a:bodyPr/>
          <a:lstStyle/>
          <a:p>
            <a:r>
              <a:rPr lang="he-IL" b="1" dirty="0" smtClean="0">
                <a:cs typeface="+mn-cs"/>
              </a:rPr>
              <a:t>אכיפה מנהלית בחוק הגנת הצרכן</a:t>
            </a:r>
            <a:endParaRPr lang="en-US" b="1" dirty="0">
              <a:cs typeface="+mn-cs"/>
            </a:endParaRPr>
          </a:p>
        </p:txBody>
      </p:sp>
      <p:sp>
        <p:nvSpPr>
          <p:cNvPr id="3" name="כותרת משנה 2"/>
          <p:cNvSpPr>
            <a:spLocks noGrp="1"/>
          </p:cNvSpPr>
          <p:nvPr>
            <p:ph type="subTitle" idx="1"/>
          </p:nvPr>
        </p:nvSpPr>
        <p:spPr>
          <a:xfrm>
            <a:off x="1371600" y="4462264"/>
            <a:ext cx="6400800" cy="1270992"/>
          </a:xfrm>
        </p:spPr>
        <p:txBody>
          <a:bodyPr/>
          <a:lstStyle/>
          <a:p>
            <a:r>
              <a:rPr lang="he-IL" b="1" dirty="0" smtClean="0"/>
              <a:t>הוראות עיקריות לרשתות קמעונאיות</a:t>
            </a:r>
          </a:p>
          <a:p>
            <a:r>
              <a:rPr lang="he-IL" b="1" dirty="0" smtClean="0"/>
              <a:t>1 מרץ 2015</a:t>
            </a:r>
            <a:endParaRPr lang="en-US" b="1"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1</a:t>
            </a:fld>
            <a:endParaRPr lang="en-US"/>
          </a:p>
        </p:txBody>
      </p:sp>
      <p:pic>
        <p:nvPicPr>
          <p:cNvPr id="7" name="Picture 9" descr="21357_STRIP_middle"/>
          <p:cNvPicPr>
            <a:picLocks noChangeAspect="1" noChangeArrowheads="1"/>
          </p:cNvPicPr>
          <p:nvPr/>
        </p:nvPicPr>
        <p:blipFill>
          <a:blip r:embed="rId3" cstate="print"/>
          <a:srcRect t="40536" b="40804"/>
          <a:stretch>
            <a:fillRect/>
          </a:stretch>
        </p:blipFill>
        <p:spPr bwMode="auto">
          <a:xfrm>
            <a:off x="0" y="2708275"/>
            <a:ext cx="9144000" cy="1279525"/>
          </a:xfrm>
          <a:prstGeom prst="rect">
            <a:avLst/>
          </a:prstGeom>
          <a:noFill/>
          <a:ln w="9525">
            <a:noFill/>
            <a:miter lim="800000"/>
            <a:headEnd/>
            <a:tailEnd/>
          </a:ln>
        </p:spPr>
      </p:pic>
      <p:pic>
        <p:nvPicPr>
          <p:cNvPr id="8" name="Picture 14" descr="26051_logo_egud_B"/>
          <p:cNvPicPr>
            <a:picLocks noChangeAspect="1" noChangeArrowheads="1"/>
          </p:cNvPicPr>
          <p:nvPr/>
        </p:nvPicPr>
        <p:blipFill>
          <a:blip r:embed="rId4" cstate="print"/>
          <a:srcRect/>
          <a:stretch>
            <a:fillRect/>
          </a:stretch>
        </p:blipFill>
        <p:spPr bwMode="auto">
          <a:xfrm>
            <a:off x="2807916" y="404813"/>
            <a:ext cx="3528169" cy="1089181"/>
          </a:xfrm>
          <a:prstGeom prst="rect">
            <a:avLst/>
          </a:prstGeom>
          <a:noFill/>
        </p:spPr>
      </p:pic>
    </p:spTree>
    <p:extLst>
      <p:ext uri="{BB962C8B-B14F-4D97-AF65-F5344CB8AC3E}">
        <p14:creationId xmlns:p14="http://schemas.microsoft.com/office/powerpoint/2010/main" val="135825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268760"/>
            <a:ext cx="8229600" cy="850106"/>
          </a:xfrm>
        </p:spPr>
        <p:txBody>
          <a:bodyPr>
            <a:normAutofit fontScale="90000"/>
          </a:bodyPr>
          <a:lstStyle/>
          <a:p>
            <a:r>
              <a:rPr lang="he-IL" b="1" dirty="0" smtClean="0">
                <a:cs typeface="+mn-cs"/>
              </a:rPr>
              <a:t>עיצום </a:t>
            </a:r>
            <a:r>
              <a:rPr lang="he-IL" b="1" dirty="0">
                <a:cs typeface="+mn-cs"/>
              </a:rPr>
              <a:t>כספי </a:t>
            </a:r>
            <a:r>
              <a:rPr lang="he-IL" b="1" dirty="0" smtClean="0">
                <a:cs typeface="+mn-cs"/>
              </a:rPr>
              <a:t>של 22,000 ₪</a:t>
            </a:r>
            <a:br>
              <a:rPr lang="he-IL" b="1" dirty="0" smtClean="0">
                <a:cs typeface="+mn-cs"/>
              </a:rPr>
            </a:br>
            <a:r>
              <a:rPr lang="he-IL" sz="3100" b="1" dirty="0" smtClean="0">
                <a:cs typeface="+mn-cs"/>
              </a:rPr>
              <a:t>הבלטה של אותיות במידע</a:t>
            </a:r>
            <a:endParaRPr lang="en-US" sz="3100" b="1" dirty="0">
              <a:cs typeface="+mn-cs"/>
            </a:endParaRPr>
          </a:p>
        </p:txBody>
      </p:sp>
      <p:sp>
        <p:nvSpPr>
          <p:cNvPr id="3" name="מציין מיקום תוכן 2"/>
          <p:cNvSpPr>
            <a:spLocks noGrp="1"/>
          </p:cNvSpPr>
          <p:nvPr>
            <p:ph idx="1"/>
          </p:nvPr>
        </p:nvSpPr>
        <p:spPr>
          <a:xfrm>
            <a:off x="457200" y="2132856"/>
            <a:ext cx="8229600" cy="4525963"/>
          </a:xfrm>
        </p:spPr>
        <p:txBody>
          <a:bodyPr/>
          <a:lstStyle/>
          <a:p>
            <a:pPr algn="r" rtl="1"/>
            <a:r>
              <a:rPr lang="he-IL" dirty="0" smtClean="0"/>
              <a:t>עוסק לא קיים הוראות לעניין </a:t>
            </a:r>
            <a:r>
              <a:rPr lang="he-IL" u="sng" dirty="0" smtClean="0"/>
              <a:t>הבלטה ואופן הניסוח </a:t>
            </a:r>
            <a:r>
              <a:rPr lang="he-IL" dirty="0" smtClean="0"/>
              <a:t>של תנאים מהותיים בחוזה אחיד או לעניין צירוף  מסמך נפרד לגביהם:</a:t>
            </a:r>
          </a:p>
          <a:p>
            <a:pPr lvl="1" algn="r" rtl="1"/>
            <a:r>
              <a:rPr lang="he-IL" dirty="0" smtClean="0"/>
              <a:t>השר רשאי לקבוע באשור ועדת הכלכלה הוראות לעניין רשימת תנאים מהותיים בחוזה אחיד, הבלטתם ואופן  ניסוחם, לרבות החובה לצרף מסמך נפרד לגביהם. הוראות לפי פיסקה זו יכול שיהיו לפי סוגי עוסקים או  שירותים.</a:t>
            </a:r>
          </a:p>
          <a:p>
            <a:pPr marL="457200" lvl="1" indent="0" algn="r" rtl="1">
              <a:buNone/>
            </a:pPr>
            <a:r>
              <a:rPr lang="he-IL" dirty="0" smtClean="0"/>
              <a:t>   (סעיף 4א(2)  לחוק)</a:t>
            </a:r>
            <a:endParaRPr lang="en-US"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10</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27803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412776"/>
            <a:ext cx="8229600" cy="994122"/>
          </a:xfrm>
        </p:spPr>
        <p:txBody>
          <a:bodyPr>
            <a:normAutofit fontScale="90000"/>
          </a:bodyPr>
          <a:lstStyle/>
          <a:p>
            <a:r>
              <a:rPr lang="he-IL" b="1" dirty="0" smtClean="0">
                <a:cs typeface="+mn-cs"/>
              </a:rPr>
              <a:t>עיצום </a:t>
            </a:r>
            <a:r>
              <a:rPr lang="he-IL" b="1" dirty="0">
                <a:cs typeface="+mn-cs"/>
              </a:rPr>
              <a:t>כספי </a:t>
            </a:r>
            <a:r>
              <a:rPr lang="he-IL" b="1" dirty="0" smtClean="0">
                <a:cs typeface="+mn-cs"/>
              </a:rPr>
              <a:t>של </a:t>
            </a:r>
            <a:r>
              <a:rPr lang="he-IL" b="1" dirty="0">
                <a:cs typeface="+mn-cs"/>
              </a:rPr>
              <a:t>22,000 </a:t>
            </a:r>
            <a:r>
              <a:rPr lang="he-IL" b="1" dirty="0" smtClean="0">
                <a:cs typeface="+mn-cs"/>
              </a:rPr>
              <a:t>₪</a:t>
            </a:r>
            <a:br>
              <a:rPr lang="he-IL" b="1" dirty="0" smtClean="0">
                <a:cs typeface="+mn-cs"/>
              </a:rPr>
            </a:br>
            <a:r>
              <a:rPr lang="he-IL" sz="3100" b="1" dirty="0" smtClean="0">
                <a:cs typeface="+mn-cs"/>
              </a:rPr>
              <a:t>הבלטה של אותיות במידע </a:t>
            </a:r>
            <a:endParaRPr lang="en-US" sz="3100" b="1" dirty="0">
              <a:cs typeface="+mn-cs"/>
            </a:endParaRPr>
          </a:p>
        </p:txBody>
      </p:sp>
      <p:sp>
        <p:nvSpPr>
          <p:cNvPr id="3" name="מציין מיקום תוכן 2"/>
          <p:cNvSpPr>
            <a:spLocks noGrp="1"/>
          </p:cNvSpPr>
          <p:nvPr>
            <p:ph idx="1"/>
          </p:nvPr>
        </p:nvSpPr>
        <p:spPr>
          <a:xfrm>
            <a:off x="457200" y="2320280"/>
            <a:ext cx="8229600" cy="4205064"/>
          </a:xfrm>
        </p:spPr>
        <p:txBody>
          <a:bodyPr/>
          <a:lstStyle/>
          <a:p>
            <a:pPr algn="r" rtl="1">
              <a:buNone/>
            </a:pPr>
            <a:r>
              <a:rPr lang="he-IL" dirty="0" smtClean="0">
                <a:solidFill>
                  <a:srgbClr val="FF0000"/>
                </a:solidFill>
              </a:rPr>
              <a:t>		</a:t>
            </a:r>
            <a:r>
              <a:rPr lang="he-IL" sz="2000" dirty="0" smtClean="0">
                <a:solidFill>
                  <a:srgbClr val="FF0000"/>
                </a:solidFill>
              </a:rPr>
              <a:t>תקנות הגנת הצרכן (האותיות בחוזה אחיד ו</a:t>
            </a:r>
            <a:r>
              <a:rPr lang="he-IL" sz="2000" b="1" dirty="0" smtClean="0">
                <a:solidFill>
                  <a:srgbClr val="FF0000"/>
                </a:solidFill>
              </a:rPr>
              <a:t>בתנאי הכלול במידע אחר</a:t>
            </a:r>
            <a:r>
              <a:rPr lang="he-IL" sz="2000" dirty="0" smtClean="0">
                <a:solidFill>
                  <a:srgbClr val="FF0000"/>
                </a:solidFill>
              </a:rPr>
              <a:t> 	המיועד לצרכן),תשנ"ה-1995</a:t>
            </a:r>
          </a:p>
          <a:p>
            <a:pPr algn="r" rtl="1">
              <a:buNone/>
            </a:pPr>
            <a:endParaRPr lang="he-IL" sz="2000" dirty="0" smtClean="0">
              <a:solidFill>
                <a:srgbClr val="FF0000"/>
              </a:solidFill>
            </a:endParaRPr>
          </a:p>
          <a:p>
            <a:pPr algn="r" rtl="1">
              <a:buFontTx/>
              <a:buChar char="-"/>
            </a:pPr>
            <a:r>
              <a:rPr lang="he-IL" sz="2000" dirty="0" smtClean="0">
                <a:solidFill>
                  <a:srgbClr val="FF0000"/>
                </a:solidFill>
              </a:rPr>
              <a:t>בתנאי הכלול במידע אחר המיועד לצרכן:</a:t>
            </a:r>
          </a:p>
          <a:p>
            <a:pPr lvl="1" algn="r" rtl="1">
              <a:buFontTx/>
              <a:buChar char="-"/>
            </a:pPr>
            <a:r>
              <a:rPr lang="he-IL" sz="1600" dirty="0" smtClean="0">
                <a:solidFill>
                  <a:srgbClr val="FF0000"/>
                </a:solidFill>
              </a:rPr>
              <a:t>האותיות לא  תהיינה  נטויות או מוצרות וכן הכיתוב עצמו לא יהיה בניצב לתוכן המידע, בהיפוך או  באלכסון;</a:t>
            </a:r>
          </a:p>
          <a:p>
            <a:pPr lvl="1" algn="r" rtl="1">
              <a:buFontTx/>
              <a:buChar char="-"/>
            </a:pPr>
            <a:r>
              <a:rPr lang="he-IL" sz="1600" dirty="0" smtClean="0">
                <a:solidFill>
                  <a:srgbClr val="FF0000"/>
                </a:solidFill>
              </a:rPr>
              <a:t>צבע  האותיות יהיה  נוגד את  צבע הנייר או  הרקע שעליו הן  כתובות;</a:t>
            </a:r>
          </a:p>
          <a:p>
            <a:pPr lvl="1" algn="r" rtl="1">
              <a:buFontTx/>
              <a:buChar char="-"/>
            </a:pPr>
            <a:r>
              <a:rPr lang="he-IL" sz="1600" dirty="0" smtClean="0">
                <a:solidFill>
                  <a:srgbClr val="FF0000"/>
                </a:solidFill>
              </a:rPr>
              <a:t>הרווח בין השורות לא יקטין מגודל האות  בשורה;</a:t>
            </a:r>
          </a:p>
          <a:p>
            <a:pPr lvl="1" algn="r" rtl="1">
              <a:buFontTx/>
              <a:buChar char="-"/>
            </a:pPr>
            <a:r>
              <a:rPr lang="he-IL" sz="1600" dirty="0" smtClean="0">
                <a:solidFill>
                  <a:srgbClr val="FF0000"/>
                </a:solidFill>
              </a:rPr>
              <a:t>האותיות  בשורות  לא תיגענה אחת  </a:t>
            </a:r>
            <a:r>
              <a:rPr lang="he-IL" sz="1600" dirty="0" err="1" smtClean="0">
                <a:solidFill>
                  <a:srgbClr val="FF0000"/>
                </a:solidFill>
              </a:rPr>
              <a:t>בשניה</a:t>
            </a:r>
            <a:r>
              <a:rPr lang="he-IL" sz="1600" dirty="0" smtClean="0">
                <a:solidFill>
                  <a:srgbClr val="FF0000"/>
                </a:solidFill>
              </a:rPr>
              <a:t>.</a:t>
            </a:r>
          </a:p>
          <a:p>
            <a:pPr lvl="1" algn="r" rtl="1">
              <a:buFontTx/>
              <a:buChar char="-"/>
            </a:pPr>
            <a:endParaRPr lang="he-IL" sz="1600" dirty="0" smtClean="0">
              <a:solidFill>
                <a:srgbClr val="FF0000"/>
              </a:solidFill>
            </a:endParaRPr>
          </a:p>
          <a:p>
            <a:pPr lvl="1" algn="r" rtl="1">
              <a:buFontTx/>
              <a:buChar char="-"/>
            </a:pPr>
            <a:endParaRPr lang="he-IL" sz="1600" dirty="0" smtClean="0">
              <a:solidFill>
                <a:srgbClr val="FF0000"/>
              </a:solidFill>
            </a:endParaRPr>
          </a:p>
          <a:p>
            <a:pPr lvl="1" algn="r" rtl="1">
              <a:buNone/>
            </a:pPr>
            <a:r>
              <a:rPr lang="he-IL" sz="1200" dirty="0" smtClean="0">
                <a:solidFill>
                  <a:srgbClr val="FF0000"/>
                </a:solidFill>
              </a:rPr>
              <a:t>* ההתייחסות  כאן   רק לתנאי  שבמידע  אחר</a:t>
            </a:r>
          </a:p>
          <a:p>
            <a:pPr algn="r" rtl="1">
              <a:buNone/>
            </a:pPr>
            <a:endParaRPr lang="en-US" sz="2000" dirty="0">
              <a:solidFill>
                <a:srgbClr val="FF0000"/>
              </a:solidFill>
            </a:endParaRPr>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11</a:t>
            </a:fld>
            <a:endParaRPr lang="en-US"/>
          </a:p>
        </p:txBody>
      </p:sp>
      <p:sp>
        <p:nvSpPr>
          <p:cNvPr id="5" name="חץ שמאלה 4"/>
          <p:cNvSpPr/>
          <p:nvPr/>
        </p:nvSpPr>
        <p:spPr>
          <a:xfrm>
            <a:off x="7812360" y="2584328"/>
            <a:ext cx="504056"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7"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170915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268760"/>
            <a:ext cx="8229600" cy="936104"/>
          </a:xfrm>
        </p:spPr>
        <p:txBody>
          <a:bodyPr>
            <a:normAutofit fontScale="90000"/>
          </a:bodyPr>
          <a:lstStyle/>
          <a:p>
            <a:r>
              <a:rPr lang="he-IL" b="1" dirty="0" smtClean="0">
                <a:cs typeface="+mn-cs"/>
              </a:rPr>
              <a:t>עיצום </a:t>
            </a:r>
            <a:r>
              <a:rPr lang="he-IL" b="1" dirty="0">
                <a:cs typeface="+mn-cs"/>
              </a:rPr>
              <a:t>כספי </a:t>
            </a:r>
            <a:r>
              <a:rPr lang="he-IL" b="1" dirty="0" smtClean="0">
                <a:cs typeface="+mn-cs"/>
              </a:rPr>
              <a:t>של </a:t>
            </a:r>
            <a:r>
              <a:rPr lang="he-IL" b="1" dirty="0">
                <a:cs typeface="+mn-cs"/>
              </a:rPr>
              <a:t>22,000 </a:t>
            </a:r>
            <a:r>
              <a:rPr lang="he-IL" b="1" dirty="0" smtClean="0">
                <a:cs typeface="+mn-cs"/>
              </a:rPr>
              <a:t>₪</a:t>
            </a:r>
            <a:br>
              <a:rPr lang="he-IL" b="1" dirty="0" smtClean="0">
                <a:cs typeface="+mn-cs"/>
              </a:rPr>
            </a:br>
            <a:r>
              <a:rPr lang="he-IL" sz="3100" b="1" dirty="0" smtClean="0">
                <a:cs typeface="+mn-cs"/>
              </a:rPr>
              <a:t>גילוי  זהות של עוסק </a:t>
            </a:r>
            <a:endParaRPr lang="en-US" sz="3100" b="1" dirty="0">
              <a:cs typeface="+mn-cs"/>
            </a:endParaRPr>
          </a:p>
        </p:txBody>
      </p:sp>
      <p:sp>
        <p:nvSpPr>
          <p:cNvPr id="3" name="מציין מיקום תוכן 2"/>
          <p:cNvSpPr>
            <a:spLocks noGrp="1"/>
          </p:cNvSpPr>
          <p:nvPr>
            <p:ph idx="1"/>
          </p:nvPr>
        </p:nvSpPr>
        <p:spPr>
          <a:xfrm>
            <a:off x="457200" y="2248272"/>
            <a:ext cx="8229600" cy="4349080"/>
          </a:xfrm>
        </p:spPr>
        <p:txBody>
          <a:bodyPr>
            <a:normAutofit fontScale="85000" lnSpcReduction="20000"/>
          </a:bodyPr>
          <a:lstStyle/>
          <a:p>
            <a:pPr algn="r" rtl="1"/>
            <a:r>
              <a:rPr lang="he-IL" dirty="0" smtClean="0"/>
              <a:t>עוסק לא גילה לצרכן את שמו ואת מספר הזהות שלו: </a:t>
            </a:r>
          </a:p>
          <a:p>
            <a:pPr lvl="1" algn="r" rtl="1"/>
            <a:r>
              <a:rPr lang="he-IL" dirty="0" smtClean="0"/>
              <a:t>עוסק חייב לגלות לצרכן את שמו ואת מספר הזהות* שלו על גבי כל אחד מאלה:</a:t>
            </a:r>
          </a:p>
          <a:p>
            <a:pPr lvl="2" algn="r" rtl="1"/>
            <a:r>
              <a:rPr lang="he-IL" dirty="0" smtClean="0"/>
              <a:t>תכתובות  (טופס הזמנה, תעודת אחריות ואשור התקנה) מטעמו המופנית לצרכן;</a:t>
            </a:r>
          </a:p>
          <a:p>
            <a:pPr lvl="2" algn="r" rtl="1"/>
            <a:r>
              <a:rPr lang="he-IL" dirty="0" smtClean="0"/>
              <a:t>הצעה מטעמו לכריתת  חוזה;</a:t>
            </a:r>
          </a:p>
          <a:p>
            <a:pPr lvl="2" algn="r" rtl="1"/>
            <a:r>
              <a:rPr lang="he-IL" dirty="0" smtClean="0"/>
              <a:t>חוזה  שעליו הוא חותם;</a:t>
            </a:r>
          </a:p>
          <a:p>
            <a:pPr lvl="2" algn="r" rtl="1"/>
            <a:r>
              <a:rPr lang="he-IL" dirty="0" smtClean="0"/>
              <a:t>שובר  תשלום באשראי או חשבונית מס.</a:t>
            </a:r>
          </a:p>
          <a:p>
            <a:pPr lvl="2" algn="r" rtl="1">
              <a:buNone/>
            </a:pPr>
            <a:endParaRPr lang="he-IL" dirty="0" smtClean="0"/>
          </a:p>
          <a:p>
            <a:pPr marL="914400" lvl="2" indent="0" algn="r" rtl="1">
              <a:buNone/>
            </a:pPr>
            <a:r>
              <a:rPr lang="he-IL" dirty="0" smtClean="0"/>
              <a:t>(סעיף 4ב לחוק)</a:t>
            </a:r>
          </a:p>
          <a:p>
            <a:pPr marL="914400" lvl="2" indent="0" algn="r" rtl="1">
              <a:buNone/>
            </a:pPr>
            <a:endParaRPr lang="he-IL" dirty="0" smtClean="0"/>
          </a:p>
          <a:p>
            <a:pPr algn="r" rtl="1">
              <a:buNone/>
            </a:pPr>
            <a:r>
              <a:rPr lang="he-IL" sz="3000" dirty="0" smtClean="0"/>
              <a:t>	</a:t>
            </a:r>
            <a:r>
              <a:rPr lang="he-IL" sz="3000" dirty="0" smtClean="0">
                <a:solidFill>
                  <a:srgbClr val="FF0000"/>
                </a:solidFill>
              </a:rPr>
              <a:t>*מספר זהות - לגבי חברה הרשומה בישראל: מספר   הרישום;</a:t>
            </a:r>
            <a:endParaRPr lang="en-US" sz="3000" dirty="0" smtClean="0">
              <a:solidFill>
                <a:srgbClr val="FF0000"/>
              </a:solidFill>
            </a:endParaRPr>
          </a:p>
          <a:p>
            <a:pPr marL="914400" lvl="2" indent="0" algn="r" rtl="1">
              <a:buNone/>
            </a:pPr>
            <a:endParaRPr lang="he-IL" dirty="0" smtClean="0"/>
          </a:p>
          <a:p>
            <a:pPr lvl="2" algn="r" rtl="1">
              <a:buNone/>
            </a:pPr>
            <a:endParaRPr lang="en-US"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12</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394368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277888"/>
            <a:ext cx="8229600" cy="926976"/>
          </a:xfrm>
        </p:spPr>
        <p:txBody>
          <a:bodyPr>
            <a:normAutofit fontScale="90000"/>
          </a:bodyPr>
          <a:lstStyle/>
          <a:p>
            <a:r>
              <a:rPr lang="he-IL" b="1" dirty="0" smtClean="0">
                <a:cs typeface="+mn-cs"/>
              </a:rPr>
              <a:t>עיצום </a:t>
            </a:r>
            <a:r>
              <a:rPr lang="he-IL" b="1" dirty="0">
                <a:cs typeface="+mn-cs"/>
              </a:rPr>
              <a:t>כספי </a:t>
            </a:r>
            <a:r>
              <a:rPr lang="he-IL" b="1" dirty="0" smtClean="0">
                <a:cs typeface="+mn-cs"/>
              </a:rPr>
              <a:t>של </a:t>
            </a:r>
            <a:r>
              <a:rPr lang="he-IL" b="1" dirty="0">
                <a:cs typeface="+mn-cs"/>
              </a:rPr>
              <a:t>22,000 </a:t>
            </a:r>
            <a:r>
              <a:rPr lang="he-IL" b="1" dirty="0" smtClean="0">
                <a:cs typeface="+mn-cs"/>
              </a:rPr>
              <a:t>₪</a:t>
            </a:r>
            <a:br>
              <a:rPr lang="he-IL" b="1" dirty="0" smtClean="0">
                <a:cs typeface="+mn-cs"/>
              </a:rPr>
            </a:br>
            <a:r>
              <a:rPr lang="he-IL" sz="3100" b="1" dirty="0" smtClean="0">
                <a:cs typeface="+mn-cs"/>
              </a:rPr>
              <a:t>גילוי מדיניות  השבת טובין </a:t>
            </a:r>
            <a:endParaRPr lang="en-US" sz="3100" b="1" dirty="0">
              <a:cs typeface="+mn-cs"/>
            </a:endParaRPr>
          </a:p>
        </p:txBody>
      </p:sp>
      <p:sp>
        <p:nvSpPr>
          <p:cNvPr id="3" name="מציין מיקום תוכן 2"/>
          <p:cNvSpPr>
            <a:spLocks noGrp="1"/>
          </p:cNvSpPr>
          <p:nvPr>
            <p:ph idx="1"/>
          </p:nvPr>
        </p:nvSpPr>
        <p:spPr>
          <a:xfrm>
            <a:off x="457200" y="2248272"/>
            <a:ext cx="8229600" cy="4349080"/>
          </a:xfrm>
        </p:spPr>
        <p:txBody>
          <a:bodyPr>
            <a:normAutofit fontScale="92500" lnSpcReduction="10000"/>
          </a:bodyPr>
          <a:lstStyle/>
          <a:p>
            <a:pPr algn="r" rtl="1"/>
            <a:r>
              <a:rPr lang="he-IL" dirty="0" smtClean="0"/>
              <a:t>עוסק לא השיב לצרכן את התמורה שקיבל ממנו:</a:t>
            </a:r>
          </a:p>
          <a:p>
            <a:pPr lvl="1" algn="r" rtl="1"/>
            <a:r>
              <a:rPr lang="he-IL" dirty="0" smtClean="0"/>
              <a:t>עוסק חייב להציג במקום עסקו במקום הנראה לעין ובאותיות  ברורות,  מודעה המפרטת את מדיניות החזרת  טובין שלא עקב פגם. המודעה מפרטת אם ניתן להחזיר את הטובין,  ההגבלות להחזרה,  תנאי ההחזרה, אופן וסוג ההחזר שיקבל הצרכן.</a:t>
            </a:r>
          </a:p>
          <a:p>
            <a:pPr lvl="1" algn="r" rtl="1"/>
            <a:r>
              <a:rPr lang="he-IL" dirty="0" smtClean="0"/>
              <a:t>ביקש צרכן להחזיר טובין בהתאם למדיניות כאמור והעוסק לא פעל בהתאם או שהעוסק לא הציג מודעה כלל, רשאי  הצרכן  להחזיר את הטובין  לעוסק בתוך 7 ימים מיום  </a:t>
            </a:r>
            <a:r>
              <a:rPr lang="he-IL" dirty="0" err="1" smtClean="0"/>
              <a:t>שסורב</a:t>
            </a:r>
            <a:r>
              <a:rPr lang="he-IL" dirty="0" smtClean="0"/>
              <a:t>, והעוסק חייב להחזיר לצרכן את התמורה ששילם.</a:t>
            </a:r>
          </a:p>
          <a:p>
            <a:pPr marL="457200" lvl="1" indent="0" algn="r" rtl="1">
              <a:buNone/>
            </a:pPr>
            <a:r>
              <a:rPr lang="he-IL" dirty="0" smtClean="0"/>
              <a:t>   (סעיף 4ג (ב) ו(ג) לחוק) </a:t>
            </a:r>
            <a:endParaRPr lang="en-US"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13</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249444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268760"/>
            <a:ext cx="8229600" cy="994122"/>
          </a:xfrm>
        </p:spPr>
        <p:txBody>
          <a:bodyPr>
            <a:normAutofit fontScale="90000"/>
          </a:bodyPr>
          <a:lstStyle/>
          <a:p>
            <a:r>
              <a:rPr lang="he-IL" b="1" dirty="0">
                <a:cs typeface="+mn-cs"/>
              </a:rPr>
              <a:t>עיצום </a:t>
            </a:r>
            <a:r>
              <a:rPr lang="he-IL" b="1" dirty="0" smtClean="0">
                <a:cs typeface="+mn-cs"/>
              </a:rPr>
              <a:t>כספי של </a:t>
            </a:r>
            <a:r>
              <a:rPr lang="he-IL" b="1" dirty="0">
                <a:cs typeface="+mn-cs"/>
              </a:rPr>
              <a:t>22,000 </a:t>
            </a:r>
            <a:r>
              <a:rPr lang="he-IL" b="1" dirty="0" smtClean="0">
                <a:cs typeface="+mn-cs"/>
              </a:rPr>
              <a:t>₪</a:t>
            </a:r>
            <a:br>
              <a:rPr lang="he-IL" b="1" dirty="0" smtClean="0">
                <a:cs typeface="+mn-cs"/>
              </a:rPr>
            </a:br>
            <a:r>
              <a:rPr lang="he-IL" sz="3100" b="1" dirty="0" smtClean="0">
                <a:cs typeface="+mn-cs"/>
              </a:rPr>
              <a:t>גילוי מדיניות השבת טובין </a:t>
            </a:r>
            <a:endParaRPr lang="en-US" sz="3100" b="1" dirty="0">
              <a:cs typeface="+mn-cs"/>
            </a:endParaRPr>
          </a:p>
        </p:txBody>
      </p:sp>
      <p:sp>
        <p:nvSpPr>
          <p:cNvPr id="3" name="מציין מיקום תוכן 2"/>
          <p:cNvSpPr>
            <a:spLocks noGrp="1"/>
          </p:cNvSpPr>
          <p:nvPr>
            <p:ph idx="1"/>
          </p:nvPr>
        </p:nvSpPr>
        <p:spPr>
          <a:xfrm>
            <a:off x="457200" y="2248272"/>
            <a:ext cx="8229600" cy="4277072"/>
          </a:xfrm>
        </p:spPr>
        <p:txBody>
          <a:bodyPr>
            <a:normAutofit lnSpcReduction="10000"/>
          </a:bodyPr>
          <a:lstStyle/>
          <a:p>
            <a:pPr algn="r" rtl="1"/>
            <a:r>
              <a:rPr lang="he-IL" dirty="0" smtClean="0"/>
              <a:t>מתי אין חובה להחזיר את התמורה:</a:t>
            </a:r>
          </a:p>
          <a:p>
            <a:pPr lvl="1" algn="r" rtl="1"/>
            <a:r>
              <a:rPr lang="he-IL" dirty="0" smtClean="0"/>
              <a:t>הרעה במצב הטובין (פתיחת אריזה כשלעצמה לא תיחשב   הרעה  במצב הטובין)</a:t>
            </a:r>
          </a:p>
          <a:p>
            <a:pPr lvl="1" algn="r" rtl="1"/>
            <a:r>
              <a:rPr lang="he-IL" dirty="0" smtClean="0"/>
              <a:t>מוצרי מזון או  טובין  פסידים (עיתון, פרחים)</a:t>
            </a:r>
          </a:p>
          <a:p>
            <a:pPr lvl="1" algn="r" rtl="1"/>
            <a:r>
              <a:rPr lang="he-IL" dirty="0" smtClean="0"/>
              <a:t>טובין  הניתנים להקלטה, לשעתוק, או לשכפול,  שהצרכן פתח את  אריזתם המקורית.</a:t>
            </a:r>
          </a:p>
          <a:p>
            <a:pPr lvl="1" algn="r" rtl="1"/>
            <a:r>
              <a:rPr lang="he-IL" dirty="0" smtClean="0"/>
              <a:t>טובין שיוצרו  במיוחד לפי הזמנה של הצרכן.</a:t>
            </a:r>
          </a:p>
          <a:p>
            <a:pPr lvl="1" algn="r" rtl="1"/>
            <a:r>
              <a:rPr lang="he-IL" dirty="0" smtClean="0"/>
              <a:t>טובין שבהתאם להוראות שניתנו לפי דין אין להחזירם.</a:t>
            </a:r>
          </a:p>
          <a:p>
            <a:pPr lvl="1" algn="r" rtl="1"/>
            <a:r>
              <a:rPr lang="he-IL" dirty="0" smtClean="0"/>
              <a:t>טובין  שקבע השר באשור ועדת הכלכלה של הכנסת.</a:t>
            </a:r>
            <a:endParaRPr lang="en-US"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14</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101769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251520" y="1196752"/>
            <a:ext cx="8435280" cy="998984"/>
          </a:xfrm>
        </p:spPr>
        <p:txBody>
          <a:bodyPr>
            <a:noAutofit/>
          </a:bodyPr>
          <a:lstStyle/>
          <a:p>
            <a:r>
              <a:rPr lang="he-IL" sz="3200" b="1" u="sng" dirty="0" smtClean="0">
                <a:cs typeface="+mn-cs"/>
              </a:rPr>
              <a:t>היחס בין מדינות השבת טובין ותקנות ביטול עסקה</a:t>
            </a:r>
            <a:endParaRPr lang="en-US" sz="3200" b="1" u="sng" dirty="0">
              <a:cs typeface="+mn-cs"/>
            </a:endParaRPr>
          </a:p>
        </p:txBody>
      </p:sp>
      <p:sp>
        <p:nvSpPr>
          <p:cNvPr id="3" name="מציין מיקום תוכן 2"/>
          <p:cNvSpPr>
            <a:spLocks noGrp="1"/>
          </p:cNvSpPr>
          <p:nvPr>
            <p:ph idx="1"/>
          </p:nvPr>
        </p:nvSpPr>
        <p:spPr>
          <a:xfrm>
            <a:off x="457200" y="2348880"/>
            <a:ext cx="8229600" cy="4032448"/>
          </a:xfrm>
        </p:spPr>
        <p:txBody>
          <a:bodyPr>
            <a:normAutofit/>
          </a:bodyPr>
          <a:lstStyle/>
          <a:p>
            <a:pPr algn="r" rtl="1"/>
            <a:r>
              <a:rPr lang="he-IL" sz="2800" dirty="0" smtClean="0"/>
              <a:t>האם תמיד צריך לשים שלט?</a:t>
            </a:r>
          </a:p>
          <a:p>
            <a:pPr algn="r" rtl="1"/>
            <a:r>
              <a:rPr lang="he-IL" sz="2800" dirty="0" smtClean="0"/>
              <a:t>מתי נגמרת  החובה לביטול עסקה ומתחילה המדיניות?</a:t>
            </a:r>
          </a:p>
          <a:p>
            <a:pPr algn="r" rtl="1">
              <a:buNone/>
            </a:pPr>
            <a:r>
              <a:rPr lang="he-IL" dirty="0" smtClean="0"/>
              <a:t>	</a:t>
            </a:r>
            <a:endParaRPr lang="he-IL" sz="2800" dirty="0" smtClean="0">
              <a:solidFill>
                <a:srgbClr val="00B050"/>
              </a:solidFill>
            </a:endParaRPr>
          </a:p>
          <a:p>
            <a:pPr lvl="1" algn="r" rtl="1"/>
            <a:r>
              <a:rPr lang="he-IL" sz="2600" dirty="0" smtClean="0">
                <a:solidFill>
                  <a:srgbClr val="00B050"/>
                </a:solidFill>
              </a:rPr>
              <a:t>אם  העוסק  מוכר מוצרים שאינם כלולים בתקנות הוא חייב לשים לגביהם שלט ולקבוע מדיניות השבה.</a:t>
            </a:r>
          </a:p>
          <a:p>
            <a:pPr lvl="1" algn="r" rtl="1">
              <a:buNone/>
            </a:pPr>
            <a:endParaRPr lang="he-IL" sz="2600" dirty="0" smtClean="0">
              <a:solidFill>
                <a:srgbClr val="00B050"/>
              </a:solidFill>
            </a:endParaRPr>
          </a:p>
          <a:p>
            <a:pPr lvl="1" algn="r" rtl="1"/>
            <a:r>
              <a:rPr lang="he-IL" sz="2600" dirty="0" smtClean="0">
                <a:solidFill>
                  <a:srgbClr val="00B050"/>
                </a:solidFill>
              </a:rPr>
              <a:t>אם יש מודעה וצוין בה כי אין החזרות בכלל, יש  להוסיף כי האמור לא חל במקרים שנקבעו לפי חוק.</a:t>
            </a:r>
            <a:endParaRPr lang="en-US" sz="2600" dirty="0">
              <a:solidFill>
                <a:srgbClr val="00B050"/>
              </a:solidFill>
            </a:endParaRPr>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15</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273054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277888"/>
            <a:ext cx="8229600" cy="710952"/>
          </a:xfrm>
        </p:spPr>
        <p:txBody>
          <a:bodyPr>
            <a:normAutofit fontScale="90000"/>
          </a:bodyPr>
          <a:lstStyle/>
          <a:p>
            <a:r>
              <a:rPr lang="he-IL" sz="4000" b="1" dirty="0">
                <a:cs typeface="+mn-cs"/>
              </a:rPr>
              <a:t>עיצום </a:t>
            </a:r>
            <a:r>
              <a:rPr lang="he-IL" sz="4000" b="1" dirty="0" smtClean="0">
                <a:cs typeface="+mn-cs"/>
              </a:rPr>
              <a:t>כספי של 22,000 </a:t>
            </a:r>
            <a:r>
              <a:rPr lang="he-IL" sz="4000" b="1" dirty="0">
                <a:cs typeface="+mn-cs"/>
              </a:rPr>
              <a:t>₪ </a:t>
            </a:r>
            <a:r>
              <a:rPr lang="he-IL" sz="4000" b="1" dirty="0" smtClean="0">
                <a:cs typeface="+mn-cs"/>
              </a:rPr>
              <a:t/>
            </a:r>
            <a:br>
              <a:rPr lang="he-IL" sz="4000" b="1" dirty="0" smtClean="0">
                <a:cs typeface="+mn-cs"/>
              </a:rPr>
            </a:br>
            <a:r>
              <a:rPr lang="he-IL" sz="3100" b="1" dirty="0" smtClean="0">
                <a:cs typeface="+mn-cs"/>
              </a:rPr>
              <a:t>עסקה  באשראי</a:t>
            </a:r>
            <a:endParaRPr lang="en-US" sz="3100" b="1" dirty="0">
              <a:cs typeface="+mn-cs"/>
            </a:endParaRPr>
          </a:p>
        </p:txBody>
      </p:sp>
      <p:sp>
        <p:nvSpPr>
          <p:cNvPr id="3" name="מציין מיקום תוכן 2"/>
          <p:cNvSpPr>
            <a:spLocks noGrp="1"/>
          </p:cNvSpPr>
          <p:nvPr>
            <p:ph idx="1"/>
          </p:nvPr>
        </p:nvSpPr>
        <p:spPr>
          <a:xfrm>
            <a:off x="457200" y="2071389"/>
            <a:ext cx="8229600" cy="4525963"/>
          </a:xfrm>
        </p:spPr>
        <p:txBody>
          <a:bodyPr>
            <a:normAutofit fontScale="70000" lnSpcReduction="20000"/>
          </a:bodyPr>
          <a:lstStyle/>
          <a:p>
            <a:pPr algn="r" rtl="1"/>
            <a:r>
              <a:rPr lang="he-IL" dirty="0" smtClean="0"/>
              <a:t>עוסק קבע מחיר באשראי בעסקה עם צרכן, בלי שמסר לצרכן הודעה מראש:</a:t>
            </a:r>
          </a:p>
          <a:p>
            <a:pPr lvl="1" algn="r" rtl="1"/>
            <a:r>
              <a:rPr lang="he-IL" dirty="0" smtClean="0"/>
              <a:t>השר רשאי לקבוע </a:t>
            </a:r>
            <a:r>
              <a:rPr lang="he-IL" u="sng" dirty="0" smtClean="0"/>
              <a:t>בצו טובין ושירותים </a:t>
            </a:r>
            <a:r>
              <a:rPr lang="he-IL" dirty="0" smtClean="0"/>
              <a:t>שעוסק לא יקבע להם מחיר באשראי, בעסקה עם צרכן אלא אם הודיע לו לגביהם מראש, בדרך שנקבעה באותו צו, פרטים אלה, כולם או מקצתם:</a:t>
            </a:r>
          </a:p>
          <a:p>
            <a:pPr marL="1371600" lvl="2" indent="-457200" algn="r" rtl="1">
              <a:buAutoNum type="arabicParenBoth"/>
            </a:pPr>
            <a:r>
              <a:rPr lang="he-IL" dirty="0" smtClean="0"/>
              <a:t>המחיר באשראי והמחיר במזומן;</a:t>
            </a:r>
          </a:p>
          <a:p>
            <a:pPr marL="1371600" lvl="2" indent="-457200" algn="r" rtl="1">
              <a:buAutoNum type="arabicParenBoth"/>
            </a:pPr>
            <a:r>
              <a:rPr lang="he-IL" dirty="0" smtClean="0"/>
              <a:t>שיעור הריבית, על פי חישוב שנתי, שבמחיר באשראי;</a:t>
            </a:r>
          </a:p>
          <a:p>
            <a:pPr marL="1371600" lvl="2" indent="-457200" algn="r" rtl="1">
              <a:buAutoNum type="arabicParenBoth"/>
            </a:pPr>
            <a:r>
              <a:rPr lang="he-IL" dirty="0" smtClean="0"/>
              <a:t>מהותה וסכומה של כל תוספת אחרת למחיר;</a:t>
            </a:r>
          </a:p>
          <a:p>
            <a:pPr marL="1371600" lvl="2" indent="-457200" algn="r" rtl="1">
              <a:buAutoNum type="arabicParenBoth"/>
            </a:pPr>
            <a:r>
              <a:rPr lang="he-IL" dirty="0" smtClean="0"/>
              <a:t>שיעורי התשלום של המחיר באשראי;</a:t>
            </a:r>
          </a:p>
          <a:p>
            <a:pPr marL="1371600" lvl="2" indent="-457200" algn="r" rtl="1">
              <a:buAutoNum type="arabicParenBoth"/>
            </a:pPr>
            <a:r>
              <a:rPr lang="he-IL" dirty="0" smtClean="0"/>
              <a:t>כל תניה שעל פיה ייפגעו זכויות הצרכן, וכל ריבית או קנס שיוטל עליו, בשל אי קיום תנאי מתנאי העסקה;</a:t>
            </a:r>
          </a:p>
          <a:p>
            <a:pPr marL="1371600" lvl="2" indent="-457200" algn="r" rtl="1">
              <a:buAutoNum type="arabicParenBoth"/>
            </a:pPr>
            <a:r>
              <a:rPr lang="he-IL" dirty="0" smtClean="0"/>
              <a:t>כל התניה על דיני הראיות, על סדרי הדין או על סמכות מקומית של בית המשפט;</a:t>
            </a:r>
          </a:p>
          <a:p>
            <a:pPr marL="1371600" lvl="2" indent="-457200" algn="r" rtl="1">
              <a:buAutoNum type="arabicParenBoth"/>
            </a:pPr>
            <a:r>
              <a:rPr lang="he-IL" dirty="0" smtClean="0"/>
              <a:t>כל פרט אחר.</a:t>
            </a:r>
          </a:p>
          <a:p>
            <a:pPr marL="914400" lvl="2" indent="0" algn="r" rtl="1">
              <a:buNone/>
            </a:pPr>
            <a:endParaRPr lang="he-IL" dirty="0" smtClean="0"/>
          </a:p>
          <a:p>
            <a:pPr marL="914400" lvl="2" indent="0" algn="r" rtl="1">
              <a:buNone/>
            </a:pPr>
            <a:r>
              <a:rPr lang="he-IL" dirty="0" smtClean="0"/>
              <a:t>(סעיף 9 לחוק)</a:t>
            </a:r>
          </a:p>
          <a:p>
            <a:pPr marL="914400" lvl="2" indent="0" algn="r" rtl="1">
              <a:buNone/>
            </a:pPr>
            <a:endParaRPr lang="he-IL" dirty="0" smtClean="0"/>
          </a:p>
          <a:p>
            <a:pPr marL="914400" lvl="2" indent="0" algn="r" rtl="1">
              <a:buNone/>
            </a:pPr>
            <a:r>
              <a:rPr lang="he-IL" dirty="0" smtClean="0">
                <a:solidFill>
                  <a:srgbClr val="00B050"/>
                </a:solidFill>
              </a:rPr>
              <a:t>אין  צו  טובין ושירותים  לעניין  זה</a:t>
            </a:r>
          </a:p>
          <a:p>
            <a:pPr lvl="1" algn="r" rtl="1">
              <a:buNone/>
            </a:pPr>
            <a:endParaRPr lang="en-US"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16</a:t>
            </a:fld>
            <a:endParaRPr lang="en-US" dirty="0"/>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246810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349896"/>
            <a:ext cx="8229600" cy="1143000"/>
          </a:xfrm>
        </p:spPr>
        <p:txBody>
          <a:bodyPr>
            <a:noAutofit/>
          </a:bodyPr>
          <a:lstStyle/>
          <a:p>
            <a:r>
              <a:rPr lang="he-IL" sz="3500" b="1" dirty="0" smtClean="0">
                <a:cs typeface="+mn-cs"/>
              </a:rPr>
              <a:t>עיצום </a:t>
            </a:r>
            <a:r>
              <a:rPr lang="he-IL" sz="3500" b="1" dirty="0">
                <a:cs typeface="+mn-cs"/>
              </a:rPr>
              <a:t>כספי </a:t>
            </a:r>
            <a:r>
              <a:rPr lang="he-IL" sz="3500" b="1" dirty="0" smtClean="0">
                <a:cs typeface="+mn-cs"/>
              </a:rPr>
              <a:t>של </a:t>
            </a:r>
            <a:r>
              <a:rPr lang="he-IL" sz="3500" b="1" dirty="0">
                <a:cs typeface="+mn-cs"/>
              </a:rPr>
              <a:t>22,000 ₪ </a:t>
            </a:r>
            <a:r>
              <a:rPr lang="he-IL" sz="3500" b="1" dirty="0" smtClean="0">
                <a:cs typeface="+mn-cs"/>
              </a:rPr>
              <a:t/>
            </a:r>
            <a:br>
              <a:rPr lang="he-IL" sz="3500" b="1" dirty="0" smtClean="0">
                <a:cs typeface="+mn-cs"/>
              </a:rPr>
            </a:br>
            <a:r>
              <a:rPr lang="he-IL" sz="3500" b="1" dirty="0" smtClean="0">
                <a:cs typeface="+mn-cs"/>
              </a:rPr>
              <a:t>מכר מרחוק</a:t>
            </a:r>
            <a:endParaRPr lang="en-US" sz="3500" b="1" dirty="0">
              <a:cs typeface="+mn-cs"/>
            </a:endParaRPr>
          </a:p>
        </p:txBody>
      </p:sp>
      <p:sp>
        <p:nvSpPr>
          <p:cNvPr id="3" name="מציין מיקום תוכן 2"/>
          <p:cNvSpPr>
            <a:spLocks noGrp="1"/>
          </p:cNvSpPr>
          <p:nvPr>
            <p:ph idx="1"/>
          </p:nvPr>
        </p:nvSpPr>
        <p:spPr>
          <a:xfrm>
            <a:off x="457200" y="2564904"/>
            <a:ext cx="8229600" cy="3917032"/>
          </a:xfrm>
        </p:spPr>
        <p:txBody>
          <a:bodyPr>
            <a:normAutofit lnSpcReduction="10000"/>
          </a:bodyPr>
          <a:lstStyle/>
          <a:p>
            <a:pPr algn="r" rtl="1"/>
            <a:r>
              <a:rPr lang="he-IL" sz="3000" dirty="0" smtClean="0"/>
              <a:t>מהי "עסקת מכר מרחוק"?</a:t>
            </a:r>
          </a:p>
          <a:p>
            <a:pPr algn="r" rtl="1">
              <a:buNone/>
            </a:pPr>
            <a:endParaRPr lang="he-IL" sz="1100" dirty="0" smtClean="0"/>
          </a:p>
          <a:p>
            <a:pPr lvl="1" algn="r" rtl="1"/>
            <a:r>
              <a:rPr lang="he-IL" sz="2600" dirty="0" smtClean="0"/>
              <a:t>התקשרות בעסקה של מכר נכס או של מתן שירות, כאשר ההתקשרות נעשית בעקבות </a:t>
            </a:r>
            <a:r>
              <a:rPr lang="he-IL" sz="2600" u="sng" dirty="0" smtClean="0"/>
              <a:t>שיווק מרחוק</a:t>
            </a:r>
            <a:r>
              <a:rPr lang="he-IL" sz="2600" dirty="0" smtClean="0"/>
              <a:t>, ללא נוכחות משותפת של הצדדים לעסקה.</a:t>
            </a:r>
          </a:p>
          <a:p>
            <a:pPr marL="457200" lvl="1" indent="0" algn="r" rtl="1">
              <a:buNone/>
            </a:pPr>
            <a:endParaRPr lang="he-IL" sz="1100" dirty="0" smtClean="0"/>
          </a:p>
          <a:p>
            <a:pPr lvl="1" algn="r" rtl="1"/>
            <a:r>
              <a:rPr lang="he-IL" sz="2600" dirty="0" smtClean="0"/>
              <a:t>"שיווק מרחוק" פניה של עוסק לצרכן באמצעות דואר, טלפון, רדיו, טלוויזיה, תקשורת אלקטרונית מכל סוג שהוא, פקסימיליה, פרסום קטלוגים או מודעות או באמצעי כיוצא באלה, </a:t>
            </a:r>
            <a:r>
              <a:rPr lang="he-IL" sz="2600" b="1" dirty="0" smtClean="0"/>
              <a:t>במטרה להתקשר בעסקה שלא בנוכחות משותפת של הצדדים, אלא באחד האמצעים האמורים</a:t>
            </a:r>
            <a:r>
              <a:rPr lang="he-IL" sz="2600" dirty="0" smtClean="0"/>
              <a:t>.</a:t>
            </a:r>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17</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90591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349896"/>
            <a:ext cx="8229600" cy="1143000"/>
          </a:xfrm>
        </p:spPr>
        <p:txBody>
          <a:bodyPr>
            <a:noAutofit/>
          </a:bodyPr>
          <a:lstStyle/>
          <a:p>
            <a:r>
              <a:rPr lang="he-IL" sz="3500" b="1" dirty="0">
                <a:cs typeface="+mn-cs"/>
              </a:rPr>
              <a:t>עיצום </a:t>
            </a:r>
            <a:r>
              <a:rPr lang="he-IL" sz="3500" b="1" dirty="0" smtClean="0">
                <a:cs typeface="+mn-cs"/>
              </a:rPr>
              <a:t>כספי של </a:t>
            </a:r>
            <a:r>
              <a:rPr lang="he-IL" sz="3500" b="1" dirty="0">
                <a:cs typeface="+mn-cs"/>
              </a:rPr>
              <a:t>22,000 ₪ </a:t>
            </a:r>
            <a:r>
              <a:rPr lang="he-IL" sz="3500" b="1" dirty="0" smtClean="0">
                <a:cs typeface="+mn-cs"/>
              </a:rPr>
              <a:t/>
            </a:r>
            <a:br>
              <a:rPr lang="he-IL" sz="3500" b="1" dirty="0" smtClean="0">
                <a:cs typeface="+mn-cs"/>
              </a:rPr>
            </a:br>
            <a:r>
              <a:rPr lang="he-IL" sz="3500" b="1" dirty="0" smtClean="0">
                <a:cs typeface="+mn-cs"/>
              </a:rPr>
              <a:t>מכר מרחוק</a:t>
            </a:r>
            <a:endParaRPr lang="en-US" sz="3500" b="1" dirty="0">
              <a:cs typeface="+mn-cs"/>
            </a:endParaRPr>
          </a:p>
        </p:txBody>
      </p:sp>
      <p:sp>
        <p:nvSpPr>
          <p:cNvPr id="3" name="מציין מיקום תוכן 2"/>
          <p:cNvSpPr>
            <a:spLocks noGrp="1"/>
          </p:cNvSpPr>
          <p:nvPr>
            <p:ph idx="1"/>
          </p:nvPr>
        </p:nvSpPr>
        <p:spPr>
          <a:xfrm>
            <a:off x="457200" y="2608312"/>
            <a:ext cx="8229600" cy="3917032"/>
          </a:xfrm>
        </p:spPr>
        <p:txBody>
          <a:bodyPr>
            <a:normAutofit fontScale="25000" lnSpcReduction="20000"/>
          </a:bodyPr>
          <a:lstStyle/>
          <a:p>
            <a:pPr algn="r" rtl="1"/>
            <a:r>
              <a:rPr lang="he-IL" sz="8000" dirty="0" smtClean="0"/>
              <a:t>לא  גילה לצרכן פרטים  שהיה עליו לגלות:</a:t>
            </a:r>
          </a:p>
          <a:p>
            <a:pPr marL="0" indent="0" algn="r" rtl="1">
              <a:buNone/>
            </a:pPr>
            <a:endParaRPr lang="he-IL" sz="4000" dirty="0" smtClean="0"/>
          </a:p>
          <a:p>
            <a:pPr marL="457200" lvl="1" indent="0" algn="r" rtl="1">
              <a:buNone/>
            </a:pPr>
            <a:r>
              <a:rPr lang="he-IL" sz="8000" dirty="0" smtClean="0"/>
              <a:t>ב</a:t>
            </a:r>
            <a:r>
              <a:rPr lang="he-IL" sz="8000" b="1" dirty="0" smtClean="0"/>
              <a:t>שיווק מרחוק</a:t>
            </a:r>
            <a:r>
              <a:rPr lang="he-IL" sz="8000" dirty="0" smtClean="0"/>
              <a:t> חייב העוסק לגלות לצרכן פרטים אלה לפחות:</a:t>
            </a:r>
          </a:p>
          <a:p>
            <a:pPr marL="457200" lvl="1" indent="0" algn="r" rtl="1">
              <a:buNone/>
            </a:pPr>
            <a:endParaRPr lang="he-IL" sz="4000" dirty="0" smtClean="0"/>
          </a:p>
          <a:p>
            <a:pPr marL="971550" lvl="1" indent="-514350" algn="r" rtl="1">
              <a:buAutoNum type="arabicParenBoth"/>
            </a:pPr>
            <a:r>
              <a:rPr lang="he-IL" sz="8000" dirty="0" smtClean="0"/>
              <a:t>השם, מספר הזהות והכתובת של העוסק בארץ ובחוץ לארץ;</a:t>
            </a:r>
          </a:p>
          <a:p>
            <a:pPr marL="971550" lvl="1" indent="-514350" algn="r" rtl="1">
              <a:buAutoNum type="arabicParenBoth"/>
            </a:pPr>
            <a:r>
              <a:rPr lang="he-IL" sz="8000" dirty="0" smtClean="0"/>
              <a:t>התכונות העיקריות של הנכס או של השירות;</a:t>
            </a:r>
          </a:p>
          <a:p>
            <a:pPr marL="971550" lvl="1" indent="-514350" algn="r" rtl="1">
              <a:buAutoNum type="arabicParenBoth"/>
            </a:pPr>
            <a:r>
              <a:rPr lang="he-IL" sz="8000" dirty="0" smtClean="0"/>
              <a:t>מחיר הנכס או השירות ותנאי התשלום האפשריים;</a:t>
            </a:r>
          </a:p>
          <a:p>
            <a:pPr marL="971550" lvl="1" indent="-514350" algn="r" rtl="1">
              <a:buAutoNum type="arabicParenBoth"/>
            </a:pPr>
            <a:r>
              <a:rPr lang="he-IL" sz="8000" dirty="0" smtClean="0"/>
              <a:t>מועד ודרך הספקת הנכס או השירות;</a:t>
            </a:r>
          </a:p>
          <a:p>
            <a:pPr marL="971550" lvl="1" indent="-514350" algn="r" rtl="1">
              <a:buAutoNum type="arabicParenBoth"/>
            </a:pPr>
            <a:r>
              <a:rPr lang="he-IL" sz="8000" dirty="0" smtClean="0"/>
              <a:t>התקופה שבה ההצעה תהיה בתוקף;</a:t>
            </a:r>
          </a:p>
          <a:p>
            <a:pPr marL="971550" lvl="1" indent="-514350" algn="r" rtl="1">
              <a:buAutoNum type="arabicParenBoth"/>
            </a:pPr>
            <a:r>
              <a:rPr lang="he-IL" sz="8000" dirty="0" smtClean="0"/>
              <a:t>פרטים בדבר אחריות לנכס;</a:t>
            </a:r>
          </a:p>
          <a:p>
            <a:pPr marL="971550" lvl="1" indent="-514350" algn="r" rtl="1">
              <a:buAutoNum type="arabicParenBoth"/>
            </a:pPr>
            <a:r>
              <a:rPr lang="he-IL" sz="8000" dirty="0" smtClean="0"/>
              <a:t>פרטים בדבר זכות הצרכן לבטל את החוזה.</a:t>
            </a:r>
          </a:p>
          <a:p>
            <a:pPr algn="r" rtl="1">
              <a:buNone/>
            </a:pPr>
            <a:endParaRPr lang="he-IL" dirty="0" smtClean="0"/>
          </a:p>
          <a:p>
            <a:pPr algn="r" rtl="1"/>
            <a:endParaRPr lang="he-IL" dirty="0"/>
          </a:p>
          <a:p>
            <a:pPr algn="r" rtl="1"/>
            <a:endParaRPr lang="he-IL" dirty="0" smtClean="0"/>
          </a:p>
          <a:p>
            <a:pPr algn="r" rtl="1"/>
            <a:endParaRPr lang="he-IL" dirty="0"/>
          </a:p>
          <a:p>
            <a:pPr marL="0" indent="0" algn="r" rtl="1">
              <a:buNone/>
            </a:pPr>
            <a:r>
              <a:rPr lang="he-IL" dirty="0"/>
              <a:t> </a:t>
            </a:r>
            <a:r>
              <a:rPr lang="he-IL" dirty="0" smtClean="0"/>
              <a:t>                 </a:t>
            </a:r>
            <a:r>
              <a:rPr lang="he-IL" sz="7200" dirty="0" smtClean="0"/>
              <a:t>(סעיף 14ג(א) לחוק)</a:t>
            </a:r>
            <a:endParaRPr lang="en-US" sz="7200"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18</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10102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349896"/>
            <a:ext cx="8229600" cy="1143000"/>
          </a:xfrm>
        </p:spPr>
        <p:txBody>
          <a:bodyPr>
            <a:noAutofit/>
          </a:bodyPr>
          <a:lstStyle/>
          <a:p>
            <a:r>
              <a:rPr lang="he-IL" sz="3500" b="1" dirty="0">
                <a:cs typeface="+mn-cs"/>
              </a:rPr>
              <a:t>עיצום </a:t>
            </a:r>
            <a:r>
              <a:rPr lang="he-IL" sz="3500" b="1" dirty="0" smtClean="0">
                <a:cs typeface="+mn-cs"/>
              </a:rPr>
              <a:t>כספי של </a:t>
            </a:r>
            <a:r>
              <a:rPr lang="he-IL" sz="3500" b="1" dirty="0">
                <a:cs typeface="+mn-cs"/>
              </a:rPr>
              <a:t>22,000 ₪ </a:t>
            </a:r>
            <a:r>
              <a:rPr lang="he-IL" sz="3500" b="1" dirty="0" smtClean="0">
                <a:cs typeface="+mn-cs"/>
              </a:rPr>
              <a:t/>
            </a:r>
            <a:br>
              <a:rPr lang="he-IL" sz="3500" b="1" dirty="0" smtClean="0">
                <a:cs typeface="+mn-cs"/>
              </a:rPr>
            </a:br>
            <a:r>
              <a:rPr lang="he-IL" sz="3500" b="1" dirty="0" smtClean="0">
                <a:cs typeface="+mn-cs"/>
              </a:rPr>
              <a:t>מכר מרחוק</a:t>
            </a:r>
            <a:endParaRPr lang="en-US" sz="3500" b="1" dirty="0">
              <a:cs typeface="+mn-cs"/>
            </a:endParaRPr>
          </a:p>
        </p:txBody>
      </p:sp>
      <p:sp>
        <p:nvSpPr>
          <p:cNvPr id="3" name="מציין מיקום תוכן 2"/>
          <p:cNvSpPr>
            <a:spLocks noGrp="1"/>
          </p:cNvSpPr>
          <p:nvPr>
            <p:ph idx="1"/>
          </p:nvPr>
        </p:nvSpPr>
        <p:spPr>
          <a:xfrm>
            <a:off x="457200" y="2492896"/>
            <a:ext cx="8229600" cy="4032448"/>
          </a:xfrm>
        </p:spPr>
        <p:txBody>
          <a:bodyPr>
            <a:noAutofit/>
          </a:bodyPr>
          <a:lstStyle/>
          <a:p>
            <a:pPr algn="r" rtl="1"/>
            <a:r>
              <a:rPr lang="he-IL" sz="1600" dirty="0" smtClean="0"/>
              <a:t>לא סיפק לצרכן  מסמך בכתב</a:t>
            </a:r>
          </a:p>
          <a:p>
            <a:pPr lvl="1" algn="r" rtl="1">
              <a:buNone/>
            </a:pPr>
            <a:r>
              <a:rPr lang="he-IL" sz="1200" dirty="0" smtClean="0"/>
              <a:t>	בעסקת מכר מרחוק יספק העוסק לצרכן בכתב, בעברית או  בשפה שבה נעשתה הפניה לשיווק, לא יאוחר  ממועד הספקת הנכס או השירות, מסמך הכולל פרטים אלה ("מסמך גילוי"):</a:t>
            </a:r>
          </a:p>
          <a:p>
            <a:pPr lvl="1" algn="r" rtl="1">
              <a:buNone/>
            </a:pPr>
            <a:endParaRPr lang="he-IL" sz="1200" dirty="0" smtClean="0">
              <a:solidFill>
                <a:srgbClr val="00B050"/>
              </a:solidFill>
            </a:endParaRPr>
          </a:p>
          <a:p>
            <a:pPr marL="1371600" lvl="2" indent="-514350" algn="r" rtl="1">
              <a:buAutoNum type="arabicParenBoth"/>
            </a:pPr>
            <a:r>
              <a:rPr lang="he-IL" sz="1200" dirty="0" smtClean="0"/>
              <a:t>השם, מספר הזהות והכתובת של העוסק בארץ ובחוץ לארץ;</a:t>
            </a:r>
          </a:p>
          <a:p>
            <a:pPr marL="1371600" lvl="2" indent="-514350" algn="r" rtl="1">
              <a:buAutoNum type="arabicParenBoth"/>
            </a:pPr>
            <a:r>
              <a:rPr lang="he-IL" sz="1200" dirty="0" smtClean="0"/>
              <a:t>התכונות העיקריות של הנכס או של השירות;</a:t>
            </a:r>
          </a:p>
          <a:p>
            <a:pPr marL="1371600" lvl="2" indent="-514350" algn="r" rtl="1">
              <a:buAutoNum type="arabicParenBoth"/>
            </a:pPr>
            <a:r>
              <a:rPr lang="he-IL" sz="1200" dirty="0" smtClean="0"/>
              <a:t>מחיר הנכס או השירות  ותנאי התשלום החלים על העסקה; "</a:t>
            </a:r>
            <a:r>
              <a:rPr lang="he-IL" sz="1200" u="sng" dirty="0" smtClean="0"/>
              <a:t>מחיר הנכס</a:t>
            </a:r>
            <a:r>
              <a:rPr lang="he-IL" sz="1200" dirty="0" smtClean="0"/>
              <a:t>": המחיר הכולל,  לרבות דמי הובלה וכן כל תוספת או הוצאה אחרת שיחולו על הצרכן.</a:t>
            </a:r>
          </a:p>
          <a:p>
            <a:pPr marL="1371600" lvl="2" indent="-514350" algn="r" rtl="1">
              <a:buAutoNum type="arabicParenBoth"/>
            </a:pPr>
            <a:r>
              <a:rPr lang="he-IL" sz="1200" dirty="0" smtClean="0"/>
              <a:t>האופן שבו הצרכן יוכל לממש את זכותו לבטל את העסקה:</a:t>
            </a:r>
          </a:p>
          <a:p>
            <a:pPr marL="1828800" lvl="3" indent="-514350" algn="r" rtl="1">
              <a:buNone/>
            </a:pPr>
            <a:r>
              <a:rPr lang="he-IL" sz="1200" dirty="0" smtClean="0"/>
              <a:t>  - בנכס – מיום עשיית העסקה ועד </a:t>
            </a:r>
            <a:r>
              <a:rPr lang="he-IL" sz="1200" b="1" dirty="0" smtClean="0"/>
              <a:t>ארבעה עשר ימים מיום  קבלת  הנכס</a:t>
            </a:r>
            <a:r>
              <a:rPr lang="he-IL" sz="1200" dirty="0" smtClean="0"/>
              <a:t>, או מיום קבלת המסמך הגילוי </a:t>
            </a:r>
          </a:p>
          <a:p>
            <a:pPr marL="1828800" lvl="3" indent="-514350" algn="r" rtl="1">
              <a:buNone/>
            </a:pPr>
            <a:r>
              <a:rPr lang="he-IL" sz="1200" dirty="0" smtClean="0"/>
              <a:t>  - הצרכן יבטל </a:t>
            </a:r>
            <a:r>
              <a:rPr lang="he-IL" sz="1200" b="1" dirty="0" smtClean="0"/>
              <a:t>בכתב </a:t>
            </a:r>
            <a:r>
              <a:rPr lang="he-IL" sz="1200" dirty="0" smtClean="0"/>
              <a:t>את העסקה.	</a:t>
            </a:r>
          </a:p>
          <a:p>
            <a:pPr marL="1828800" lvl="3" indent="-514350" algn="r" rtl="1">
              <a:buNone/>
            </a:pPr>
            <a:r>
              <a:rPr lang="he-IL" sz="1200" dirty="0" smtClean="0"/>
              <a:t>  - אין  ביטול: בטובין פסידים, טובין שיוצרו במיוחד בעבור הצרכן, טובין הניתנים להקלטה שנפתחו.</a:t>
            </a:r>
          </a:p>
          <a:p>
            <a:pPr marL="1371600" lvl="2" indent="-514350" algn="r" rtl="1">
              <a:buAutoNum type="arabicParenBoth"/>
            </a:pPr>
            <a:r>
              <a:rPr lang="he-IL" sz="1200" dirty="0" smtClean="0"/>
              <a:t>שם  היצרן וארץ ייצור  הנכס;</a:t>
            </a:r>
          </a:p>
          <a:p>
            <a:pPr marL="1371600" lvl="2" indent="-514350" algn="r" rtl="1">
              <a:buAutoNum type="arabicParenBoth"/>
            </a:pPr>
            <a:r>
              <a:rPr lang="he-IL" sz="1200" dirty="0" smtClean="0"/>
              <a:t>מידע בדבר אחריות לנכס או לשירות;</a:t>
            </a:r>
          </a:p>
          <a:p>
            <a:pPr marL="1371600" lvl="2" indent="-514350" algn="r" rtl="1">
              <a:buAutoNum type="arabicParenBoth"/>
            </a:pPr>
            <a:r>
              <a:rPr lang="he-IL" sz="1200" dirty="0" smtClean="0"/>
              <a:t>תנאים נוספים החלים על העסקה.</a:t>
            </a:r>
          </a:p>
          <a:p>
            <a:pPr lvl="1" algn="r" rtl="1">
              <a:buNone/>
            </a:pPr>
            <a:endParaRPr lang="he-IL" sz="1200" dirty="0" smtClean="0"/>
          </a:p>
          <a:p>
            <a:pPr algn="r" rtl="1"/>
            <a:r>
              <a:rPr lang="he-IL" sz="1200" dirty="0" smtClean="0"/>
              <a:t>(סעיף 14ג(ב) לחוק)</a:t>
            </a:r>
          </a:p>
          <a:p>
            <a:pPr algn="r" rtl="1"/>
            <a:endParaRPr lang="he-IL" sz="1050" dirty="0" smtClean="0"/>
          </a:p>
          <a:p>
            <a:pPr algn="r" rtl="1">
              <a:buNone/>
            </a:pPr>
            <a:r>
              <a:rPr lang="he-IL" sz="1050" dirty="0" smtClean="0"/>
              <a:t>	</a:t>
            </a:r>
          </a:p>
          <a:p>
            <a:pPr algn="r" rtl="1"/>
            <a:endParaRPr lang="he-IL" sz="1050" dirty="0"/>
          </a:p>
          <a:p>
            <a:pPr algn="r" rtl="1"/>
            <a:endParaRPr lang="he-IL" sz="1050" dirty="0" smtClean="0"/>
          </a:p>
          <a:p>
            <a:pPr algn="r" rtl="1"/>
            <a:endParaRPr lang="he-IL" sz="1050" dirty="0"/>
          </a:p>
          <a:p>
            <a:pPr algn="r" rtl="1"/>
            <a:endParaRPr lang="he-IL" sz="1050" dirty="0" smtClean="0"/>
          </a:p>
          <a:p>
            <a:pPr algn="r" rtl="1"/>
            <a:endParaRPr lang="he-IL" sz="1050" dirty="0"/>
          </a:p>
          <a:p>
            <a:pPr marL="0" indent="0" algn="r" rtl="1">
              <a:buNone/>
            </a:pPr>
            <a:endParaRPr lang="en-US" sz="1050"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19</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316464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196752"/>
            <a:ext cx="8229600" cy="854968"/>
          </a:xfrm>
        </p:spPr>
        <p:txBody>
          <a:bodyPr/>
          <a:lstStyle/>
          <a:p>
            <a:r>
              <a:rPr lang="he-IL" b="1" dirty="0" smtClean="0">
                <a:cs typeface="+mn-cs"/>
              </a:rPr>
              <a:t>על מה נדבר?</a:t>
            </a:r>
            <a:endParaRPr lang="en-US" b="1" dirty="0">
              <a:cs typeface="+mn-cs"/>
            </a:endParaRPr>
          </a:p>
        </p:txBody>
      </p:sp>
      <p:sp>
        <p:nvSpPr>
          <p:cNvPr id="3" name="מציין מיקום תוכן 2"/>
          <p:cNvSpPr>
            <a:spLocks noGrp="1"/>
          </p:cNvSpPr>
          <p:nvPr>
            <p:ph idx="1"/>
          </p:nvPr>
        </p:nvSpPr>
        <p:spPr>
          <a:xfrm>
            <a:off x="467544" y="2071389"/>
            <a:ext cx="8229600" cy="4453955"/>
          </a:xfrm>
        </p:spPr>
        <p:txBody>
          <a:bodyPr>
            <a:normAutofit fontScale="92500" lnSpcReduction="10000"/>
          </a:bodyPr>
          <a:lstStyle/>
          <a:p>
            <a:pPr algn="r" rtl="1"/>
            <a:r>
              <a:rPr lang="he-IL" dirty="0" smtClean="0"/>
              <a:t>רקע</a:t>
            </a:r>
          </a:p>
          <a:p>
            <a:pPr marL="0" indent="0" algn="r" rtl="1">
              <a:buNone/>
            </a:pPr>
            <a:endParaRPr lang="he-IL" sz="2200" dirty="0" smtClean="0"/>
          </a:p>
          <a:p>
            <a:pPr algn="r" rtl="1"/>
            <a:r>
              <a:rPr lang="he-IL" dirty="0" smtClean="0"/>
              <a:t>"כללי  הזהב" </a:t>
            </a:r>
          </a:p>
          <a:p>
            <a:pPr marL="0" indent="0" algn="r" rtl="1">
              <a:buNone/>
            </a:pPr>
            <a:endParaRPr lang="he-IL" sz="2200" dirty="0" smtClean="0"/>
          </a:p>
          <a:p>
            <a:pPr algn="r" rtl="1"/>
            <a:r>
              <a:rPr lang="he-IL" dirty="0" smtClean="0"/>
              <a:t>ההתנהגויות והפעולות שחשופות לעיצום כספי</a:t>
            </a:r>
          </a:p>
          <a:p>
            <a:pPr lvl="1" algn="r" rtl="1"/>
            <a:r>
              <a:rPr lang="he-IL" dirty="0" smtClean="0"/>
              <a:t>מבחינת  הרשות: הליך מנהלי, הרתעתי, מהיר ויעיל. </a:t>
            </a:r>
          </a:p>
          <a:p>
            <a:pPr lvl="1" algn="r" rtl="1"/>
            <a:r>
              <a:rPr lang="he-IL" dirty="0" smtClean="0"/>
              <a:t>מבחינת  העוסקים: חשיפה גבוהה ותשלומים משמעותיים.</a:t>
            </a:r>
          </a:p>
          <a:p>
            <a:pPr lvl="1" algn="r" rtl="1"/>
            <a:endParaRPr lang="he-IL" sz="2200" dirty="0" smtClean="0"/>
          </a:p>
          <a:p>
            <a:pPr lvl="1" algn="r" rtl="1">
              <a:buNone/>
            </a:pPr>
            <a:r>
              <a:rPr lang="he-IL" sz="2400" dirty="0" smtClean="0">
                <a:solidFill>
                  <a:srgbClr val="FF0000"/>
                </a:solidFill>
              </a:rPr>
              <a:t>*הבהרה: המצגת כוללת את  ההוראות  הרלבנטיות העיקריות בלבד. </a:t>
            </a:r>
          </a:p>
          <a:p>
            <a:pPr lvl="1" algn="r" rtl="1">
              <a:buNone/>
            </a:pPr>
            <a:r>
              <a:rPr lang="he-IL" sz="2400" dirty="0" smtClean="0">
                <a:solidFill>
                  <a:srgbClr val="FF0000"/>
                </a:solidFill>
              </a:rPr>
              <a:t> נוסח הוראות החוק והתקנות כפי שמופיע בספר החוקים קובע!</a:t>
            </a:r>
          </a:p>
          <a:p>
            <a:pPr marL="457200" lvl="1" indent="0" algn="r" rtl="1">
              <a:buNone/>
            </a:pPr>
            <a:endParaRPr lang="he-IL" dirty="0" smtClean="0"/>
          </a:p>
          <a:p>
            <a:pPr marL="0" indent="0" algn="r" rtl="1">
              <a:buNone/>
            </a:pPr>
            <a:endParaRPr lang="he-IL" dirty="0" smtClean="0"/>
          </a:p>
          <a:p>
            <a:pPr algn="r" rtl="1"/>
            <a:endParaRPr lang="he-IL" dirty="0" smtClean="0"/>
          </a:p>
          <a:p>
            <a:pPr algn="r" rtl="1"/>
            <a:endParaRPr lang="en-US"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2</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406293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493912"/>
            <a:ext cx="8229600" cy="1143000"/>
          </a:xfrm>
        </p:spPr>
        <p:txBody>
          <a:bodyPr>
            <a:normAutofit fontScale="90000"/>
          </a:bodyPr>
          <a:lstStyle/>
          <a:p>
            <a:r>
              <a:rPr lang="he-IL" b="1" dirty="0" smtClean="0">
                <a:cs typeface="+mn-cs"/>
              </a:rPr>
              <a:t>עיצום </a:t>
            </a:r>
            <a:r>
              <a:rPr lang="he-IL" b="1" dirty="0">
                <a:cs typeface="+mn-cs"/>
              </a:rPr>
              <a:t>כספי </a:t>
            </a:r>
            <a:r>
              <a:rPr lang="he-IL" b="1" dirty="0" smtClean="0">
                <a:cs typeface="+mn-cs"/>
              </a:rPr>
              <a:t>של </a:t>
            </a:r>
            <a:r>
              <a:rPr lang="he-IL" b="1" dirty="0">
                <a:cs typeface="+mn-cs"/>
              </a:rPr>
              <a:t>22,000 </a:t>
            </a:r>
            <a:r>
              <a:rPr lang="he-IL" b="1" dirty="0" smtClean="0">
                <a:cs typeface="+mn-cs"/>
              </a:rPr>
              <a:t>₪</a:t>
            </a:r>
            <a:br>
              <a:rPr lang="he-IL" b="1" dirty="0" smtClean="0">
                <a:cs typeface="+mn-cs"/>
              </a:rPr>
            </a:br>
            <a:r>
              <a:rPr lang="he-IL" b="1" dirty="0" smtClean="0">
                <a:cs typeface="+mn-cs"/>
              </a:rPr>
              <a:t>ביטול עסקה והחזר כספי </a:t>
            </a:r>
            <a:endParaRPr lang="en-US" b="1" dirty="0">
              <a:cs typeface="+mn-cs"/>
            </a:endParaRPr>
          </a:p>
        </p:txBody>
      </p:sp>
      <p:sp>
        <p:nvSpPr>
          <p:cNvPr id="3" name="מציין מיקום תוכן 2"/>
          <p:cNvSpPr>
            <a:spLocks noGrp="1"/>
          </p:cNvSpPr>
          <p:nvPr>
            <p:ph idx="1"/>
          </p:nvPr>
        </p:nvSpPr>
        <p:spPr>
          <a:xfrm>
            <a:off x="467544" y="2824336"/>
            <a:ext cx="8229600" cy="3412976"/>
          </a:xfrm>
        </p:spPr>
        <p:txBody>
          <a:bodyPr>
            <a:noAutofit/>
          </a:bodyPr>
          <a:lstStyle/>
          <a:p>
            <a:pPr algn="r" rtl="1"/>
            <a:r>
              <a:rPr lang="he-IL" sz="2200" dirty="0" smtClean="0"/>
              <a:t>לא  החזיר לצרכן  את התמורה ששילם</a:t>
            </a:r>
          </a:p>
          <a:p>
            <a:pPr algn="r" rtl="1">
              <a:buNone/>
            </a:pPr>
            <a:r>
              <a:rPr lang="he-IL" sz="1000" dirty="0" smtClean="0"/>
              <a:t>	</a:t>
            </a:r>
          </a:p>
          <a:p>
            <a:pPr algn="r" rtl="1">
              <a:buNone/>
            </a:pPr>
            <a:r>
              <a:rPr lang="he-IL" sz="2200" dirty="0" smtClean="0"/>
              <a:t>	בעסקה לרכישת  טובין, סוגי טובין, שירותים או  סוגי  שיאותים, שקבע  השר, רשאי צרכן  לבטל את  הסכם הרכישה בתוך  תקופה  שקבע  השר, ובלבד שאם העסקה היא לרכישת  טובין והצרכן  קיבל את הטובין  שרכש,  הוא יחזיר אותם לעוסק והם  לא  נפגמו ולא נעשה  בהם שימוש.</a:t>
            </a:r>
          </a:p>
          <a:p>
            <a:pPr algn="r" rtl="1">
              <a:buNone/>
            </a:pPr>
            <a:endParaRPr lang="he-IL" sz="1000" dirty="0" smtClean="0"/>
          </a:p>
          <a:p>
            <a:pPr algn="r" rtl="1">
              <a:buNone/>
            </a:pPr>
            <a:r>
              <a:rPr lang="he-IL" sz="2200" dirty="0" smtClean="0"/>
              <a:t>	השר  יקבע מתי הזכות לביטול  לא תחול ומהם  דמי הביטול.</a:t>
            </a:r>
          </a:p>
          <a:p>
            <a:pPr algn="r" rtl="1">
              <a:buNone/>
            </a:pPr>
            <a:endParaRPr lang="he-IL" sz="1000" dirty="0"/>
          </a:p>
          <a:p>
            <a:pPr marL="0" indent="0" algn="r" rtl="1">
              <a:buNone/>
            </a:pPr>
            <a:r>
              <a:rPr lang="he-IL" sz="2200" dirty="0" smtClean="0"/>
              <a:t>(סעיף  14ו לחוק) </a:t>
            </a:r>
            <a:endParaRPr lang="en-US" sz="2200"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20</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334757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493912"/>
            <a:ext cx="8229600" cy="1143000"/>
          </a:xfrm>
        </p:spPr>
        <p:txBody>
          <a:bodyPr>
            <a:normAutofit fontScale="90000"/>
          </a:bodyPr>
          <a:lstStyle/>
          <a:p>
            <a:pPr rtl="1"/>
            <a:r>
              <a:rPr lang="he-IL" dirty="0" smtClean="0"/>
              <a:t/>
            </a:r>
            <a:br>
              <a:rPr lang="he-IL" dirty="0" smtClean="0"/>
            </a:br>
            <a:r>
              <a:rPr lang="he-IL" sz="3900" dirty="0" smtClean="0"/>
              <a:t/>
            </a:r>
            <a:br>
              <a:rPr lang="he-IL" sz="3900" dirty="0" smtClean="0"/>
            </a:br>
            <a:r>
              <a:rPr lang="en-US" sz="3900" dirty="0" smtClean="0"/>
              <a:t> </a:t>
            </a:r>
            <a:r>
              <a:rPr lang="he-IL" sz="3900" b="1" dirty="0" smtClean="0">
                <a:cs typeface="+mn-cs"/>
              </a:rPr>
              <a:t>עיצום כספי של 22,000 ₪ </a:t>
            </a:r>
            <a:br>
              <a:rPr lang="he-IL" sz="3900" b="1" dirty="0" smtClean="0">
                <a:cs typeface="+mn-cs"/>
              </a:rPr>
            </a:br>
            <a:r>
              <a:rPr lang="he-IL" sz="3900" b="1" dirty="0" smtClean="0">
                <a:cs typeface="+mn-cs"/>
              </a:rPr>
              <a:t>תקנות ביטול עסקה</a:t>
            </a:r>
            <a:r>
              <a:rPr lang="en-US" sz="3900" b="1" dirty="0" smtClean="0">
                <a:cs typeface="+mn-cs"/>
              </a:rPr>
              <a:t> </a:t>
            </a:r>
            <a:r>
              <a:rPr lang="en-US" sz="3900" dirty="0" smtClean="0"/>
              <a:t/>
            </a:r>
            <a:br>
              <a:rPr lang="en-US" sz="3900" dirty="0" smtClean="0"/>
            </a:br>
            <a:r>
              <a:rPr lang="he-IL" dirty="0" smtClean="0"/>
              <a:t/>
            </a:r>
            <a:br>
              <a:rPr lang="he-IL" dirty="0" smtClean="0"/>
            </a:br>
            <a:endParaRPr lang="he-IL" dirty="0"/>
          </a:p>
        </p:txBody>
      </p:sp>
      <p:sp>
        <p:nvSpPr>
          <p:cNvPr id="3" name="מציין מיקום תוכן 2"/>
          <p:cNvSpPr>
            <a:spLocks noGrp="1"/>
          </p:cNvSpPr>
          <p:nvPr>
            <p:ph idx="1"/>
          </p:nvPr>
        </p:nvSpPr>
        <p:spPr>
          <a:xfrm>
            <a:off x="457200" y="2824336"/>
            <a:ext cx="8229600" cy="3917032"/>
          </a:xfrm>
        </p:spPr>
        <p:txBody>
          <a:bodyPr>
            <a:normAutofit fontScale="62500" lnSpcReduction="20000"/>
          </a:bodyPr>
          <a:lstStyle/>
          <a:p>
            <a:pPr algn="r" rtl="1"/>
            <a:r>
              <a:rPr lang="he-IL" dirty="0" smtClean="0"/>
              <a:t>תקנות ביטול עסקה והחזר כספי -  </a:t>
            </a:r>
            <a:r>
              <a:rPr lang="he-IL" b="1" dirty="0" smtClean="0"/>
              <a:t>עיקר ההוראות</a:t>
            </a:r>
            <a:r>
              <a:rPr lang="he-IL" dirty="0" smtClean="0"/>
              <a:t>:</a:t>
            </a:r>
          </a:p>
          <a:p>
            <a:pPr algn="r" rtl="1">
              <a:buFontTx/>
              <a:buChar char="-"/>
            </a:pPr>
            <a:r>
              <a:rPr lang="he-IL" dirty="0" smtClean="0"/>
              <a:t>על מוצרים  מעל  50  ₪.</a:t>
            </a:r>
          </a:p>
          <a:p>
            <a:pPr algn="r" rtl="1">
              <a:buFontTx/>
              <a:buChar char="-"/>
            </a:pPr>
            <a:r>
              <a:rPr lang="he-IL" dirty="0" smtClean="0"/>
              <a:t>כנגד  הוכחת  קנייה.</a:t>
            </a:r>
          </a:p>
          <a:p>
            <a:pPr algn="r" rtl="1">
              <a:buFontTx/>
              <a:buChar char="-"/>
            </a:pPr>
            <a:r>
              <a:rPr lang="he-IL" dirty="0" smtClean="0"/>
              <a:t>באריזה מקורית שלא נפתחה. </a:t>
            </a:r>
          </a:p>
          <a:p>
            <a:pPr algn="r" rtl="1">
              <a:buFontTx/>
              <a:buChar char="-"/>
            </a:pPr>
            <a:r>
              <a:rPr lang="he-IL" dirty="0" smtClean="0"/>
              <a:t>ציוד לבית ולגן ומוצרי חשמל ניתן להחזיר  גם  לאחר  שהאריזה המקורית נפתחה כל עוד  לא  נעשה בהם  שימוש.</a:t>
            </a:r>
          </a:p>
          <a:p>
            <a:pPr algn="r" rtl="1">
              <a:buFontTx/>
              <a:buChar char="-"/>
            </a:pPr>
            <a:r>
              <a:rPr lang="he-IL" dirty="0" smtClean="0"/>
              <a:t>פרק  הזמן  לביטול (לרוב) :  14 ימים מיום קבלת הטובין;</a:t>
            </a:r>
          </a:p>
          <a:p>
            <a:pPr algn="r" rtl="1">
              <a:buFontTx/>
              <a:buChar char="-"/>
            </a:pPr>
            <a:r>
              <a:rPr lang="he-IL" dirty="0" smtClean="0"/>
              <a:t>דמי  ביטול: 5% או 100 ₪  הנמוך מביניהם;</a:t>
            </a:r>
          </a:p>
          <a:p>
            <a:pPr algn="r" rtl="1">
              <a:buFontTx/>
              <a:buChar char="-"/>
            </a:pPr>
            <a:r>
              <a:rPr lang="he-IL" dirty="0" smtClean="0"/>
              <a:t>אופן  ההחזר הכספי - באותו אופן ששולם, תוך 7 ימים  מיום ביטול העסקה (הוראות  ספציפיות לעניין אופן החזרת תמורה אם שולם בשיק או כרטיס אשראי)</a:t>
            </a:r>
          </a:p>
          <a:p>
            <a:pPr algn="r" rtl="1">
              <a:buFontTx/>
              <a:buChar char="-"/>
            </a:pPr>
            <a:r>
              <a:rPr lang="he-IL" dirty="0" smtClean="0"/>
              <a:t>ישנה רשימה של מוצרים ושירותים שלגביהם לא ניתן לבטל את העסקה.</a:t>
            </a:r>
          </a:p>
          <a:p>
            <a:pPr algn="r" rtl="1">
              <a:buFontTx/>
              <a:buChar char="-"/>
            </a:pPr>
            <a:r>
              <a:rPr lang="he-IL" dirty="0" smtClean="0"/>
              <a:t>ניתן לבטל  ולקבל  החזר כספי על  שובר מתנה!</a:t>
            </a:r>
          </a:p>
          <a:p>
            <a:pPr algn="r" rtl="1">
              <a:buFontTx/>
              <a:buChar char="-"/>
            </a:pPr>
            <a:r>
              <a:rPr lang="he-IL" dirty="0" smtClean="0"/>
              <a:t>לא ניתן  לבטל  עסקה ולקבל החזר כספי כאשר שולמה בתו קנייה.</a:t>
            </a:r>
          </a:p>
          <a:p>
            <a:pPr algn="r" rtl="1">
              <a:buNone/>
            </a:pPr>
            <a:endParaRPr lang="he-IL"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21</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277888"/>
            <a:ext cx="8229600" cy="1143000"/>
          </a:xfrm>
        </p:spPr>
        <p:txBody>
          <a:bodyPr>
            <a:noAutofit/>
          </a:bodyPr>
          <a:lstStyle/>
          <a:p>
            <a:r>
              <a:rPr lang="he-IL" sz="3500" b="1" dirty="0" smtClean="0">
                <a:cs typeface="+mn-cs"/>
              </a:rPr>
              <a:t>עיצום </a:t>
            </a:r>
            <a:r>
              <a:rPr lang="he-IL" sz="3500" b="1" dirty="0">
                <a:cs typeface="+mn-cs"/>
              </a:rPr>
              <a:t>כספי </a:t>
            </a:r>
            <a:r>
              <a:rPr lang="he-IL" sz="3500" b="1" dirty="0" smtClean="0">
                <a:cs typeface="+mn-cs"/>
              </a:rPr>
              <a:t>של </a:t>
            </a:r>
            <a:r>
              <a:rPr lang="he-IL" sz="3500" b="1" dirty="0">
                <a:cs typeface="+mn-cs"/>
              </a:rPr>
              <a:t>22,000 </a:t>
            </a:r>
            <a:r>
              <a:rPr lang="he-IL" sz="3500" b="1" dirty="0" smtClean="0">
                <a:cs typeface="+mn-cs"/>
              </a:rPr>
              <a:t>₪ </a:t>
            </a:r>
            <a:br>
              <a:rPr lang="he-IL" sz="3500" b="1" dirty="0" smtClean="0">
                <a:cs typeface="+mn-cs"/>
              </a:rPr>
            </a:br>
            <a:r>
              <a:rPr lang="he-IL" sz="3500" b="1" dirty="0" smtClean="0">
                <a:cs typeface="+mn-cs"/>
              </a:rPr>
              <a:t>שובר זיכוי/מתנה </a:t>
            </a:r>
            <a:endParaRPr lang="en-US" sz="3500" b="1" dirty="0">
              <a:cs typeface="+mn-cs"/>
            </a:endParaRPr>
          </a:p>
        </p:txBody>
      </p:sp>
      <p:sp>
        <p:nvSpPr>
          <p:cNvPr id="3" name="מציין מיקום תוכן 2"/>
          <p:cNvSpPr>
            <a:spLocks noGrp="1"/>
          </p:cNvSpPr>
          <p:nvPr>
            <p:ph idx="1"/>
          </p:nvPr>
        </p:nvSpPr>
        <p:spPr>
          <a:xfrm>
            <a:off x="457200" y="2464296"/>
            <a:ext cx="8229600" cy="4205064"/>
          </a:xfrm>
        </p:spPr>
        <p:txBody>
          <a:bodyPr>
            <a:normAutofit fontScale="25000" lnSpcReduction="20000"/>
          </a:bodyPr>
          <a:lstStyle/>
          <a:p>
            <a:pPr algn="r" rtl="1"/>
            <a:r>
              <a:rPr lang="he-IL" sz="4800" dirty="0" smtClean="0"/>
              <a:t>לא נתן לצרכן  שובר זיכוי או שובר מתנה בשל ביטול עסקה או לא אפשר לצרכן  לממש את  השובר  או לא ציין את  הפרטים או לא נתן  עודף בהתאם להוראות אלה:</a:t>
            </a:r>
          </a:p>
          <a:p>
            <a:pPr algn="r" rtl="1">
              <a:buNone/>
            </a:pPr>
            <a:r>
              <a:rPr lang="he-IL" sz="4800" dirty="0" smtClean="0"/>
              <a:t>	(1) שובר  הזיכוי  יודפס או  ייכתב באופן שימנע את מחיקת הכתוב בו;</a:t>
            </a:r>
          </a:p>
          <a:p>
            <a:pPr algn="r" rtl="1">
              <a:buNone/>
            </a:pPr>
            <a:r>
              <a:rPr lang="he-IL" sz="4800" dirty="0" smtClean="0"/>
              <a:t>	(2) הסכום הנקוב בשובר יהיה הסכום  ששולם בעת  ביצוע העסקה;</a:t>
            </a:r>
          </a:p>
          <a:p>
            <a:pPr algn="r" rtl="1">
              <a:buNone/>
            </a:pPr>
            <a:r>
              <a:rPr lang="he-IL" sz="4800" dirty="0" smtClean="0"/>
              <a:t>	(3) השובר יהיה  תקף לשנתיים לפחות מיום  </a:t>
            </a:r>
            <a:r>
              <a:rPr lang="he-IL" sz="4800" u="sng" dirty="0" smtClean="0"/>
              <a:t>מסירתו</a:t>
            </a:r>
            <a:r>
              <a:rPr lang="he-IL" sz="4800" dirty="0" smtClean="0"/>
              <a:t>.</a:t>
            </a:r>
          </a:p>
          <a:p>
            <a:pPr algn="r" rtl="1">
              <a:buNone/>
            </a:pPr>
            <a:r>
              <a:rPr lang="he-IL" sz="4800" dirty="0" smtClean="0"/>
              <a:t>	(4) מימוש השובר לא יותנה בהצגת חשבונית.</a:t>
            </a:r>
          </a:p>
          <a:p>
            <a:pPr algn="r" rtl="1">
              <a:buNone/>
            </a:pPr>
            <a:r>
              <a:rPr lang="he-IL" sz="4800" dirty="0" smtClean="0"/>
              <a:t>	(5) לא יהיה תוקף לתנאי המגביל את האפשרות לממש את השובר</a:t>
            </a:r>
          </a:p>
          <a:p>
            <a:pPr algn="r" rtl="1">
              <a:buNone/>
            </a:pPr>
            <a:r>
              <a:rPr lang="he-IL" sz="4800" dirty="0" smtClean="0"/>
              <a:t>	     (גם לא למכירה מיוחדת).</a:t>
            </a:r>
          </a:p>
          <a:p>
            <a:pPr algn="r" rtl="1">
              <a:buNone/>
            </a:pPr>
            <a:r>
              <a:rPr lang="he-IL" sz="4800" dirty="0" smtClean="0"/>
              <a:t>	(6) תנאי  המימוש  </a:t>
            </a:r>
            <a:r>
              <a:rPr lang="he-IL" sz="4800" dirty="0" err="1" smtClean="0"/>
              <a:t>יויפיעו</a:t>
            </a:r>
            <a:r>
              <a:rPr lang="he-IL" sz="4800" dirty="0" smtClean="0"/>
              <a:t> יל  גבי  השובר באותיות  ברורות ובהלטה מיוחדת </a:t>
            </a:r>
          </a:p>
          <a:p>
            <a:pPr algn="r" rtl="1">
              <a:buNone/>
            </a:pPr>
            <a:r>
              <a:rPr lang="he-IL" sz="4800" dirty="0" smtClean="0"/>
              <a:t>	     (כמו  תנאי  במידע)</a:t>
            </a:r>
          </a:p>
          <a:p>
            <a:pPr algn="r" rtl="1">
              <a:buNone/>
            </a:pPr>
            <a:r>
              <a:rPr lang="he-IL" sz="4800" dirty="0" smtClean="0"/>
              <a:t>	(7) מימש צרכן  שובר ברכישה שמכירה נמוך מהסכום הנקוב בו וההפרש לא עלה על  5% מהסכום  הנקוב </a:t>
            </a:r>
          </a:p>
          <a:p>
            <a:pPr algn="r" rtl="1">
              <a:buNone/>
            </a:pPr>
            <a:r>
              <a:rPr lang="he-IL" sz="4800" dirty="0" smtClean="0"/>
              <a:t>	     בו או  100 ₪ לפי הנמוך מביניהם,  יהיה הצרכן  זכאי לעודף במזומן.</a:t>
            </a:r>
          </a:p>
          <a:p>
            <a:pPr algn="r" rtl="1">
              <a:buNone/>
            </a:pPr>
            <a:endParaRPr lang="he-IL" sz="4800" dirty="0" smtClean="0"/>
          </a:p>
          <a:p>
            <a:pPr algn="r" rtl="1">
              <a:buNone/>
            </a:pPr>
            <a:r>
              <a:rPr lang="he-IL" sz="4800" dirty="0" smtClean="0"/>
              <a:t>     	</a:t>
            </a:r>
            <a:r>
              <a:rPr lang="he-IL" sz="4800" b="1" dirty="0" smtClean="0"/>
              <a:t>דוגמאות (מתוך  אתר  משרד  הכלכלה):</a:t>
            </a:r>
            <a:endParaRPr lang="he-IL" sz="4800" dirty="0" smtClean="0"/>
          </a:p>
          <a:p>
            <a:pPr lvl="0" algn="r" rtl="1">
              <a:buNone/>
            </a:pPr>
            <a:r>
              <a:rPr lang="he-IL" sz="4800" dirty="0" smtClean="0"/>
              <a:t>	יש בידי שובר זיכוי בסכום של 4,500 ₪. אני רוצה לרכוש באמצעות שובר הזיכוי מוצר בסכום של 4,410 ₪. ההפרש הוא 90 ₪ שהוא 2% ונמוך מ- 5%. 5% מ  - 4500 הוא 225 ₪. על הסקאלה של 5% (225 ש"ח) ו- 100,  100 ₪ הוא הסכום הנמוך ומאחר ש – 90 ₪ נמוך מ – 100 ₪ אהיה זכאי לעודף במזומן.</a:t>
            </a:r>
          </a:p>
          <a:p>
            <a:pPr lvl="0" algn="r" rtl="1">
              <a:buNone/>
            </a:pPr>
            <a:r>
              <a:rPr lang="he-IL" sz="4800" dirty="0" smtClean="0"/>
              <a:t>       	</a:t>
            </a:r>
          </a:p>
          <a:p>
            <a:pPr lvl="0" algn="r" rtl="1">
              <a:buNone/>
            </a:pPr>
            <a:r>
              <a:rPr lang="he-IL" sz="4800" dirty="0" smtClean="0"/>
              <a:t>	יש בידי שובר זיכוי בסכום של 1500 ₪ אני רוצה לרכוש באמצעות שובר הזיכוי מוצר שעלותו 1440 ₪. ההפרש הוא 60 ₪ שהינו 4% מהסכום הנקוב בשובר ונמוך מ – 5%. 5% מ- 1,500 ₪ הוא 75 ₪. על הסקאלה של 5% (75 ש"ח) ו- 100,  75 ₪ הוא הסכום הנמוך, ומאחר שההפרש - 60 נמוך מ – 75 אקבל בכסף מזומן.</a:t>
            </a:r>
          </a:p>
          <a:p>
            <a:pPr algn="r" rtl="1"/>
            <a:endParaRPr lang="he-IL" dirty="0"/>
          </a:p>
          <a:p>
            <a:pPr marL="0" indent="0" algn="r" rtl="1">
              <a:buNone/>
            </a:pPr>
            <a:r>
              <a:rPr lang="he-IL" sz="4000" dirty="0" smtClean="0"/>
              <a:t> (סעיף 14ז (א) (ב) (ג) (ד) לחוק)</a:t>
            </a:r>
            <a:endParaRPr lang="en-US" sz="4000"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22</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75056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349896"/>
            <a:ext cx="8229600" cy="1143000"/>
          </a:xfrm>
        </p:spPr>
        <p:txBody>
          <a:bodyPr>
            <a:normAutofit fontScale="90000"/>
          </a:bodyPr>
          <a:lstStyle/>
          <a:p>
            <a:r>
              <a:rPr lang="he-IL" b="1" dirty="0" smtClean="0">
                <a:cs typeface="+mn-cs"/>
              </a:rPr>
              <a:t>עיצום כספי של </a:t>
            </a:r>
            <a:r>
              <a:rPr lang="he-IL" b="1" dirty="0">
                <a:cs typeface="+mn-cs"/>
              </a:rPr>
              <a:t>22,000 </a:t>
            </a:r>
            <a:r>
              <a:rPr lang="he-IL" b="1" dirty="0" smtClean="0">
                <a:cs typeface="+mn-cs"/>
              </a:rPr>
              <a:t>₪</a:t>
            </a:r>
            <a:br>
              <a:rPr lang="he-IL" b="1" dirty="0" smtClean="0">
                <a:cs typeface="+mn-cs"/>
              </a:rPr>
            </a:br>
            <a:r>
              <a:rPr lang="he-IL" b="1" dirty="0" smtClean="0">
                <a:cs typeface="+mn-cs"/>
              </a:rPr>
              <a:t>תווי קנייה </a:t>
            </a:r>
            <a:endParaRPr lang="en-US" b="1" dirty="0">
              <a:cs typeface="+mn-cs"/>
            </a:endParaRPr>
          </a:p>
        </p:txBody>
      </p:sp>
      <p:sp>
        <p:nvSpPr>
          <p:cNvPr id="3" name="מציין מיקום תוכן 2"/>
          <p:cNvSpPr>
            <a:spLocks noGrp="1"/>
          </p:cNvSpPr>
          <p:nvPr>
            <p:ph idx="1"/>
          </p:nvPr>
        </p:nvSpPr>
        <p:spPr>
          <a:xfrm>
            <a:off x="457200" y="2608313"/>
            <a:ext cx="8229600" cy="3628999"/>
          </a:xfrm>
        </p:spPr>
        <p:txBody>
          <a:bodyPr/>
          <a:lstStyle/>
          <a:p>
            <a:pPr algn="r" rtl="1">
              <a:buNone/>
            </a:pPr>
            <a:r>
              <a:rPr lang="he-IL" dirty="0" smtClean="0"/>
              <a:t>מהו תו קנייה?</a:t>
            </a:r>
          </a:p>
          <a:p>
            <a:pPr algn="r" rtl="1">
              <a:buNone/>
            </a:pPr>
            <a:endParaRPr lang="he-IL" sz="2000" dirty="0" smtClean="0"/>
          </a:p>
          <a:p>
            <a:pPr algn="r" rtl="1">
              <a:buNone/>
            </a:pPr>
            <a:r>
              <a:rPr lang="he-IL" dirty="0" smtClean="0"/>
              <a:t>	כרטיס או  מסמך  הנרכש בכסף או בשווה כסף,  המאפשר לאוחז בו לרכוש טובין או שירותים אצל עוסק,  בסכום הנקוב בו,  למעט כרטיס או  מסמך  המיועד לשימוש בעבור  סוג  מסוים של  מוצר או  שירות  בלבד.</a:t>
            </a:r>
          </a:p>
          <a:p>
            <a:pPr algn="r" rtl="1">
              <a:buNone/>
            </a:pPr>
            <a:endParaRPr lang="he-IL" dirty="0" smtClean="0"/>
          </a:p>
          <a:p>
            <a:pPr algn="r" rtl="1">
              <a:buNone/>
            </a:pPr>
            <a:endParaRPr lang="he-IL" dirty="0" smtClean="0"/>
          </a:p>
          <a:p>
            <a:pPr algn="r" rtl="1">
              <a:buNone/>
            </a:pPr>
            <a:endParaRPr lang="he-IL" dirty="0" smtClean="0"/>
          </a:p>
          <a:p>
            <a:pPr algn="r" rtl="1">
              <a:buNone/>
            </a:pPr>
            <a:endParaRPr lang="he-IL" dirty="0" smtClean="0"/>
          </a:p>
          <a:p>
            <a:pPr algn="r" rtl="1">
              <a:buNone/>
            </a:pPr>
            <a:endParaRPr lang="he-IL" dirty="0" smtClean="0"/>
          </a:p>
          <a:p>
            <a:pPr algn="r" rtl="1">
              <a:buNone/>
            </a:pPr>
            <a:endParaRPr lang="en-US"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23</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101507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277888"/>
            <a:ext cx="8229600" cy="1143000"/>
          </a:xfrm>
        </p:spPr>
        <p:txBody>
          <a:bodyPr>
            <a:noAutofit/>
          </a:bodyPr>
          <a:lstStyle/>
          <a:p>
            <a:r>
              <a:rPr lang="he-IL" sz="3500" b="1" dirty="0" smtClean="0">
                <a:cs typeface="+mn-cs"/>
              </a:rPr>
              <a:t>עיצום </a:t>
            </a:r>
            <a:r>
              <a:rPr lang="he-IL" sz="3500" b="1" dirty="0">
                <a:cs typeface="+mn-cs"/>
              </a:rPr>
              <a:t>כספי </a:t>
            </a:r>
            <a:r>
              <a:rPr lang="he-IL" sz="3500" b="1" dirty="0" smtClean="0">
                <a:cs typeface="+mn-cs"/>
              </a:rPr>
              <a:t>של </a:t>
            </a:r>
            <a:r>
              <a:rPr lang="he-IL" sz="3500" b="1" dirty="0">
                <a:cs typeface="+mn-cs"/>
              </a:rPr>
              <a:t>22,000 </a:t>
            </a:r>
            <a:r>
              <a:rPr lang="he-IL" sz="3500" b="1" dirty="0" smtClean="0">
                <a:cs typeface="+mn-cs"/>
              </a:rPr>
              <a:t>₪</a:t>
            </a:r>
            <a:br>
              <a:rPr lang="he-IL" sz="3500" b="1" dirty="0" smtClean="0">
                <a:cs typeface="+mn-cs"/>
              </a:rPr>
            </a:br>
            <a:r>
              <a:rPr lang="he-IL" sz="3500" b="1" dirty="0" smtClean="0">
                <a:cs typeface="+mn-cs"/>
              </a:rPr>
              <a:t>תווי קנייה </a:t>
            </a:r>
            <a:endParaRPr lang="en-US" sz="3500" b="1" dirty="0">
              <a:cs typeface="+mn-cs"/>
            </a:endParaRPr>
          </a:p>
        </p:txBody>
      </p:sp>
      <p:sp>
        <p:nvSpPr>
          <p:cNvPr id="3" name="מציין מיקום תוכן 2"/>
          <p:cNvSpPr>
            <a:spLocks noGrp="1"/>
          </p:cNvSpPr>
          <p:nvPr>
            <p:ph idx="1"/>
          </p:nvPr>
        </p:nvSpPr>
        <p:spPr>
          <a:xfrm>
            <a:off x="457200" y="2420889"/>
            <a:ext cx="8229600" cy="4032447"/>
          </a:xfrm>
        </p:spPr>
        <p:txBody>
          <a:bodyPr>
            <a:normAutofit fontScale="85000" lnSpcReduction="20000"/>
          </a:bodyPr>
          <a:lstStyle/>
          <a:p>
            <a:pPr algn="r" rtl="1"/>
            <a:r>
              <a:rPr lang="he-IL" sz="2000" dirty="0" smtClean="0"/>
              <a:t>הנפיק תו קנייה בניגוד להוראות אלה:</a:t>
            </a:r>
          </a:p>
          <a:p>
            <a:pPr lvl="1" algn="r" rtl="1"/>
            <a:r>
              <a:rPr lang="he-IL" sz="2000" dirty="0" smtClean="0"/>
              <a:t>תוקף של התו יהיה לפחות לחמש שנים ממועד הנפקתו.</a:t>
            </a:r>
          </a:p>
          <a:p>
            <a:pPr lvl="1" algn="r" rtl="1"/>
            <a:r>
              <a:rPr lang="he-IL" sz="2000" dirty="0" smtClean="0"/>
              <a:t>שמו  של המנפיק, מועד  ההנפקה  והתוקף  יצוינו  בבירור.</a:t>
            </a:r>
          </a:p>
          <a:p>
            <a:pPr lvl="1" algn="r" rtl="1"/>
            <a:r>
              <a:rPr lang="he-IL" sz="2000" dirty="0" smtClean="0"/>
              <a:t>ניתן  נגד  המנפיק  צו פשיטת רגל או  צו פירוק, לא ניתן לממש את  התו.</a:t>
            </a:r>
          </a:p>
          <a:p>
            <a:pPr lvl="1" algn="r" rtl="1"/>
            <a:r>
              <a:rPr lang="he-IL" sz="2000" dirty="0" smtClean="0"/>
              <a:t>הסכום  הנקוב בו יהיה אחיד חגבי כל העוסקים המנויים  בו.</a:t>
            </a:r>
          </a:p>
          <a:p>
            <a:pPr algn="r" rtl="1"/>
            <a:r>
              <a:rPr lang="he-IL" sz="2000" dirty="0" smtClean="0"/>
              <a:t>לא אפשר שימוש בשובר  זיכוי שניתן  כעודף בשל מימוש צו קנייה בהתאם להוראות אלה:</a:t>
            </a:r>
          </a:p>
          <a:p>
            <a:pPr lvl="1" algn="r" rtl="1"/>
            <a:r>
              <a:rPr lang="he-IL" sz="2000" dirty="0" smtClean="0"/>
              <a:t>עוסק שנתן לצרכן שובר זיכוי כעודף בשל  מימוש תו  קנייה יאפשר שימוש בשובר הזיכוי בכל אחד מסניפיו ואולם  הוא רשאי  להגביל את  השימוש בשובר הזיכוי בסניף  הנושא שם מסחרי אחר.</a:t>
            </a:r>
          </a:p>
          <a:p>
            <a:pPr lvl="1" algn="r" rtl="1">
              <a:buNone/>
            </a:pPr>
            <a:r>
              <a:rPr lang="he-IL" sz="2000" dirty="0" smtClean="0"/>
              <a:t>	</a:t>
            </a:r>
          </a:p>
          <a:p>
            <a:pPr lvl="1" algn="r" rtl="1">
              <a:buNone/>
            </a:pPr>
            <a:r>
              <a:rPr lang="he-IL" sz="2000" dirty="0" smtClean="0"/>
              <a:t>	עוסק שנתן  לצרכן שובר  זיכוי כנגד החזרת מוצר שנרכש בתו קנייה,  רשאי  להגביל את  האפשרות לממש את שובר  הזיכוי באותם  תנאים מגבילים המופיעים על  גבי  תו  הקנייה,  ובלבד  שיופיעו על  גבי  השובר.</a:t>
            </a:r>
          </a:p>
          <a:p>
            <a:pPr lvl="1" algn="r" rtl="1">
              <a:buNone/>
            </a:pPr>
            <a:endParaRPr lang="he-IL" sz="2000" dirty="0" smtClean="0"/>
          </a:p>
          <a:p>
            <a:pPr lvl="1" algn="r" rtl="1">
              <a:buNone/>
            </a:pPr>
            <a:endParaRPr lang="he-IL" sz="2000" dirty="0" smtClean="0"/>
          </a:p>
          <a:p>
            <a:pPr lvl="1" algn="r" rtl="1">
              <a:buNone/>
            </a:pPr>
            <a:r>
              <a:rPr lang="he-IL" sz="2000" dirty="0" smtClean="0"/>
              <a:t>(סעיף  14ח לחוק)</a:t>
            </a:r>
          </a:p>
          <a:p>
            <a:pPr lvl="1" algn="r" rtl="1">
              <a:buNone/>
            </a:pPr>
            <a:endParaRPr lang="he-IL" dirty="0" smtClean="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24</a:t>
            </a:fld>
            <a:endParaRPr lang="en-US"/>
          </a:p>
        </p:txBody>
      </p:sp>
      <p:sp>
        <p:nvSpPr>
          <p:cNvPr id="5" name="פרצוף מחייך 4"/>
          <p:cNvSpPr/>
          <p:nvPr/>
        </p:nvSpPr>
        <p:spPr>
          <a:xfrm>
            <a:off x="7956376" y="4856028"/>
            <a:ext cx="720080" cy="69837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7"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89539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556792"/>
            <a:ext cx="8229600" cy="1143000"/>
          </a:xfrm>
        </p:spPr>
        <p:txBody>
          <a:bodyPr>
            <a:normAutofit fontScale="90000"/>
          </a:bodyPr>
          <a:lstStyle/>
          <a:p>
            <a:r>
              <a:rPr lang="he-IL" b="1" dirty="0">
                <a:cs typeface="+mn-cs"/>
              </a:rPr>
              <a:t>עיצום </a:t>
            </a:r>
            <a:r>
              <a:rPr lang="he-IL" b="1" dirty="0" smtClean="0">
                <a:cs typeface="+mn-cs"/>
              </a:rPr>
              <a:t>כספי של </a:t>
            </a:r>
            <a:r>
              <a:rPr lang="he-IL" b="1" dirty="0">
                <a:cs typeface="+mn-cs"/>
              </a:rPr>
              <a:t>22,000 ₪ </a:t>
            </a:r>
            <a:r>
              <a:rPr lang="he-IL" b="1" dirty="0" smtClean="0">
                <a:cs typeface="+mn-cs"/>
              </a:rPr>
              <a:t/>
            </a:r>
            <a:br>
              <a:rPr lang="he-IL" b="1" dirty="0" smtClean="0">
                <a:cs typeface="+mn-cs"/>
              </a:rPr>
            </a:br>
            <a:r>
              <a:rPr lang="he-IL" b="1" dirty="0" smtClean="0">
                <a:cs typeface="+mn-cs"/>
              </a:rPr>
              <a:t>מכירה מיוחדת</a:t>
            </a:r>
            <a:endParaRPr lang="en-US" b="1" dirty="0">
              <a:cs typeface="+mn-cs"/>
            </a:endParaRPr>
          </a:p>
        </p:txBody>
      </p:sp>
      <p:sp>
        <p:nvSpPr>
          <p:cNvPr id="3" name="מציין מיקום תוכן 2"/>
          <p:cNvSpPr>
            <a:spLocks noGrp="1"/>
          </p:cNvSpPr>
          <p:nvPr>
            <p:ph idx="1"/>
          </p:nvPr>
        </p:nvSpPr>
        <p:spPr>
          <a:xfrm>
            <a:off x="457200" y="2896345"/>
            <a:ext cx="8229600" cy="3340967"/>
          </a:xfrm>
        </p:spPr>
        <p:txBody>
          <a:bodyPr>
            <a:normAutofit/>
          </a:bodyPr>
          <a:lstStyle/>
          <a:p>
            <a:pPr algn="r" rtl="1"/>
            <a:r>
              <a:rPr lang="he-IL" sz="2500" dirty="0" smtClean="0"/>
              <a:t>מהי מכירה מיוחדת?</a:t>
            </a:r>
          </a:p>
          <a:p>
            <a:pPr algn="r" rtl="1">
              <a:buNone/>
            </a:pPr>
            <a:r>
              <a:rPr lang="he-IL" sz="1000" dirty="0" smtClean="0"/>
              <a:t>	</a:t>
            </a:r>
          </a:p>
          <a:p>
            <a:pPr algn="r" rtl="1">
              <a:buNone/>
            </a:pPr>
            <a:r>
              <a:rPr lang="he-IL" sz="2500" dirty="0" smtClean="0"/>
              <a:t>	מכירת סוף עונה, מכירת חיסול מלא או חלקי, מכירה לרגל אירוע כלשהו, מכירה שבה מוצעת לצרכן הטבה נוסף על הטובין או על השירותים שבעבורם שילם, או כל מכירה אחרת שבה מוצעים הטובין או השירותים של העסק, כולם או חלקם, מחירים מוזלים לתקופה מסוימת, שלא בדרך מתן הנחה לצרכן פלוני.</a:t>
            </a:r>
          </a:p>
          <a:p>
            <a:pPr algn="r" rtl="1">
              <a:buNone/>
            </a:pPr>
            <a:r>
              <a:rPr lang="he-IL" sz="1000" dirty="0" smtClean="0"/>
              <a:t>	</a:t>
            </a:r>
          </a:p>
          <a:p>
            <a:pPr algn="r" rtl="1">
              <a:buNone/>
            </a:pPr>
            <a:r>
              <a:rPr lang="he-IL" sz="2500" dirty="0" smtClean="0"/>
              <a:t>	(סעיף  8 לחוק)</a:t>
            </a:r>
            <a:endParaRPr lang="en-US" sz="2500"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25</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63279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349896"/>
            <a:ext cx="8229600" cy="1143000"/>
          </a:xfrm>
        </p:spPr>
        <p:txBody>
          <a:bodyPr>
            <a:noAutofit/>
          </a:bodyPr>
          <a:lstStyle/>
          <a:p>
            <a:r>
              <a:rPr lang="he-IL" sz="3500" b="1" dirty="0">
                <a:cs typeface="+mn-cs"/>
              </a:rPr>
              <a:t>עיצום </a:t>
            </a:r>
            <a:r>
              <a:rPr lang="he-IL" sz="3500" b="1" dirty="0" smtClean="0">
                <a:cs typeface="+mn-cs"/>
              </a:rPr>
              <a:t>כספי של </a:t>
            </a:r>
            <a:r>
              <a:rPr lang="he-IL" sz="3500" b="1" dirty="0">
                <a:cs typeface="+mn-cs"/>
              </a:rPr>
              <a:t>22,000 ₪ </a:t>
            </a:r>
            <a:r>
              <a:rPr lang="he-IL" sz="3500" b="1" dirty="0" smtClean="0">
                <a:cs typeface="+mn-cs"/>
              </a:rPr>
              <a:t/>
            </a:r>
            <a:br>
              <a:rPr lang="he-IL" sz="3500" b="1" dirty="0" smtClean="0">
                <a:cs typeface="+mn-cs"/>
              </a:rPr>
            </a:br>
            <a:r>
              <a:rPr lang="he-IL" sz="3500" b="1" dirty="0" smtClean="0">
                <a:cs typeface="+mn-cs"/>
              </a:rPr>
              <a:t>מכירה מיוחדת</a:t>
            </a:r>
            <a:endParaRPr lang="en-US" sz="3500" b="1" dirty="0">
              <a:cs typeface="+mn-cs"/>
            </a:endParaRPr>
          </a:p>
        </p:txBody>
      </p:sp>
      <p:sp>
        <p:nvSpPr>
          <p:cNvPr id="3" name="מציין מיקום תוכן 2"/>
          <p:cNvSpPr>
            <a:spLocks noGrp="1"/>
          </p:cNvSpPr>
          <p:nvPr>
            <p:ph idx="1"/>
          </p:nvPr>
        </p:nvSpPr>
        <p:spPr>
          <a:xfrm>
            <a:off x="457200" y="2564904"/>
            <a:ext cx="8229600" cy="3917032"/>
          </a:xfrm>
        </p:spPr>
        <p:txBody>
          <a:bodyPr>
            <a:normAutofit fontScale="25000" lnSpcReduction="20000"/>
          </a:bodyPr>
          <a:lstStyle/>
          <a:p>
            <a:pPr algn="r" rtl="1"/>
            <a:r>
              <a:rPr lang="he-IL" sz="6400" b="1" dirty="0" smtClean="0"/>
              <a:t>הודיע ברבים או במקום העסק על מכירה מיוחדת ולא  הבהיר את הפרטים או התנאים בקשר למכירה המיוחדת או שלא החזיק מלאי סביר של טובין או לא פרסם פרטים או המשיך לפרסם לאחר שאזל המלאי:</a:t>
            </a:r>
          </a:p>
          <a:p>
            <a:pPr algn="r" rtl="1">
              <a:buNone/>
            </a:pPr>
            <a:endParaRPr lang="he-IL" sz="4000" dirty="0" smtClean="0"/>
          </a:p>
          <a:p>
            <a:pPr lvl="1" algn="r" rtl="1"/>
            <a:r>
              <a:rPr lang="he-IL" sz="6400" dirty="0" smtClean="0"/>
              <a:t>עוסק המודיע </a:t>
            </a:r>
            <a:r>
              <a:rPr lang="he-IL" sz="6400" b="1" dirty="0" smtClean="0"/>
              <a:t>ברבים או במקום  העסק </a:t>
            </a:r>
            <a:r>
              <a:rPr lang="he-IL" sz="6400" dirty="0" smtClean="0"/>
              <a:t>על מכירה מיוחדת יבהיר אילו טובין כלולים בה, את  מחירם לפני המכירה ואת  שיעור ההנחה או המחיר לאחר ההנחה וכן  תנאי  המכירה  המיוחדת. </a:t>
            </a:r>
            <a:r>
              <a:rPr lang="he-IL" sz="6400" dirty="0" smtClean="0">
                <a:solidFill>
                  <a:srgbClr val="00B050"/>
                </a:solidFill>
              </a:rPr>
              <a:t>(קיימות הנחיות ממונה בנושא)</a:t>
            </a:r>
          </a:p>
          <a:p>
            <a:pPr lvl="1" algn="r" rtl="1">
              <a:buNone/>
            </a:pPr>
            <a:endParaRPr lang="he-IL" sz="4000" dirty="0" smtClean="0"/>
          </a:p>
          <a:p>
            <a:pPr lvl="1" algn="r" rtl="1"/>
            <a:r>
              <a:rPr lang="he-IL" sz="6400" dirty="0" smtClean="0"/>
              <a:t>בפרסום (לא במקום העסק): יצוין  המספר המזערי של  הפריטים המוצעים בה בנחה  מרבית (למעט מוצרים שמחירם אינו עולה על 50 ₪)</a:t>
            </a:r>
          </a:p>
          <a:p>
            <a:pPr lvl="1" algn="r" rtl="1"/>
            <a:endParaRPr lang="he-IL" sz="4000" dirty="0" smtClean="0"/>
          </a:p>
          <a:p>
            <a:pPr lvl="1" algn="r" rtl="1"/>
            <a:r>
              <a:rPr lang="he-IL" sz="6400" dirty="0" smtClean="0"/>
              <a:t>עוסק  המודיע  ברבים או  במקום  העסק על  מכירה  מיוחדת של טובין,  יחזיק  מלאי סביר של הטובין  הכלולים  במכירה המיוחדת זולת אם  ציין  בהודעתו  אחרת.</a:t>
            </a:r>
          </a:p>
          <a:p>
            <a:pPr lvl="1" algn="r" rtl="1"/>
            <a:endParaRPr lang="he-IL" sz="4000" dirty="0" smtClean="0"/>
          </a:p>
          <a:p>
            <a:pPr lvl="1" algn="r" rtl="1"/>
            <a:r>
              <a:rPr lang="he-IL" sz="6400" dirty="0" smtClean="0"/>
              <a:t>אזל  המלאי, כולם או חלקם, לא ימשיך  העוסק לפרסם ברבים או  במקום  העסק את  ההודעה  שפרסם על אותה  מכירה. אם  אזל  חלק  מהפרטים,  אפשר  להמשיך  לפרסם אך  יש לציין   אלו פריטים אזלו. </a:t>
            </a:r>
          </a:p>
          <a:p>
            <a:pPr lvl="1" algn="r" rtl="1"/>
            <a:endParaRPr lang="he-IL" sz="4000" dirty="0" smtClean="0"/>
          </a:p>
          <a:p>
            <a:pPr lvl="1" algn="r" rtl="1">
              <a:buNone/>
            </a:pPr>
            <a:r>
              <a:rPr lang="he-IL" sz="6400" dirty="0" smtClean="0"/>
              <a:t>(סעיף 15 לחוק)</a:t>
            </a:r>
          </a:p>
          <a:p>
            <a:pPr lvl="1" algn="r" rtl="1"/>
            <a:endParaRPr lang="he-IL" sz="6400" dirty="0" smtClean="0"/>
          </a:p>
          <a:p>
            <a:pPr lvl="1" algn="r" rtl="1"/>
            <a:endParaRPr lang="he-IL" sz="6400" dirty="0" smtClean="0"/>
          </a:p>
          <a:p>
            <a:pPr lvl="1" algn="r" rtl="1"/>
            <a:endParaRPr lang="he-IL" sz="6400" dirty="0" smtClean="0"/>
          </a:p>
          <a:p>
            <a:pPr marL="0" indent="0" algn="r" rtl="1">
              <a:buNone/>
            </a:pPr>
            <a:endParaRPr lang="he-IL" sz="6400" dirty="0"/>
          </a:p>
          <a:p>
            <a:pPr algn="r" rtl="1"/>
            <a:endParaRPr lang="he-IL" sz="6400" dirty="0" smtClean="0"/>
          </a:p>
          <a:p>
            <a:pPr algn="r" rtl="1"/>
            <a:endParaRPr lang="he-IL" dirty="0"/>
          </a:p>
          <a:p>
            <a:pPr marL="0" indent="0" algn="r" rtl="1">
              <a:buNone/>
            </a:pPr>
            <a:r>
              <a:rPr lang="he-IL" dirty="0" smtClean="0"/>
              <a:t>(סעיפים 15(א) ו15 (ב2) לחוק)</a:t>
            </a:r>
            <a:endParaRPr lang="en-US"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26</a:t>
            </a:fld>
            <a:endParaRPr lang="en-US"/>
          </a:p>
        </p:txBody>
      </p:sp>
      <p:pic>
        <p:nvPicPr>
          <p:cNvPr id="5"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429386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493912"/>
            <a:ext cx="8229600" cy="1143000"/>
          </a:xfrm>
        </p:spPr>
        <p:txBody>
          <a:bodyPr>
            <a:noAutofit/>
          </a:bodyPr>
          <a:lstStyle/>
          <a:p>
            <a:r>
              <a:rPr lang="he-IL" sz="3500" b="1" dirty="0" smtClean="0">
                <a:cs typeface="+mn-cs"/>
              </a:rPr>
              <a:t>עיצום כספי של 22,000 ₪</a:t>
            </a:r>
            <a:br>
              <a:rPr lang="he-IL" sz="3500" b="1" dirty="0" smtClean="0">
                <a:cs typeface="+mn-cs"/>
              </a:rPr>
            </a:br>
            <a:r>
              <a:rPr lang="he-IL" sz="3500" b="1" dirty="0" smtClean="0">
                <a:cs typeface="+mn-cs"/>
              </a:rPr>
              <a:t>מחיר מיוחד</a:t>
            </a:r>
            <a:endParaRPr lang="he-IL" sz="3500" b="1" dirty="0">
              <a:cs typeface="+mn-cs"/>
            </a:endParaRPr>
          </a:p>
        </p:txBody>
      </p:sp>
      <p:sp>
        <p:nvSpPr>
          <p:cNvPr id="3" name="מציין מיקום תוכן 2"/>
          <p:cNvSpPr>
            <a:spLocks noGrp="1"/>
          </p:cNvSpPr>
          <p:nvPr>
            <p:ph idx="1"/>
          </p:nvPr>
        </p:nvSpPr>
        <p:spPr>
          <a:xfrm>
            <a:off x="457200" y="2968352"/>
            <a:ext cx="8229600" cy="3268960"/>
          </a:xfrm>
        </p:spPr>
        <p:txBody>
          <a:bodyPr>
            <a:normAutofit/>
          </a:bodyPr>
          <a:lstStyle/>
          <a:p>
            <a:pPr algn="r" rtl="1"/>
            <a:r>
              <a:rPr lang="he-IL" sz="3000" dirty="0" smtClean="0"/>
              <a:t>לא כלל בהודעה על מחיר בהנחה או מחיר מיוחד של טובין פגומים או של טובין שאיכותם נמוכה מהרגיל או שמתקרב מועד תפוגתם על פי דין או נוהג או המלצת  היצרן את הסיבה להנחה או למחיר המיוחד.</a:t>
            </a:r>
            <a:endParaRPr lang="he-IL" dirty="0" smtClean="0"/>
          </a:p>
          <a:p>
            <a:pPr algn="r" rtl="1">
              <a:buNone/>
            </a:pPr>
            <a:endParaRPr lang="he-IL" dirty="0" smtClean="0"/>
          </a:p>
          <a:p>
            <a:pPr algn="r" rtl="1">
              <a:buNone/>
            </a:pPr>
            <a:r>
              <a:rPr lang="he-IL" dirty="0" smtClean="0"/>
              <a:t> </a:t>
            </a:r>
            <a:r>
              <a:rPr lang="he-IL" sz="1400" dirty="0" smtClean="0"/>
              <a:t>(סעיף  16 לחוק) </a:t>
            </a:r>
            <a:endParaRPr lang="he-IL" sz="1400"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27</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421904"/>
            <a:ext cx="8229600" cy="1143000"/>
          </a:xfrm>
        </p:spPr>
        <p:txBody>
          <a:bodyPr>
            <a:noAutofit/>
          </a:bodyPr>
          <a:lstStyle/>
          <a:p>
            <a:r>
              <a:rPr lang="he-IL" sz="3500" b="1" dirty="0" smtClean="0">
                <a:cs typeface="+mn-cs"/>
              </a:rPr>
              <a:t/>
            </a:r>
            <a:br>
              <a:rPr lang="he-IL" sz="3500" b="1" dirty="0" smtClean="0">
                <a:cs typeface="+mn-cs"/>
              </a:rPr>
            </a:br>
            <a:r>
              <a:rPr lang="he-IL" sz="3500" b="1" dirty="0" smtClean="0">
                <a:cs typeface="+mn-cs"/>
              </a:rPr>
              <a:t>עיצום כספי של 22,000 ₪</a:t>
            </a:r>
            <a:br>
              <a:rPr lang="he-IL" sz="3500" b="1" dirty="0" smtClean="0">
                <a:cs typeface="+mn-cs"/>
              </a:rPr>
            </a:br>
            <a:r>
              <a:rPr lang="he-IL" sz="3500" b="1" dirty="0" smtClean="0">
                <a:cs typeface="+mn-cs"/>
              </a:rPr>
              <a:t>סימון טובין</a:t>
            </a:r>
            <a:br>
              <a:rPr lang="he-IL" sz="3500" b="1" dirty="0" smtClean="0">
                <a:cs typeface="+mn-cs"/>
              </a:rPr>
            </a:br>
            <a:endParaRPr lang="he-IL" sz="3500" b="1" dirty="0">
              <a:cs typeface="+mn-cs"/>
            </a:endParaRPr>
          </a:p>
        </p:txBody>
      </p:sp>
      <p:sp>
        <p:nvSpPr>
          <p:cNvPr id="3" name="מציין מיקום תוכן 2"/>
          <p:cNvSpPr>
            <a:spLocks noGrp="1"/>
          </p:cNvSpPr>
          <p:nvPr>
            <p:ph idx="1"/>
          </p:nvPr>
        </p:nvSpPr>
        <p:spPr>
          <a:xfrm>
            <a:off x="446856" y="2680320"/>
            <a:ext cx="8229600" cy="3845024"/>
          </a:xfrm>
        </p:spPr>
        <p:txBody>
          <a:bodyPr>
            <a:normAutofit fontScale="85000" lnSpcReduction="20000"/>
          </a:bodyPr>
          <a:lstStyle/>
          <a:p>
            <a:pPr algn="r" rtl="1"/>
            <a:r>
              <a:rPr lang="he-IL" dirty="0" smtClean="0"/>
              <a:t> </a:t>
            </a:r>
            <a:r>
              <a:rPr lang="he-IL" sz="3000" dirty="0" smtClean="0"/>
              <a:t>עוסק לא סימן על טובין המיועדים לצרכן או במצורף  להם את הפרטים הבאים:</a:t>
            </a:r>
          </a:p>
          <a:p>
            <a:pPr lvl="1" algn="r" rtl="1"/>
            <a:r>
              <a:rPr lang="he-IL" sz="2600" dirty="0" smtClean="0"/>
              <a:t>שם המצרך וכינויו המסחרי</a:t>
            </a:r>
          </a:p>
          <a:p>
            <a:pPr lvl="1" algn="r" rtl="1"/>
            <a:r>
              <a:rPr lang="he-IL" sz="2600" dirty="0" smtClean="0"/>
              <a:t>ארץ  הייצור</a:t>
            </a:r>
          </a:p>
          <a:p>
            <a:pPr lvl="1" algn="r" rtl="1"/>
            <a:r>
              <a:rPr lang="he-IL" sz="2600" dirty="0" smtClean="0"/>
              <a:t>שם  היצרן, מס' זהות ומענו ואם המוצר מיובא שם היבואן, מס' הזהות ומענו</a:t>
            </a:r>
          </a:p>
          <a:p>
            <a:pPr lvl="1" algn="r" rtl="1"/>
            <a:r>
              <a:rPr lang="he-IL" sz="2600" dirty="0" smtClean="0"/>
              <a:t>כמות ופירוט חומרי גלם</a:t>
            </a:r>
          </a:p>
          <a:p>
            <a:pPr lvl="1" algn="r" rtl="1">
              <a:buNone/>
            </a:pPr>
            <a:endParaRPr lang="he-IL" sz="2600" dirty="0" smtClean="0"/>
          </a:p>
          <a:p>
            <a:pPr lvl="1" algn="r" rtl="1">
              <a:buNone/>
            </a:pPr>
            <a:r>
              <a:rPr lang="he-IL" sz="2600" dirty="0" smtClean="0"/>
              <a:t>	בנוסף: צו סימון טובין</a:t>
            </a:r>
          </a:p>
          <a:p>
            <a:pPr lvl="1" algn="r" rtl="1">
              <a:buNone/>
            </a:pPr>
            <a:endParaRPr lang="he-IL" dirty="0" smtClean="0"/>
          </a:p>
          <a:p>
            <a:pPr lvl="1" algn="r" rtl="1">
              <a:buNone/>
            </a:pPr>
            <a:r>
              <a:rPr lang="he-IL" sz="1500" dirty="0" smtClean="0"/>
              <a:t>(סעיף  17 לחוק)</a:t>
            </a:r>
            <a:endParaRPr lang="he-IL" sz="1500"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28</a:t>
            </a:fld>
            <a:endParaRPr lang="en-US"/>
          </a:p>
        </p:txBody>
      </p:sp>
      <p:sp>
        <p:nvSpPr>
          <p:cNvPr id="6" name="חץ שמאלה 5"/>
          <p:cNvSpPr/>
          <p:nvPr/>
        </p:nvSpPr>
        <p:spPr>
          <a:xfrm>
            <a:off x="8028384" y="5301208"/>
            <a:ext cx="504056" cy="3600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8"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421904"/>
            <a:ext cx="8229600" cy="1143000"/>
          </a:xfrm>
        </p:spPr>
        <p:txBody>
          <a:bodyPr>
            <a:noAutofit/>
          </a:bodyPr>
          <a:lstStyle/>
          <a:p>
            <a:r>
              <a:rPr lang="he-IL" sz="3500" b="1" dirty="0" smtClean="0">
                <a:cs typeface="+mn-cs"/>
              </a:rPr>
              <a:t>עיצום כספי של 22,000</a:t>
            </a:r>
            <a:r>
              <a:rPr lang="en-US" sz="3500" b="1" dirty="0" smtClean="0">
                <a:cs typeface="+mn-cs"/>
              </a:rPr>
              <a:t/>
            </a:r>
            <a:br>
              <a:rPr lang="en-US" sz="3500" b="1" dirty="0" smtClean="0">
                <a:cs typeface="+mn-cs"/>
              </a:rPr>
            </a:br>
            <a:r>
              <a:rPr lang="he-IL" sz="3500" b="1" dirty="0" smtClean="0">
                <a:cs typeface="+mn-cs"/>
              </a:rPr>
              <a:t>הצגת מחירים</a:t>
            </a:r>
            <a:endParaRPr lang="he-IL" sz="3500" b="1" dirty="0">
              <a:cs typeface="+mn-cs"/>
            </a:endParaRPr>
          </a:p>
        </p:txBody>
      </p:sp>
      <p:sp>
        <p:nvSpPr>
          <p:cNvPr id="3" name="מציין מיקום תוכן 2"/>
          <p:cNvSpPr>
            <a:spLocks noGrp="1"/>
          </p:cNvSpPr>
          <p:nvPr>
            <p:ph idx="1"/>
          </p:nvPr>
        </p:nvSpPr>
        <p:spPr>
          <a:xfrm>
            <a:off x="457200" y="2752328"/>
            <a:ext cx="8229600" cy="3917032"/>
          </a:xfrm>
        </p:spPr>
        <p:txBody>
          <a:bodyPr>
            <a:normAutofit fontScale="77500" lnSpcReduction="20000"/>
          </a:bodyPr>
          <a:lstStyle/>
          <a:p>
            <a:pPr algn="r" rtl="1"/>
            <a:r>
              <a:rPr lang="he-IL" sz="3100" dirty="0" smtClean="0"/>
              <a:t>לא הציג מחירים או פעל בהתאם להוראות אלה בעת  </a:t>
            </a:r>
            <a:r>
              <a:rPr lang="he-IL" sz="3100" u="sng" dirty="0" smtClean="0"/>
              <a:t>שהציע, הציג או מכר</a:t>
            </a:r>
            <a:r>
              <a:rPr lang="he-IL" sz="3100" dirty="0" smtClean="0"/>
              <a:t> טובין:</a:t>
            </a:r>
          </a:p>
          <a:p>
            <a:pPr algn="r" rtl="1">
              <a:buNone/>
            </a:pPr>
            <a:endParaRPr lang="he-IL" sz="1300" dirty="0" smtClean="0"/>
          </a:p>
          <a:p>
            <a:pPr lvl="1" algn="r" rtl="1"/>
            <a:r>
              <a:rPr lang="he-IL" sz="2600" dirty="0" smtClean="0"/>
              <a:t>המחיר יוצג על גבי המוצר או על גבי  אריזתו</a:t>
            </a:r>
          </a:p>
          <a:p>
            <a:pPr lvl="1" algn="r" rtl="1"/>
            <a:r>
              <a:rPr lang="he-IL" sz="2600" dirty="0" smtClean="0"/>
              <a:t>המחיר שיוצג הוא המחיר הכולל</a:t>
            </a:r>
          </a:p>
          <a:p>
            <a:pPr lvl="1" algn="r" rtl="1"/>
            <a:r>
              <a:rPr lang="he-IL" sz="2600" dirty="0" smtClean="0"/>
              <a:t>המחיר יהיה במטבע ישראלי בלבד</a:t>
            </a:r>
          </a:p>
          <a:p>
            <a:pPr lvl="1" algn="r" rtl="1"/>
            <a:r>
              <a:rPr lang="he-IL" sz="2600" dirty="0" smtClean="0"/>
              <a:t>המחיר יוצג במקום נראה לעין, בספרות ברורות  וקריאות</a:t>
            </a:r>
          </a:p>
          <a:p>
            <a:pPr lvl="1" algn="r" rtl="1"/>
            <a:r>
              <a:rPr lang="he-IL" sz="2600" dirty="0" smtClean="0"/>
              <a:t>ההצגה גם בחלון ראווה</a:t>
            </a:r>
          </a:p>
          <a:p>
            <a:pPr lvl="1" algn="r" rtl="1"/>
            <a:r>
              <a:rPr lang="he-IL" sz="2600" dirty="0" smtClean="0"/>
              <a:t>המחיר המחייב הוא המחיר על גבי המוצר</a:t>
            </a:r>
          </a:p>
          <a:p>
            <a:pPr lvl="1" algn="r" rtl="1">
              <a:buNone/>
            </a:pPr>
            <a:endParaRPr lang="he-IL" sz="1200" dirty="0" smtClean="0"/>
          </a:p>
          <a:p>
            <a:pPr lvl="1" algn="r" rtl="1">
              <a:buFont typeface="Arial" charset="0"/>
              <a:buChar char="•"/>
            </a:pPr>
            <a:r>
              <a:rPr lang="he-IL" sz="2600" dirty="0" smtClean="0"/>
              <a:t>הפרה  חוזרת:  תוך  9  חודשים</a:t>
            </a:r>
          </a:p>
          <a:p>
            <a:pPr lvl="1" algn="r" rtl="1">
              <a:buNone/>
            </a:pPr>
            <a:endParaRPr lang="he-IL" dirty="0" smtClean="0"/>
          </a:p>
          <a:p>
            <a:pPr lvl="1" algn="r" rtl="1">
              <a:buNone/>
            </a:pPr>
            <a:r>
              <a:rPr lang="he-IL" sz="1500" dirty="0" smtClean="0"/>
              <a:t>(סעיף  17(ב) לחוק)</a:t>
            </a:r>
          </a:p>
          <a:p>
            <a:pPr lvl="1" algn="r" rtl="1"/>
            <a:endParaRPr lang="he-IL"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29</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124744"/>
            <a:ext cx="8229600" cy="1070992"/>
          </a:xfrm>
        </p:spPr>
        <p:txBody>
          <a:bodyPr/>
          <a:lstStyle/>
          <a:p>
            <a:r>
              <a:rPr lang="he-IL" b="1" dirty="0" smtClean="0">
                <a:cs typeface="+mn-cs"/>
              </a:rPr>
              <a:t>רקע</a:t>
            </a:r>
            <a:endParaRPr lang="en-US" b="1" dirty="0">
              <a:cs typeface="+mn-cs"/>
            </a:endParaRPr>
          </a:p>
        </p:txBody>
      </p:sp>
      <p:sp>
        <p:nvSpPr>
          <p:cNvPr id="3" name="מציין מיקום תוכן 2"/>
          <p:cNvSpPr>
            <a:spLocks noGrp="1"/>
          </p:cNvSpPr>
          <p:nvPr>
            <p:ph idx="1"/>
          </p:nvPr>
        </p:nvSpPr>
        <p:spPr>
          <a:xfrm>
            <a:off x="457200" y="2215405"/>
            <a:ext cx="8229600" cy="4165923"/>
          </a:xfrm>
        </p:spPr>
        <p:txBody>
          <a:bodyPr>
            <a:normAutofit/>
          </a:bodyPr>
          <a:lstStyle/>
          <a:p>
            <a:pPr algn="r" rtl="1"/>
            <a:r>
              <a:rPr lang="he-IL" dirty="0" smtClean="0"/>
              <a:t>2006 -  הקמת ועדת שטורם לבחינת מודל האכיפה הראוי (פלילי/מנהלי) בחוק הגנת הצרכן. </a:t>
            </a:r>
          </a:p>
          <a:p>
            <a:pPr algn="r" rtl="1"/>
            <a:r>
              <a:rPr lang="he-IL" dirty="0" smtClean="0"/>
              <a:t>2015: תיקון מס' 39 - הוספת מנגנון של אכיפה מנהלית: סמכות מנהלית להיטל קנסות  גבוהים  בגין  הפרות של הוראות החוק.</a:t>
            </a:r>
          </a:p>
          <a:p>
            <a:pPr algn="r" rtl="1"/>
            <a:r>
              <a:rPr lang="he-IL" dirty="0" smtClean="0"/>
              <a:t>למנגנון יתרונות וחסרונות.</a:t>
            </a:r>
          </a:p>
          <a:p>
            <a:pPr algn="r" rtl="1">
              <a:buNone/>
            </a:pPr>
            <a:r>
              <a:rPr lang="he-IL" dirty="0" smtClean="0"/>
              <a:t>	</a:t>
            </a:r>
            <a:r>
              <a:rPr lang="he-IL" b="1" dirty="0" smtClean="0"/>
              <a:t>אכיפה מנהלית לא מבטלת אכיפה פלילית!</a:t>
            </a:r>
          </a:p>
          <a:p>
            <a:pPr algn="r" rtl="1"/>
            <a:endParaRPr lang="en-US"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3</a:t>
            </a:fld>
            <a:endParaRPr lang="en-US" dirty="0"/>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
        <p:nvSpPr>
          <p:cNvPr id="7" name="חץ שמאלה 6"/>
          <p:cNvSpPr/>
          <p:nvPr/>
        </p:nvSpPr>
        <p:spPr>
          <a:xfrm>
            <a:off x="8244408" y="5517232"/>
            <a:ext cx="504056"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21970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277888"/>
            <a:ext cx="8229600" cy="1143000"/>
          </a:xfrm>
        </p:spPr>
        <p:txBody>
          <a:bodyPr>
            <a:noAutofit/>
          </a:bodyPr>
          <a:lstStyle/>
          <a:p>
            <a:r>
              <a:rPr lang="he-IL" sz="3500" b="1" dirty="0" smtClean="0">
                <a:cs typeface="+mn-cs"/>
              </a:rPr>
              <a:t>עיצום כספי של 22,000</a:t>
            </a:r>
            <a:r>
              <a:rPr lang="en-US" sz="3500" b="1" dirty="0" smtClean="0">
                <a:cs typeface="+mn-cs"/>
              </a:rPr>
              <a:t/>
            </a:r>
            <a:br>
              <a:rPr lang="en-US" sz="3500" b="1" dirty="0" smtClean="0">
                <a:cs typeface="+mn-cs"/>
              </a:rPr>
            </a:br>
            <a:r>
              <a:rPr lang="en-US" sz="3500" b="1" dirty="0" smtClean="0">
                <a:cs typeface="+mn-cs"/>
              </a:rPr>
              <a:t> </a:t>
            </a:r>
            <a:r>
              <a:rPr lang="he-IL" sz="3500" b="1" dirty="0" smtClean="0">
                <a:cs typeface="+mn-cs"/>
              </a:rPr>
              <a:t>מחיר ליחידת מידה</a:t>
            </a:r>
            <a:r>
              <a:rPr lang="en-US" sz="3500" b="1" dirty="0" smtClean="0">
                <a:cs typeface="+mn-cs"/>
              </a:rPr>
              <a:t> - </a:t>
            </a:r>
            <a:r>
              <a:rPr lang="he-IL" sz="3500" b="1" dirty="0" smtClean="0">
                <a:cs typeface="+mn-cs"/>
              </a:rPr>
              <a:t> הצגת מחירים</a:t>
            </a:r>
            <a:endParaRPr lang="he-IL" sz="3500" b="1" dirty="0">
              <a:cs typeface="+mn-cs"/>
            </a:endParaRPr>
          </a:p>
        </p:txBody>
      </p:sp>
      <p:sp>
        <p:nvSpPr>
          <p:cNvPr id="3" name="מציין מיקום תוכן 2"/>
          <p:cNvSpPr>
            <a:spLocks noGrp="1"/>
          </p:cNvSpPr>
          <p:nvPr>
            <p:ph idx="1"/>
          </p:nvPr>
        </p:nvSpPr>
        <p:spPr>
          <a:xfrm>
            <a:off x="457200" y="2492896"/>
            <a:ext cx="8229600" cy="4061047"/>
          </a:xfrm>
        </p:spPr>
        <p:txBody>
          <a:bodyPr>
            <a:noAutofit/>
          </a:bodyPr>
          <a:lstStyle/>
          <a:p>
            <a:pPr algn="r" rtl="1">
              <a:buNone/>
            </a:pPr>
            <a:r>
              <a:rPr lang="he-IL" sz="1100" dirty="0" smtClean="0"/>
              <a:t>עוסק  לא  פעל  בהתאם  להוראות סימון מחיר  ליחידת  מידה:</a:t>
            </a:r>
          </a:p>
          <a:p>
            <a:pPr algn="r" rtl="1">
              <a:buNone/>
            </a:pPr>
            <a:endParaRPr lang="he-IL" sz="800" dirty="0" smtClean="0"/>
          </a:p>
          <a:p>
            <a:pPr algn="r" rtl="1">
              <a:buNone/>
            </a:pPr>
            <a:r>
              <a:rPr lang="he-IL" sz="1100" dirty="0" smtClean="0"/>
              <a:t>תקנות הגנת הצרכן (מחיר ליחידת מידה):</a:t>
            </a:r>
          </a:p>
          <a:p>
            <a:pPr algn="r" rtl="1">
              <a:buNone/>
            </a:pPr>
            <a:endParaRPr lang="he-IL" sz="800" dirty="0" smtClean="0"/>
          </a:p>
          <a:p>
            <a:pPr algn="r" rtl="1">
              <a:buNone/>
            </a:pPr>
            <a:r>
              <a:rPr lang="he-IL" sz="1100" dirty="0" smtClean="0"/>
              <a:t>עוסק המציע טובין כמפורט להלן לצרכן, מציגם או מוכרם, יציג את מחירם ליחידת מידה: ( 1) טובין הנמכרים בתפזורת;( 2) טובין ארוזים מראש, שלפי </a:t>
            </a:r>
          </a:p>
          <a:p>
            <a:pPr algn="r" rtl="1">
              <a:buNone/>
            </a:pPr>
            <a:r>
              <a:rPr lang="he-IL" sz="1100" dirty="0" smtClean="0"/>
              <a:t>חיקוק או תקן רשמי חובה לציין על גביהם את כמותם.</a:t>
            </a:r>
          </a:p>
          <a:p>
            <a:pPr algn="r" rtl="1">
              <a:buNone/>
            </a:pPr>
            <a:endParaRPr lang="he-IL" sz="800" dirty="0" smtClean="0"/>
          </a:p>
          <a:p>
            <a:pPr algn="r" rtl="1">
              <a:buNone/>
            </a:pPr>
            <a:r>
              <a:rPr lang="he-IL" sz="1100" dirty="0" smtClean="0"/>
              <a:t>על אף האמור, מחירם של מוצרי מזון ארוזים ומוצרי קוסמטיקה שמשקלם או נפחם קטן מ– 1 ק"ג או 1 ליטר, יהיה ליחידת מידה של 100 גרם או 100 </a:t>
            </a:r>
          </a:p>
          <a:p>
            <a:pPr algn="r" rtl="1">
              <a:buNone/>
            </a:pPr>
            <a:r>
              <a:rPr lang="he-IL" sz="1100" dirty="0" smtClean="0"/>
              <a:t>מיליליטר.</a:t>
            </a:r>
          </a:p>
          <a:p>
            <a:pPr algn="r" rtl="1">
              <a:buNone/>
            </a:pPr>
            <a:r>
              <a:rPr lang="he-IL" sz="1100" b="1" dirty="0" smtClean="0"/>
              <a:t> אופן הצגת המחיר</a:t>
            </a:r>
            <a:endParaRPr lang="he-IL" sz="1100" dirty="0" smtClean="0"/>
          </a:p>
          <a:p>
            <a:pPr algn="r" rtl="1">
              <a:buNone/>
            </a:pPr>
            <a:r>
              <a:rPr lang="he-IL" sz="1100" dirty="0" smtClean="0"/>
              <a:t> מחיר ליחידת מידה יוצג במקום הנראה לעין ובספרות ברורות וקריאות באופן שניתן לייחס אותן בקלות לטובין.</a:t>
            </a:r>
          </a:p>
          <a:p>
            <a:pPr algn="r" rtl="1">
              <a:buNone/>
            </a:pPr>
            <a:r>
              <a:rPr lang="he-IL" sz="1100" dirty="0" smtClean="0"/>
              <a:t> מחיר ליחידת מידה יסומן על גבי הטובין או אריזתם או על גבי תווית או שלט הצמודים למדף שמונחים עליו הטובין ולעניין טובין הנמכרים בעסקת מכר </a:t>
            </a:r>
          </a:p>
          <a:p>
            <a:pPr algn="r" rtl="1">
              <a:buNone/>
            </a:pPr>
            <a:r>
              <a:rPr lang="he-IL" sz="1100" dirty="0" smtClean="0"/>
              <a:t>מרחוק כהגדרתה בסעיף 14 ג(ו) לחוק, יוצג המחיר ליחידת מידה בצמוד למחיר הטובין.</a:t>
            </a:r>
          </a:p>
          <a:p>
            <a:pPr algn="r" rtl="1">
              <a:buNone/>
            </a:pPr>
            <a:r>
              <a:rPr lang="he-IL" sz="1100" dirty="0" smtClean="0"/>
              <a:t> קיימת חובה לפי חיקוק או תקן רשמי לציין את הכמות הנקייה (נטו) של טובין, יוצג גם המחיר ליחידת מידה של הכמות הנקייה (נטו).</a:t>
            </a:r>
          </a:p>
          <a:p>
            <a:pPr algn="r" rtl="1">
              <a:buNone/>
            </a:pPr>
            <a:r>
              <a:rPr lang="he-IL" sz="1100" dirty="0" smtClean="0"/>
              <a:t> </a:t>
            </a:r>
            <a:r>
              <a:rPr lang="he-IL" sz="1100" b="1" dirty="0" smtClean="0"/>
              <a:t>מחיר ליחידת מידה במכירה מיוחדת</a:t>
            </a:r>
            <a:endParaRPr lang="he-IL" sz="1100" dirty="0" smtClean="0"/>
          </a:p>
          <a:p>
            <a:pPr algn="r" rtl="1">
              <a:buNone/>
            </a:pPr>
            <a:r>
              <a:rPr lang="he-IL" sz="1100" dirty="0" smtClean="0"/>
              <a:t>עוסק המציע טובין, מציגם או מוכרם במסגרת מכירה מיוחדת כהגדרתה בסעיף 8 לחוק, יציין את המחיר ליחידת מידה לפי מחירם הרגיל של הטובין, בלא </a:t>
            </a:r>
          </a:p>
          <a:p>
            <a:pPr algn="r" rtl="1">
              <a:buNone/>
            </a:pPr>
            <a:r>
              <a:rPr lang="he-IL" sz="1100" dirty="0" smtClean="0"/>
              <a:t>תנאי המכירה המיוחדת; העוסק רשאי לציין גם את המחיר ליחידת מידה של הטובין במסגרת תנאי המכירה המיוחדת ובלבד שתהיה אבחנה ברורה בין </a:t>
            </a:r>
          </a:p>
          <a:p>
            <a:pPr algn="r" rtl="1">
              <a:buNone/>
            </a:pPr>
            <a:r>
              <a:rPr lang="he-IL" sz="1100" dirty="0" smtClean="0"/>
              <a:t>שני המחירים כאמור.</a:t>
            </a:r>
          </a:p>
          <a:p>
            <a:pPr algn="r" rtl="1"/>
            <a:endParaRPr lang="he-IL" sz="1100" dirty="0" smtClean="0"/>
          </a:p>
          <a:p>
            <a:pPr algn="r" rtl="1">
              <a:buNone/>
            </a:pPr>
            <a:r>
              <a:rPr lang="he-IL" sz="1100" dirty="0" smtClean="0"/>
              <a:t>(סעיף  17ב(ה) לחוק)</a:t>
            </a:r>
            <a:endParaRPr lang="he-IL" sz="1100"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30</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340768"/>
            <a:ext cx="8229600" cy="1143000"/>
          </a:xfrm>
        </p:spPr>
        <p:txBody>
          <a:bodyPr>
            <a:noAutofit/>
          </a:bodyPr>
          <a:lstStyle/>
          <a:p>
            <a:r>
              <a:rPr lang="he-IL" sz="3500" b="1" dirty="0" smtClean="0">
                <a:cs typeface="+mn-cs"/>
              </a:rPr>
              <a:t>עיצום כספי של 22,000 ₪ </a:t>
            </a:r>
            <a:br>
              <a:rPr lang="he-IL" sz="3500" b="1" dirty="0" smtClean="0">
                <a:cs typeface="+mn-cs"/>
              </a:rPr>
            </a:br>
            <a:r>
              <a:rPr lang="he-IL" sz="3500" b="1" dirty="0" smtClean="0">
                <a:cs typeface="+mn-cs"/>
              </a:rPr>
              <a:t>מחיר ליחידת מידה - סייגים</a:t>
            </a:r>
            <a:endParaRPr lang="he-IL" sz="3500" b="1" dirty="0">
              <a:cs typeface="+mn-cs"/>
            </a:endParaRPr>
          </a:p>
        </p:txBody>
      </p:sp>
      <p:sp>
        <p:nvSpPr>
          <p:cNvPr id="3" name="מציין מיקום תוכן 2"/>
          <p:cNvSpPr>
            <a:spLocks noGrp="1"/>
          </p:cNvSpPr>
          <p:nvPr>
            <p:ph idx="1"/>
          </p:nvPr>
        </p:nvSpPr>
        <p:spPr>
          <a:xfrm>
            <a:off x="457200" y="2536304"/>
            <a:ext cx="8229600" cy="4133056"/>
          </a:xfrm>
        </p:spPr>
        <p:txBody>
          <a:bodyPr>
            <a:normAutofit fontScale="40000" lnSpcReduction="20000"/>
          </a:bodyPr>
          <a:lstStyle/>
          <a:p>
            <a:pPr algn="r" rtl="1">
              <a:buNone/>
            </a:pPr>
            <a:r>
              <a:rPr lang="he-IL" b="1" dirty="0" smtClean="0"/>
              <a:t>תחולה וסייג לתחולה</a:t>
            </a:r>
            <a:endParaRPr lang="he-IL" dirty="0" smtClean="0"/>
          </a:p>
          <a:p>
            <a:pPr algn="r" rtl="1">
              <a:buNone/>
            </a:pPr>
            <a:r>
              <a:rPr lang="he-IL" dirty="0" smtClean="0"/>
              <a:t> (א) תקנות אלה יחולו על הצעה של טובין, הצגתם או מכירתם, בחנות אשר שטח הרצפה שלה, למעט שטח מופרד ותחום המשמש להחסנה בלבד, גדול מ– 100 מטרים מרובעים וכן על הצעה של טובין, הצגתם או מכירתם בעסקת מכר מרחוק, כהגדרתה בסעיף 14 ג(ו) לחוק.</a:t>
            </a:r>
          </a:p>
          <a:p>
            <a:pPr algn="r" rtl="1">
              <a:buNone/>
            </a:pPr>
            <a:r>
              <a:rPr lang="he-IL" dirty="0" smtClean="0"/>
              <a:t> (ב) תקנות אלה לא יחולו במקרים אלה:</a:t>
            </a:r>
          </a:p>
          <a:p>
            <a:pPr algn="r" rtl="1">
              <a:buNone/>
            </a:pPr>
            <a:r>
              <a:rPr lang="he-IL" dirty="0" smtClean="0"/>
              <a:t>( 1) המחיר ליחידת מידה זהה למחיר הכולל;</a:t>
            </a:r>
          </a:p>
          <a:p>
            <a:pPr algn="r" rtl="1">
              <a:buNone/>
            </a:pPr>
            <a:r>
              <a:rPr lang="he-IL" dirty="0" smtClean="0"/>
              <a:t>( 2) הטובין מוצגים, מוצעים ונמכרים במסגרת מכירה פומבית;</a:t>
            </a:r>
          </a:p>
          <a:p>
            <a:pPr algn="r" rtl="1">
              <a:buNone/>
            </a:pPr>
            <a:r>
              <a:rPr lang="he-IL" dirty="0" smtClean="0"/>
              <a:t>( 3) הטובין הם חפצי אמנות או עתיקות;</a:t>
            </a:r>
          </a:p>
          <a:p>
            <a:pPr algn="r" rtl="1">
              <a:buNone/>
            </a:pPr>
            <a:r>
              <a:rPr lang="he-IL" dirty="0" smtClean="0"/>
              <a:t>( 4) הטובין מוצגים בחלון ראווה;</a:t>
            </a:r>
          </a:p>
          <a:p>
            <a:pPr algn="r" rtl="1">
              <a:buNone/>
            </a:pPr>
            <a:r>
              <a:rPr lang="he-IL" dirty="0" smtClean="0"/>
              <a:t> ( 5) טובין מסוגים שונים הארוזים באריזה אחת;</a:t>
            </a:r>
          </a:p>
          <a:p>
            <a:pPr algn="r" rtl="1">
              <a:buNone/>
            </a:pPr>
            <a:r>
              <a:rPr lang="he-IL" dirty="0" smtClean="0"/>
              <a:t>( 6) טובין שמחירם הופחת בשל פגם או איכות נחותה;</a:t>
            </a:r>
          </a:p>
          <a:p>
            <a:pPr algn="r" rtl="1">
              <a:buNone/>
            </a:pPr>
            <a:r>
              <a:rPr lang="he-IL" dirty="0" smtClean="0"/>
              <a:t>( 7) טובין הנמכרים מתוך מכונות אוטומטיות;</a:t>
            </a:r>
          </a:p>
          <a:p>
            <a:pPr algn="r" rtl="1">
              <a:buNone/>
            </a:pPr>
            <a:r>
              <a:rPr lang="he-IL" dirty="0" smtClean="0"/>
              <a:t>( 8) טובין שמחירם הכולל ליחידת מידה, נמוך מ– 10 אגורות;</a:t>
            </a:r>
          </a:p>
          <a:p>
            <a:pPr algn="r" rtl="1">
              <a:buNone/>
            </a:pPr>
            <a:r>
              <a:rPr lang="he-IL" dirty="0" smtClean="0"/>
              <a:t>( 9) סיגריות;</a:t>
            </a:r>
          </a:p>
          <a:p>
            <a:pPr algn="r" rtl="1">
              <a:buNone/>
            </a:pPr>
            <a:r>
              <a:rPr lang="he-IL" dirty="0" smtClean="0"/>
              <a:t>( 10 ) יין;</a:t>
            </a:r>
          </a:p>
          <a:p>
            <a:pPr algn="r" rtl="1">
              <a:buNone/>
            </a:pPr>
            <a:r>
              <a:rPr lang="he-IL" dirty="0" smtClean="0"/>
              <a:t>( 11 ) תרופות ותוספי מזון;</a:t>
            </a:r>
          </a:p>
          <a:p>
            <a:pPr algn="r" rtl="1">
              <a:buNone/>
            </a:pPr>
            <a:r>
              <a:rPr lang="he-IL" dirty="0" smtClean="0"/>
              <a:t>( 12 ) לחם לא ארוז לסוגיו;</a:t>
            </a:r>
          </a:p>
          <a:p>
            <a:pPr algn="r" rtl="1">
              <a:buNone/>
            </a:pPr>
            <a:r>
              <a:rPr lang="he-IL" dirty="0" smtClean="0"/>
              <a:t>( 13 ) איפור;</a:t>
            </a:r>
          </a:p>
          <a:p>
            <a:pPr algn="r" rtl="1">
              <a:buNone/>
            </a:pPr>
            <a:r>
              <a:rPr lang="he-IL" dirty="0" smtClean="0"/>
              <a:t>( 14 ) טובין שמשקלם 100 גרם או פחות וכן טובין שנפחם 100 מיליליטר או פחות ובלבד שאינם מיוצרים במשקלים או בנפחים שונים.</a:t>
            </a:r>
          </a:p>
          <a:p>
            <a:pPr algn="r" rtl="1">
              <a:buNone/>
            </a:pPr>
            <a:endParaRPr lang="he-IL" dirty="0" smtClean="0"/>
          </a:p>
          <a:p>
            <a:pPr algn="r" rtl="1">
              <a:buNone/>
            </a:pPr>
            <a:endParaRPr lang="he-IL" dirty="0" smtClean="0"/>
          </a:p>
          <a:p>
            <a:pPr algn="r" rtl="1"/>
            <a:endParaRPr lang="he-IL"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31</a:t>
            </a:fld>
            <a:endParaRPr lang="en-US"/>
          </a:p>
        </p:txBody>
      </p:sp>
      <p:pic>
        <p:nvPicPr>
          <p:cNvPr id="5"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498774"/>
            <a:ext cx="8229600" cy="922114"/>
          </a:xfrm>
        </p:spPr>
        <p:txBody>
          <a:bodyPr>
            <a:normAutofit fontScale="90000"/>
          </a:bodyPr>
          <a:lstStyle/>
          <a:p>
            <a:r>
              <a:rPr lang="he-IL" sz="4000" b="1" dirty="0" smtClean="0">
                <a:cs typeface="+mn-cs"/>
              </a:rPr>
              <a:t>עיצום כספי של 22,000</a:t>
            </a:r>
            <a:br>
              <a:rPr lang="he-IL" sz="4000" b="1" dirty="0" smtClean="0">
                <a:cs typeface="+mn-cs"/>
              </a:rPr>
            </a:br>
            <a:r>
              <a:rPr lang="he-IL" sz="3100" b="1" dirty="0" smtClean="0">
                <a:cs typeface="+mn-cs"/>
              </a:rPr>
              <a:t>פרסום  מחיר </a:t>
            </a:r>
            <a:endParaRPr lang="he-IL" sz="3100" b="1" dirty="0">
              <a:cs typeface="+mn-cs"/>
            </a:endParaRPr>
          </a:p>
        </p:txBody>
      </p:sp>
      <p:sp>
        <p:nvSpPr>
          <p:cNvPr id="3" name="מציין מיקום תוכן 2"/>
          <p:cNvSpPr>
            <a:spLocks noGrp="1"/>
          </p:cNvSpPr>
          <p:nvPr>
            <p:ph idx="1"/>
          </p:nvPr>
        </p:nvSpPr>
        <p:spPr>
          <a:xfrm>
            <a:off x="457200" y="2536305"/>
            <a:ext cx="8229600" cy="3773015"/>
          </a:xfrm>
        </p:spPr>
        <p:txBody>
          <a:bodyPr>
            <a:normAutofit/>
          </a:bodyPr>
          <a:lstStyle/>
          <a:p>
            <a:pPr algn="r" rtl="1"/>
            <a:r>
              <a:rPr lang="he-IL" sz="2800" u="sng" dirty="0" smtClean="0"/>
              <a:t>פרסם או נקב </a:t>
            </a:r>
            <a:r>
              <a:rPr lang="he-IL" sz="2800" dirty="0" smtClean="0"/>
              <a:t>מחיר של נכס או שירות שלא  בהתאם להוראות אלה:</a:t>
            </a:r>
          </a:p>
          <a:p>
            <a:pPr algn="r" rtl="1"/>
            <a:endParaRPr lang="he-IL" sz="2000" dirty="0" smtClean="0"/>
          </a:p>
          <a:p>
            <a:pPr algn="r" rtl="1"/>
            <a:r>
              <a:rPr lang="he-IL" sz="2800" dirty="0" smtClean="0"/>
              <a:t>נקיבת/פרסום מחיר כולל</a:t>
            </a:r>
          </a:p>
          <a:p>
            <a:pPr algn="r" rtl="1"/>
            <a:r>
              <a:rPr lang="he-IL" sz="2800" dirty="0" smtClean="0"/>
              <a:t>נקיבת/פרסום מחיק במטבע ישראלי</a:t>
            </a:r>
          </a:p>
          <a:p>
            <a:pPr algn="r" rtl="1">
              <a:buNone/>
            </a:pPr>
            <a:endParaRPr lang="he-IL" sz="2000" dirty="0" smtClean="0"/>
          </a:p>
          <a:p>
            <a:pPr lvl="1" algn="r" rtl="1"/>
            <a:r>
              <a:rPr lang="he-IL" dirty="0" smtClean="0"/>
              <a:t>למעט סייגים </a:t>
            </a:r>
          </a:p>
          <a:p>
            <a:pPr lvl="1" algn="r" rtl="1">
              <a:buNone/>
            </a:pPr>
            <a:endParaRPr lang="he-IL" sz="1400" dirty="0" smtClean="0"/>
          </a:p>
          <a:p>
            <a:pPr lvl="1" algn="r" rtl="1">
              <a:buNone/>
            </a:pPr>
            <a:r>
              <a:rPr lang="he-IL" sz="1400" dirty="0" smtClean="0"/>
              <a:t>(סעיף 17ד לחוק)</a:t>
            </a:r>
            <a:endParaRPr lang="he-IL" sz="1400"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32</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349896"/>
            <a:ext cx="8229600" cy="1143000"/>
          </a:xfrm>
        </p:spPr>
        <p:txBody>
          <a:bodyPr>
            <a:noAutofit/>
          </a:bodyPr>
          <a:lstStyle/>
          <a:p>
            <a:r>
              <a:rPr lang="he-IL" sz="3500" b="1" dirty="0" smtClean="0">
                <a:cs typeface="+mn-cs"/>
              </a:rPr>
              <a:t>עיצום כספי של 22,000 ₪ </a:t>
            </a:r>
            <a:br>
              <a:rPr lang="he-IL" sz="3500" b="1" dirty="0" smtClean="0">
                <a:cs typeface="+mn-cs"/>
              </a:rPr>
            </a:br>
            <a:r>
              <a:rPr lang="he-IL" sz="3500" b="1" dirty="0" smtClean="0">
                <a:cs typeface="+mn-cs"/>
              </a:rPr>
              <a:t>סייג של הצגת מחיר כולל</a:t>
            </a:r>
            <a:endParaRPr lang="he-IL" sz="3500" b="1" dirty="0">
              <a:cs typeface="+mn-cs"/>
            </a:endParaRPr>
          </a:p>
        </p:txBody>
      </p:sp>
      <p:sp>
        <p:nvSpPr>
          <p:cNvPr id="3" name="מציין מיקום תוכן 2"/>
          <p:cNvSpPr>
            <a:spLocks noGrp="1"/>
          </p:cNvSpPr>
          <p:nvPr>
            <p:ph idx="1"/>
          </p:nvPr>
        </p:nvSpPr>
        <p:spPr>
          <a:xfrm>
            <a:off x="457200" y="2608312"/>
            <a:ext cx="8229600" cy="3845024"/>
          </a:xfrm>
        </p:spPr>
        <p:txBody>
          <a:bodyPr>
            <a:normAutofit/>
          </a:bodyPr>
          <a:lstStyle/>
          <a:p>
            <a:pPr algn="r" rtl="1"/>
            <a:r>
              <a:rPr lang="he-IL" sz="3000" dirty="0" smtClean="0"/>
              <a:t>לא כלל במחיר המוצג את שיעור ההגדלה או  ההפחתה של מס, אגרה או כל תשלום חובה:</a:t>
            </a:r>
          </a:p>
          <a:p>
            <a:pPr lvl="1" algn="r" rtl="1"/>
            <a:r>
              <a:rPr lang="he-IL" sz="2600" dirty="0" smtClean="0"/>
              <a:t>עוסק רשאי במשך שבעה ימים מיום שהוגדל או הופחת שיעורם  של מס, אגרה או כל תשלום חובה החל על המכירה, שלא לכלול במחיר המוצג את שיעור ההגדלה או ההפחתה, בתנאי שציין באופן בולט במקום העסק, כי המחיר אינו כולל את השיעור המוגדל או המופחת.</a:t>
            </a:r>
          </a:p>
          <a:p>
            <a:pPr lvl="1" algn="r" rtl="1">
              <a:buNone/>
            </a:pPr>
            <a:endParaRPr lang="he-IL" dirty="0" smtClean="0"/>
          </a:p>
          <a:p>
            <a:pPr lvl="1" algn="r" rtl="1">
              <a:buNone/>
            </a:pPr>
            <a:r>
              <a:rPr lang="he-IL" sz="1400" dirty="0" smtClean="0"/>
              <a:t>(סעיף  17ה לחוק)</a:t>
            </a:r>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33</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556792"/>
            <a:ext cx="8229600" cy="778098"/>
          </a:xfrm>
        </p:spPr>
        <p:txBody>
          <a:bodyPr>
            <a:normAutofit fontScale="90000"/>
          </a:bodyPr>
          <a:lstStyle/>
          <a:p>
            <a:r>
              <a:rPr lang="he-IL" sz="4000" b="1" dirty="0" smtClean="0">
                <a:cs typeface="+mn-cs"/>
              </a:rPr>
              <a:t>עיצום כספי של 22,000 ₪</a:t>
            </a:r>
            <a:br>
              <a:rPr lang="he-IL" sz="4000" b="1" dirty="0" smtClean="0">
                <a:cs typeface="+mn-cs"/>
              </a:rPr>
            </a:br>
            <a:r>
              <a:rPr lang="he-IL" sz="3100" b="1" dirty="0" smtClean="0">
                <a:cs typeface="+mn-cs"/>
              </a:rPr>
              <a:t>חובת  סימון  כללית</a:t>
            </a:r>
            <a:endParaRPr lang="he-IL" sz="3100" b="1" dirty="0">
              <a:cs typeface="+mn-cs"/>
            </a:endParaRPr>
          </a:p>
        </p:txBody>
      </p:sp>
      <p:sp>
        <p:nvSpPr>
          <p:cNvPr id="3" name="מציין מיקום תוכן 2"/>
          <p:cNvSpPr>
            <a:spLocks noGrp="1"/>
          </p:cNvSpPr>
          <p:nvPr>
            <p:ph idx="1"/>
          </p:nvPr>
        </p:nvSpPr>
        <p:spPr>
          <a:xfrm>
            <a:off x="457200" y="2564904"/>
            <a:ext cx="8229600" cy="3412975"/>
          </a:xfrm>
        </p:spPr>
        <p:txBody>
          <a:bodyPr/>
          <a:lstStyle/>
          <a:p>
            <a:pPr algn="r" rtl="1"/>
            <a:r>
              <a:rPr lang="he-IL" dirty="0" smtClean="0"/>
              <a:t>מכר או החזיק למטרת מכירה טובין שלא קוימו  לגביהם חובות סימון טובין והצגת מחירים.</a:t>
            </a:r>
          </a:p>
          <a:p>
            <a:pPr algn="r" rtl="1">
              <a:buNone/>
            </a:pPr>
            <a:endParaRPr lang="he-IL" sz="2000" dirty="0" smtClean="0"/>
          </a:p>
          <a:p>
            <a:pPr lvl="1" algn="r" rtl="1"/>
            <a:r>
              <a:rPr lang="he-IL" dirty="0" smtClean="0"/>
              <a:t>איסור החזקה ומכירה כללית של מוצרים שלא סומנו     בהתאם לדין או שלא הוצג על גביהם מחיר</a:t>
            </a:r>
          </a:p>
          <a:p>
            <a:pPr algn="r" rtl="1">
              <a:buNone/>
            </a:pPr>
            <a:endParaRPr lang="he-IL" sz="2000" dirty="0" smtClean="0"/>
          </a:p>
          <a:p>
            <a:pPr algn="r" rtl="1">
              <a:buNone/>
            </a:pPr>
            <a:r>
              <a:rPr lang="he-IL" dirty="0" smtClean="0"/>
              <a:t>סעיף 18 לחוק -  סעיף כללי </a:t>
            </a:r>
            <a:r>
              <a:rPr lang="he-IL" dirty="0" smtClean="0">
                <a:solidFill>
                  <a:srgbClr val="00B050"/>
                </a:solidFill>
              </a:rPr>
              <a:t>(קיימת כפילות)</a:t>
            </a:r>
            <a:endParaRPr lang="he-IL" dirty="0">
              <a:solidFill>
                <a:srgbClr val="00B050"/>
              </a:solidFill>
            </a:endParaRPr>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34</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421904"/>
            <a:ext cx="8229600" cy="1143000"/>
          </a:xfrm>
        </p:spPr>
        <p:txBody>
          <a:bodyPr>
            <a:noAutofit/>
          </a:bodyPr>
          <a:lstStyle/>
          <a:p>
            <a:r>
              <a:rPr lang="he-IL" sz="3500" b="1" dirty="0" smtClean="0">
                <a:cs typeface="+mn-cs"/>
              </a:rPr>
              <a:t>עיצום כספי של 22,000 ₪</a:t>
            </a:r>
            <a:br>
              <a:rPr lang="he-IL" sz="3500" b="1" dirty="0" smtClean="0">
                <a:cs typeface="+mn-cs"/>
              </a:rPr>
            </a:br>
            <a:r>
              <a:rPr lang="he-IL" sz="3500" b="1" dirty="0" smtClean="0">
                <a:cs typeface="+mn-cs"/>
              </a:rPr>
              <a:t>אחריות ושירות לאחר מכירה</a:t>
            </a:r>
            <a:endParaRPr lang="he-IL" sz="3500" b="1" dirty="0">
              <a:cs typeface="+mn-cs"/>
            </a:endParaRPr>
          </a:p>
        </p:txBody>
      </p:sp>
      <p:sp>
        <p:nvSpPr>
          <p:cNvPr id="3" name="מציין מיקום תוכן 2"/>
          <p:cNvSpPr>
            <a:spLocks noGrp="1"/>
          </p:cNvSpPr>
          <p:nvPr>
            <p:ph idx="1"/>
          </p:nvPr>
        </p:nvSpPr>
        <p:spPr>
          <a:xfrm>
            <a:off x="457200" y="2636912"/>
            <a:ext cx="8229600" cy="3917032"/>
          </a:xfrm>
        </p:spPr>
        <p:txBody>
          <a:bodyPr>
            <a:normAutofit/>
          </a:bodyPr>
          <a:lstStyle/>
          <a:p>
            <a:pPr algn="r" rtl="1"/>
            <a:r>
              <a:rPr lang="he-IL" sz="2800" dirty="0" smtClean="0"/>
              <a:t>מי שלא פעל בהתאם לחוק ולתקנות בנושא:</a:t>
            </a:r>
          </a:p>
          <a:p>
            <a:pPr lvl="1" algn="r" rtl="1"/>
            <a:r>
              <a:rPr lang="he-IL" sz="2400" dirty="0" smtClean="0"/>
              <a:t>לגבי מוצרי חשמל ואלקטרוניקה מעל 150  ₪</a:t>
            </a:r>
          </a:p>
          <a:p>
            <a:pPr lvl="1" algn="r" rtl="1"/>
            <a:r>
              <a:rPr lang="he-IL" sz="2400" dirty="0" smtClean="0"/>
              <a:t>אחריות חובה של שנה לפחות</a:t>
            </a:r>
          </a:p>
          <a:p>
            <a:pPr lvl="1" algn="r" rtl="1"/>
            <a:r>
              <a:rPr lang="he-IL" sz="2400" dirty="0" smtClean="0"/>
              <a:t>חובת צירוף ומסירת תעודת אחריות</a:t>
            </a:r>
          </a:p>
          <a:p>
            <a:pPr lvl="1" algn="r" rtl="1"/>
            <a:r>
              <a:rPr lang="he-IL" sz="2400" dirty="0" smtClean="0"/>
              <a:t>חובת תיקונים</a:t>
            </a:r>
          </a:p>
          <a:p>
            <a:pPr lvl="1" algn="r" rtl="1"/>
            <a:r>
              <a:rPr lang="he-IL" sz="2400" dirty="0" smtClean="0"/>
              <a:t>חובת אספקת חלקי חילוף</a:t>
            </a:r>
          </a:p>
          <a:p>
            <a:pPr lvl="1" algn="r" rtl="1"/>
            <a:r>
              <a:rPr lang="he-IL" sz="2400" dirty="0" smtClean="0"/>
              <a:t>חובת הקמת תחנות שירות</a:t>
            </a:r>
          </a:p>
          <a:p>
            <a:pPr lvl="1" algn="r" rtl="1">
              <a:buNone/>
            </a:pPr>
            <a:r>
              <a:rPr lang="he-IL" sz="2400" dirty="0" smtClean="0"/>
              <a:t>(מצגת נפרדת)</a:t>
            </a:r>
          </a:p>
          <a:p>
            <a:pPr lvl="1" algn="r" rtl="1">
              <a:buNone/>
            </a:pPr>
            <a:r>
              <a:rPr lang="he-IL" sz="1400" dirty="0" smtClean="0"/>
              <a:t>(סעיף 18א לחוק)</a:t>
            </a:r>
          </a:p>
          <a:p>
            <a:pPr lvl="1" algn="r" rtl="1">
              <a:buNone/>
            </a:pPr>
            <a:endParaRPr lang="he-IL" dirty="0" smtClean="0"/>
          </a:p>
          <a:p>
            <a:pPr algn="r" rtl="1"/>
            <a:endParaRPr lang="he-IL"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35</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46856" y="1205880"/>
            <a:ext cx="8229600" cy="926976"/>
          </a:xfrm>
        </p:spPr>
        <p:txBody>
          <a:bodyPr>
            <a:noAutofit/>
          </a:bodyPr>
          <a:lstStyle/>
          <a:p>
            <a:r>
              <a:rPr lang="he-IL" sz="2500" b="1" dirty="0" smtClean="0">
                <a:cs typeface="+mn-cs"/>
              </a:rPr>
              <a:t/>
            </a:r>
            <a:br>
              <a:rPr lang="he-IL" sz="2500" b="1" dirty="0" smtClean="0">
                <a:cs typeface="+mn-cs"/>
              </a:rPr>
            </a:br>
            <a:r>
              <a:rPr lang="he-IL" sz="2500" b="1" dirty="0" smtClean="0">
                <a:cs typeface="+mn-cs"/>
              </a:rPr>
              <a:t>עיצום כספי של 45,000 ₪</a:t>
            </a:r>
            <a:br>
              <a:rPr lang="he-IL" sz="2500" b="1" dirty="0" smtClean="0">
                <a:cs typeface="+mn-cs"/>
              </a:rPr>
            </a:br>
            <a:r>
              <a:rPr lang="he-IL" sz="2500" b="1" dirty="0" smtClean="0">
                <a:cs typeface="+mn-cs"/>
              </a:rPr>
              <a:t>הטעייה בפרט מהותי בעסקה</a:t>
            </a:r>
            <a:br>
              <a:rPr lang="he-IL" sz="2500" b="1" dirty="0" smtClean="0">
                <a:cs typeface="+mn-cs"/>
              </a:rPr>
            </a:br>
            <a:endParaRPr lang="he-IL" sz="2500" b="1" dirty="0">
              <a:cs typeface="+mn-cs"/>
            </a:endParaRPr>
          </a:p>
        </p:txBody>
      </p:sp>
      <p:sp>
        <p:nvSpPr>
          <p:cNvPr id="3" name="מציין מיקום תוכן 2"/>
          <p:cNvSpPr>
            <a:spLocks noGrp="1"/>
          </p:cNvSpPr>
          <p:nvPr>
            <p:ph idx="1"/>
          </p:nvPr>
        </p:nvSpPr>
        <p:spPr>
          <a:xfrm>
            <a:off x="457200" y="2143397"/>
            <a:ext cx="8229600" cy="4381947"/>
          </a:xfrm>
        </p:spPr>
        <p:txBody>
          <a:bodyPr>
            <a:normAutofit fontScale="25000" lnSpcReduction="20000"/>
          </a:bodyPr>
          <a:lstStyle/>
          <a:p>
            <a:pPr algn="r" rtl="1"/>
            <a:r>
              <a:rPr lang="he-IL" sz="5200" dirty="0" smtClean="0"/>
              <a:t>עוסק עשה דבר  </a:t>
            </a:r>
            <a:r>
              <a:rPr lang="he-IL" sz="5200" u="sng" dirty="0" smtClean="0"/>
              <a:t>העלול</a:t>
            </a:r>
            <a:r>
              <a:rPr lang="he-IL" sz="5200" dirty="0" smtClean="0"/>
              <a:t> להטעות  צרכן בעניין מהותי בעסקה בניגוד להוראות  אלו,  לרבות  בפרסומת:</a:t>
            </a:r>
          </a:p>
          <a:p>
            <a:pPr algn="r" rtl="1">
              <a:buNone/>
            </a:pPr>
            <a:endParaRPr lang="he-IL" dirty="0" smtClean="0"/>
          </a:p>
          <a:p>
            <a:pPr lvl="1" algn="r" rtl="1"/>
            <a:r>
              <a:rPr lang="he-IL" sz="4300" dirty="0" smtClean="0"/>
              <a:t>עניין  מהותי  בעסקה (לא רשימה סגורה) :</a:t>
            </a:r>
          </a:p>
          <a:p>
            <a:pPr lvl="1" algn="r" rtl="1">
              <a:buNone/>
            </a:pPr>
            <a:endParaRPr lang="he-IL" sz="3200" dirty="0" smtClean="0"/>
          </a:p>
          <a:p>
            <a:pPr lvl="2" algn="r" rtl="1"/>
            <a:r>
              <a:rPr lang="he-IL" sz="4300" dirty="0" smtClean="0"/>
              <a:t>הטיב, המהות,  הכמות, הסוג</a:t>
            </a:r>
          </a:p>
          <a:p>
            <a:pPr lvl="2" algn="r" rtl="1"/>
            <a:r>
              <a:rPr lang="he-IL" sz="4300" dirty="0" smtClean="0"/>
              <a:t>המידה, המשקל,  הורה והמרכיבים</a:t>
            </a:r>
          </a:p>
          <a:p>
            <a:pPr lvl="2" algn="r" rtl="1"/>
            <a:r>
              <a:rPr lang="he-IL" sz="4300" dirty="0" smtClean="0"/>
              <a:t>מועד הספקה </a:t>
            </a:r>
          </a:p>
          <a:p>
            <a:pPr lvl="2" algn="r" rtl="1"/>
            <a:r>
              <a:rPr lang="he-IL" sz="4300" dirty="0" smtClean="0"/>
              <a:t>השימוש שניתן  לעשות  בנכס,  התועלת שניתן להפיק,  הסיכונים  הכרוכים  בו</a:t>
            </a:r>
          </a:p>
          <a:p>
            <a:pPr lvl="2" algn="r" rtl="1"/>
            <a:r>
              <a:rPr lang="he-IL" sz="4300" dirty="0" smtClean="0"/>
              <a:t>דרכי  טיפול בנכס</a:t>
            </a:r>
          </a:p>
          <a:p>
            <a:pPr lvl="2" algn="r" rtl="1"/>
            <a:r>
              <a:rPr lang="he-IL" sz="4300" dirty="0" smtClean="0"/>
              <a:t>זהות היצרן,  היבואן או נותן השירות</a:t>
            </a:r>
          </a:p>
          <a:p>
            <a:pPr lvl="2" algn="r" rtl="1"/>
            <a:r>
              <a:rPr lang="he-IL" sz="4300" dirty="0" smtClean="0"/>
              <a:t>שם או  כינוי מסחרי של  הנכס</a:t>
            </a:r>
          </a:p>
          <a:p>
            <a:pPr lvl="2" algn="r" rtl="1"/>
            <a:r>
              <a:rPr lang="he-IL" sz="4300" dirty="0" smtClean="0"/>
              <a:t>מקום  הייצור,  תאריך  הייצור או תאריך  תפוגתו</a:t>
            </a:r>
          </a:p>
          <a:p>
            <a:pPr lvl="2" algn="r" rtl="1"/>
            <a:r>
              <a:rPr lang="he-IL" sz="4300" dirty="0" smtClean="0"/>
              <a:t>החסות, העידוד או  ההרשאה שניתנו לייצור הנכס או למכירתו</a:t>
            </a:r>
          </a:p>
          <a:p>
            <a:pPr lvl="2" algn="r" rtl="1"/>
            <a:r>
              <a:rPr lang="he-IL" sz="4300" dirty="0" smtClean="0"/>
              <a:t>התאמתו של הנכס לתקן, מפרט או דגם</a:t>
            </a:r>
          </a:p>
          <a:p>
            <a:pPr lvl="2" algn="r" rtl="1"/>
            <a:r>
              <a:rPr lang="he-IL" sz="4300" dirty="0" smtClean="0"/>
              <a:t>קיומם  של חלפים, אביזרים או חומרים מיוחדים או מתאימים לתיקון  הנכס או  לשימוש בו.</a:t>
            </a:r>
          </a:p>
          <a:p>
            <a:pPr lvl="2" algn="r" rtl="1"/>
            <a:r>
              <a:rPr lang="he-IL" sz="4300" dirty="0" smtClean="0"/>
              <a:t>המחיר  הרגיל או  המקובל או  המחיר שנדרש בעבר,  לרבות  תנאי האשראי  והריבית.</a:t>
            </a:r>
          </a:p>
          <a:p>
            <a:pPr lvl="2" algn="r" rtl="1"/>
            <a:r>
              <a:rPr lang="he-IL" sz="4300" dirty="0" smtClean="0"/>
              <a:t>חוות  דעת מקצועית או  תוצאות של  בדיקה שניתנו לגבי  טיב הנכס, מהות הנכס, תוצאות  השימוש בו והסיכונים  הכרוכים  בו.</a:t>
            </a:r>
          </a:p>
          <a:p>
            <a:pPr lvl="2" algn="r" rtl="1"/>
            <a:r>
              <a:rPr lang="he-IL" sz="4300" dirty="0" smtClean="0"/>
              <a:t>השימוש  הקודם שנעשה  בנכס או  היותו  מוחדש או משופץ</a:t>
            </a:r>
          </a:p>
          <a:p>
            <a:pPr lvl="2" algn="r" rtl="1"/>
            <a:r>
              <a:rPr lang="he-IL" sz="4300" dirty="0" smtClean="0"/>
              <a:t>שירות  אחזקה ותנאיו</a:t>
            </a:r>
          </a:p>
          <a:p>
            <a:pPr lvl="2" algn="r" rtl="1"/>
            <a:r>
              <a:rPr lang="he-IL" sz="4300" dirty="0" smtClean="0"/>
              <a:t>תנאי  אחריות </a:t>
            </a:r>
          </a:p>
          <a:p>
            <a:pPr lvl="2" algn="r" rtl="1"/>
            <a:r>
              <a:rPr lang="he-IL" sz="4300" dirty="0" smtClean="0"/>
              <a:t>כמות  הטובין  במלאי</a:t>
            </a:r>
          </a:p>
          <a:p>
            <a:pPr lvl="2" algn="r" rtl="1"/>
            <a:r>
              <a:rPr lang="he-IL" sz="4300" dirty="0" smtClean="0"/>
              <a:t>היות  העסקה  שלא  במהלך  העסקים</a:t>
            </a:r>
          </a:p>
          <a:p>
            <a:pPr lvl="2" algn="r" rtl="1"/>
            <a:r>
              <a:rPr lang="he-IL" sz="4300" dirty="0" smtClean="0"/>
              <a:t>היות  מקורו של  הנכס הנמכר בפשיטת  רגל,  כינוס  נכסים או  פירוק של  חברה</a:t>
            </a:r>
          </a:p>
          <a:p>
            <a:pPr lvl="2" algn="r" rtl="1"/>
            <a:r>
              <a:rPr lang="he-IL" sz="4300" dirty="0" smtClean="0"/>
              <a:t>תנאי  ביטול  של  העסקה</a:t>
            </a:r>
          </a:p>
          <a:p>
            <a:pPr lvl="2" algn="r" rtl="1">
              <a:buNone/>
            </a:pPr>
            <a:endParaRPr lang="he-IL" sz="4800" dirty="0" smtClean="0"/>
          </a:p>
          <a:p>
            <a:pPr algn="r" rtl="1">
              <a:buNone/>
            </a:pPr>
            <a:r>
              <a:rPr lang="he-IL" sz="4800" dirty="0" smtClean="0"/>
              <a:t>סעיף 2(א) או (ג) לחוק</a:t>
            </a:r>
            <a:endParaRPr lang="he-IL" sz="4800"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36</a:t>
            </a:fld>
            <a:endParaRPr lang="en-US" dirty="0"/>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628800"/>
            <a:ext cx="8229600" cy="1143000"/>
          </a:xfrm>
        </p:spPr>
        <p:txBody>
          <a:bodyPr>
            <a:noAutofit/>
          </a:bodyPr>
          <a:lstStyle/>
          <a:p>
            <a:r>
              <a:rPr lang="he-IL" sz="3500" b="1" dirty="0" smtClean="0">
                <a:cs typeface="+mn-cs"/>
              </a:rPr>
              <a:t>עיצום כספי של 45,000 ₪</a:t>
            </a:r>
            <a:br>
              <a:rPr lang="he-IL" sz="3500" b="1" dirty="0" smtClean="0">
                <a:cs typeface="+mn-cs"/>
              </a:rPr>
            </a:br>
            <a:r>
              <a:rPr lang="he-IL" sz="3500" b="1" dirty="0" smtClean="0">
                <a:cs typeface="+mn-cs"/>
              </a:rPr>
              <a:t>הטעייה</a:t>
            </a:r>
            <a:endParaRPr lang="he-IL" sz="3500" b="1" dirty="0">
              <a:cs typeface="+mn-cs"/>
            </a:endParaRPr>
          </a:p>
        </p:txBody>
      </p:sp>
      <p:sp>
        <p:nvSpPr>
          <p:cNvPr id="3" name="מציין מיקום תוכן 2"/>
          <p:cNvSpPr>
            <a:spLocks noGrp="1"/>
          </p:cNvSpPr>
          <p:nvPr>
            <p:ph idx="1"/>
          </p:nvPr>
        </p:nvSpPr>
        <p:spPr>
          <a:xfrm>
            <a:off x="457200" y="3068960"/>
            <a:ext cx="8229600" cy="3268960"/>
          </a:xfrm>
        </p:spPr>
        <p:txBody>
          <a:bodyPr/>
          <a:lstStyle/>
          <a:p>
            <a:pPr algn="r" rtl="1"/>
            <a:r>
              <a:rPr lang="he-IL" dirty="0" smtClean="0"/>
              <a:t>עוסק מכר, ייבא או החזיק נכס </a:t>
            </a:r>
            <a:r>
              <a:rPr lang="he-IL" u="sng" dirty="0" smtClean="0"/>
              <a:t>שיש בו</a:t>
            </a:r>
            <a:r>
              <a:rPr lang="he-IL" dirty="0" smtClean="0"/>
              <a:t> הטעיה.</a:t>
            </a:r>
          </a:p>
          <a:p>
            <a:pPr algn="r" rtl="1">
              <a:buNone/>
            </a:pPr>
            <a:endParaRPr lang="he-IL" dirty="0" smtClean="0"/>
          </a:p>
          <a:p>
            <a:pPr algn="r" rtl="1">
              <a:buNone/>
            </a:pPr>
            <a:endParaRPr lang="he-IL" dirty="0" smtClean="0"/>
          </a:p>
          <a:p>
            <a:pPr algn="r" rtl="1">
              <a:buNone/>
            </a:pPr>
            <a:endParaRPr lang="he-IL" dirty="0" smtClean="0"/>
          </a:p>
          <a:p>
            <a:pPr algn="r" rtl="1">
              <a:buNone/>
            </a:pPr>
            <a:endParaRPr lang="he-IL" dirty="0" smtClean="0"/>
          </a:p>
          <a:p>
            <a:pPr algn="r" rtl="1">
              <a:buNone/>
            </a:pPr>
            <a:r>
              <a:rPr lang="he-IL" sz="1400" dirty="0" smtClean="0"/>
              <a:t>סעיף  2(ב) לחוק</a:t>
            </a:r>
            <a:endParaRPr lang="he-IL" sz="1400"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37</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277888"/>
            <a:ext cx="8229600" cy="1143000"/>
          </a:xfrm>
        </p:spPr>
        <p:txBody>
          <a:bodyPr>
            <a:noAutofit/>
          </a:bodyPr>
          <a:lstStyle/>
          <a:p>
            <a:r>
              <a:rPr lang="he-IL" sz="3500" b="1" dirty="0" smtClean="0">
                <a:cs typeface="+mn-cs"/>
              </a:rPr>
              <a:t>עיצום כספי של 45,000 ₪</a:t>
            </a:r>
            <a:br>
              <a:rPr lang="he-IL" sz="3500" b="1" dirty="0" smtClean="0">
                <a:cs typeface="+mn-cs"/>
              </a:rPr>
            </a:br>
            <a:r>
              <a:rPr lang="he-IL" sz="3500" b="1" dirty="0" smtClean="0">
                <a:cs typeface="+mn-cs"/>
              </a:rPr>
              <a:t>השפעה בלתי הוגנת (סעיף חדש בחוק)</a:t>
            </a:r>
            <a:endParaRPr lang="he-IL" sz="3500" b="1" dirty="0">
              <a:cs typeface="+mn-cs"/>
            </a:endParaRPr>
          </a:p>
        </p:txBody>
      </p:sp>
      <p:sp>
        <p:nvSpPr>
          <p:cNvPr id="3" name="מציין מיקום תוכן 2"/>
          <p:cNvSpPr>
            <a:spLocks noGrp="1"/>
          </p:cNvSpPr>
          <p:nvPr>
            <p:ph idx="1"/>
          </p:nvPr>
        </p:nvSpPr>
        <p:spPr>
          <a:xfrm>
            <a:off x="457200" y="2564904"/>
            <a:ext cx="8229600" cy="3845024"/>
          </a:xfrm>
        </p:spPr>
        <p:txBody>
          <a:bodyPr>
            <a:normAutofit fontScale="25000" lnSpcReduction="20000"/>
          </a:bodyPr>
          <a:lstStyle/>
          <a:p>
            <a:pPr algn="r" rtl="1"/>
            <a:r>
              <a:rPr lang="he-IL" sz="5600" b="1" dirty="0" smtClean="0"/>
              <a:t>עוסק הפעיל השפעה בלתי הוגנת כדלקמן*: </a:t>
            </a:r>
          </a:p>
          <a:p>
            <a:pPr lvl="1" algn="r" rtl="1"/>
            <a:r>
              <a:rPr lang="he-IL" sz="5600" b="1" dirty="0" smtClean="0"/>
              <a:t>הגביל את יכולתו של  הצרכן לעזוב מקום או יצר  בפני צרכן את  הרושם שהוא מוגבל ביכולתו לעזוב מקום;</a:t>
            </a:r>
          </a:p>
          <a:p>
            <a:pPr lvl="1" algn="r" rtl="1"/>
            <a:r>
              <a:rPr lang="he-IL" sz="5600" b="1" dirty="0" smtClean="0"/>
              <a:t>מנע  מצרכן את  האפשרות להתייעץ  לגבי התקשרות בעסקה או  לגבי  תנאיה;</a:t>
            </a:r>
          </a:p>
          <a:p>
            <a:pPr lvl="1" algn="r" rtl="1"/>
            <a:r>
              <a:rPr lang="he-IL" sz="5600" b="1" dirty="0" smtClean="0"/>
              <a:t>ערך ביקורים חוזרים ונשנים  בבית הצרכן כדי לשכנע אותו לקשור עמו עסקה אף שהצרכן הביע במפורש או במשתמע את רצונו  שיימנע מכך;</a:t>
            </a:r>
          </a:p>
          <a:p>
            <a:pPr lvl="1" algn="r" rtl="1"/>
            <a:r>
              <a:rPr lang="he-IL" sz="5600" b="1" dirty="0" smtClean="0"/>
              <a:t>ביצע פניות חוזרות ונשנות לצרכן או לבני משפחתו כדי לקשור עמו עסקה אף שהביעו במפורש או במשתמע את רצונם שיחדל מכך;</a:t>
            </a:r>
          </a:p>
          <a:p>
            <a:pPr lvl="1" algn="r" rtl="1"/>
            <a:r>
              <a:rPr lang="he-IL" sz="5600" b="1" dirty="0" smtClean="0"/>
              <a:t>ניצל מגבלות נפשית,שכלית או גופנית של צרכן, כשהוא יודע או  היה עליו  לדעת על קיומה של מוגבלות כאמור;</a:t>
            </a:r>
          </a:p>
          <a:p>
            <a:pPr lvl="1" algn="r" rtl="1"/>
            <a:r>
              <a:rPr lang="he-IL" sz="5600" b="1" dirty="0" smtClean="0"/>
              <a:t>ניצל את  העובדה כי  הצרכן אינו יודע את השפה;</a:t>
            </a:r>
          </a:p>
          <a:p>
            <a:pPr lvl="1" algn="r" rtl="1"/>
            <a:r>
              <a:rPr lang="he-IL" sz="5600" b="1" dirty="0" smtClean="0"/>
              <a:t>סיפק לצרכן נכס או שירות בתשלום, ללא בקשה מפורשת של הצרכן;</a:t>
            </a:r>
          </a:p>
          <a:p>
            <a:pPr lvl="1" algn="r" rtl="1"/>
            <a:r>
              <a:rPr lang="he-IL" sz="5600" b="1" dirty="0" smtClean="0"/>
              <a:t>יצר רושם כי צרכן זכה או  יזכה בפרס או  הטבה אף  שאין   פרס או הטבה  כאמור או  שנדרש תשלום  מאת  הצרכן או  תנאי אחר כדי לקבל את הפרס או את ההטבה ואלה לא פורסמו מראש.</a:t>
            </a:r>
          </a:p>
          <a:p>
            <a:pPr lvl="1" algn="r" rtl="1"/>
            <a:r>
              <a:rPr lang="he-IL" sz="5600" b="1" dirty="0" smtClean="0"/>
              <a:t>מנע  מצרכן להביא למקום  העסק או מקום אחר המנוהל על ידו מזון או  שתייה מאותו סוג שהעוסק מוכר במקום אלא אם כן המקום  במהותו בית אוכל.  הוראות  פסקה  זו  לא יחולו אם  המשטרה או ממונה ביטחון הורו על  מניעה מטעמי  ביטחון הציבור. ("חוק הפופקורן") </a:t>
            </a:r>
          </a:p>
          <a:p>
            <a:pPr lvl="1" algn="r" rtl="1">
              <a:buNone/>
            </a:pPr>
            <a:r>
              <a:rPr lang="he-IL" sz="4000" b="1" dirty="0" smtClean="0"/>
              <a:t>זו לא  רשימה  סגורה מבחינת האיסור  להפעיל  השפעה  בלתי הוגנת  אך אלה  הן  ההתנהגויות  הספציפיות  שבגינן  ניתן להטיל  עיצום  כספי.לעניין  </a:t>
            </a:r>
          </a:p>
          <a:p>
            <a:pPr lvl="1" algn="r" rtl="1">
              <a:buNone/>
            </a:pPr>
            <a:r>
              <a:rPr lang="he-IL" sz="4000" b="1" dirty="0" smtClean="0"/>
              <a:t>העיצום     						</a:t>
            </a:r>
          </a:p>
          <a:p>
            <a:pPr lvl="1" algn="r" rtl="1">
              <a:buNone/>
            </a:pPr>
            <a:r>
              <a:rPr lang="he-IL" sz="4000" b="1" dirty="0" smtClean="0"/>
              <a:t>(סעיף 3(ב)  לחוק)</a:t>
            </a:r>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38</a:t>
            </a:fld>
            <a:endParaRPr lang="en-US" dirty="0"/>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556792"/>
            <a:ext cx="8229600" cy="1143000"/>
          </a:xfrm>
        </p:spPr>
        <p:txBody>
          <a:bodyPr>
            <a:noAutofit/>
          </a:bodyPr>
          <a:lstStyle/>
          <a:p>
            <a:r>
              <a:rPr lang="he-IL" sz="3500" b="1" dirty="0" smtClean="0">
                <a:cs typeface="+mn-cs"/>
              </a:rPr>
              <a:t>עיצום כספי של 45,000 ₪</a:t>
            </a:r>
            <a:br>
              <a:rPr lang="he-IL" sz="3500" b="1" dirty="0" smtClean="0">
                <a:cs typeface="+mn-cs"/>
              </a:rPr>
            </a:br>
            <a:r>
              <a:rPr lang="he-IL" sz="3500" b="1" dirty="0" smtClean="0">
                <a:cs typeface="+mn-cs"/>
              </a:rPr>
              <a:t>אי גילוי פרטים</a:t>
            </a:r>
            <a:endParaRPr lang="he-IL" sz="3500" b="1" dirty="0">
              <a:cs typeface="+mn-cs"/>
            </a:endParaRPr>
          </a:p>
        </p:txBody>
      </p:sp>
      <p:sp>
        <p:nvSpPr>
          <p:cNvPr id="3" name="מציין מיקום תוכן 2"/>
          <p:cNvSpPr>
            <a:spLocks noGrp="1"/>
          </p:cNvSpPr>
          <p:nvPr>
            <p:ph idx="1"/>
          </p:nvPr>
        </p:nvSpPr>
        <p:spPr>
          <a:xfrm>
            <a:off x="457200" y="2924944"/>
            <a:ext cx="8229600" cy="3556992"/>
          </a:xfrm>
        </p:spPr>
        <p:txBody>
          <a:bodyPr/>
          <a:lstStyle/>
          <a:p>
            <a:pPr algn="r" rtl="1"/>
            <a:r>
              <a:rPr lang="he-IL" sz="3000" dirty="0" smtClean="0"/>
              <a:t>העוסק לא גילה לצרכן פרטים שיש לגלות:</a:t>
            </a:r>
          </a:p>
          <a:p>
            <a:pPr lvl="1" algn="r" rtl="1"/>
            <a:r>
              <a:rPr lang="he-IL" sz="2600" dirty="0" smtClean="0"/>
              <a:t>כל פגם או איכות נחותה או תכונה אחרת הידועים לו,  המפחיתים באופן משמעותי מערכו של הנכס;</a:t>
            </a:r>
          </a:p>
          <a:p>
            <a:pPr lvl="1" algn="r" rtl="1"/>
            <a:r>
              <a:rPr lang="he-IL" sz="2600" dirty="0" smtClean="0"/>
              <a:t>כל תכונה בנכס המחייבת החזקה או שימוש בדרך  מיוחדת כדי למנוע פגיעה למשתמש בו או לאדם אחר או לנכס תוך שימוש רגיל או טיפול רגיל;</a:t>
            </a:r>
          </a:p>
          <a:p>
            <a:pPr lvl="1" algn="r" rtl="1">
              <a:buNone/>
            </a:pPr>
            <a:endParaRPr lang="he-IL" dirty="0" smtClean="0"/>
          </a:p>
          <a:p>
            <a:pPr lvl="1" algn="r" rtl="1">
              <a:buNone/>
            </a:pPr>
            <a:r>
              <a:rPr lang="he-IL" sz="1400" dirty="0" smtClean="0"/>
              <a:t>(סעיף 4(א) (1) או (2) לחוק)</a:t>
            </a:r>
            <a:endParaRPr lang="he-IL" sz="1400"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39</a:t>
            </a:fld>
            <a:endParaRPr lang="en-US"/>
          </a:p>
        </p:txBody>
      </p:sp>
      <p:pic>
        <p:nvPicPr>
          <p:cNvPr id="5"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67544" y="1133872"/>
            <a:ext cx="8229600" cy="854968"/>
          </a:xfrm>
        </p:spPr>
        <p:txBody>
          <a:bodyPr/>
          <a:lstStyle/>
          <a:p>
            <a:r>
              <a:rPr lang="he-IL" b="1" dirty="0" smtClean="0">
                <a:cs typeface="+mn-cs"/>
              </a:rPr>
              <a:t>איך עובד המנגנון?</a:t>
            </a:r>
            <a:endParaRPr lang="en-US" b="1" dirty="0">
              <a:cs typeface="+mn-cs"/>
            </a:endParaRPr>
          </a:p>
        </p:txBody>
      </p:sp>
      <p:sp>
        <p:nvSpPr>
          <p:cNvPr id="3" name="מציין מיקום תוכן 2"/>
          <p:cNvSpPr>
            <a:spLocks noGrp="1"/>
          </p:cNvSpPr>
          <p:nvPr>
            <p:ph idx="1"/>
          </p:nvPr>
        </p:nvSpPr>
        <p:spPr>
          <a:xfrm>
            <a:off x="457200" y="1999381"/>
            <a:ext cx="8229600" cy="4525963"/>
          </a:xfrm>
        </p:spPr>
        <p:txBody>
          <a:bodyPr>
            <a:normAutofit fontScale="55000" lnSpcReduction="20000"/>
          </a:bodyPr>
          <a:lstStyle/>
          <a:p>
            <a:pPr algn="r" rtl="1"/>
            <a:r>
              <a:rPr lang="he-IL" dirty="0" smtClean="0"/>
              <a:t>הודעה על כוונת חיוב</a:t>
            </a:r>
          </a:p>
          <a:p>
            <a:pPr lvl="1" algn="r" rtl="1"/>
            <a:r>
              <a:rPr lang="he-IL" dirty="0" smtClean="0"/>
              <a:t>22,000 ₪  (או  7,000 ₪  למי שאינו תאגיד)</a:t>
            </a:r>
          </a:p>
          <a:p>
            <a:pPr lvl="1" algn="r" rtl="1"/>
            <a:r>
              <a:rPr lang="he-IL" dirty="0" smtClean="0"/>
              <a:t>45,000 ₪  (או  25,000 ₪  למי שאינו  תאגיד)</a:t>
            </a:r>
          </a:p>
          <a:p>
            <a:pPr algn="r" rtl="1"/>
            <a:r>
              <a:rPr lang="he-IL" dirty="0" smtClean="0"/>
              <a:t>הפרה  חוזרת* /הפרה נמשכת/ הפרה בנסיבות  מחמירות :  סכומים  גבוהים  יותר</a:t>
            </a:r>
          </a:p>
          <a:p>
            <a:pPr algn="r" rtl="1"/>
            <a:r>
              <a:rPr lang="he-IL" dirty="0" smtClean="0"/>
              <a:t>שימוע</a:t>
            </a:r>
          </a:p>
          <a:p>
            <a:pPr algn="r" rtl="1"/>
            <a:r>
              <a:rPr lang="he-IL" dirty="0" smtClean="0"/>
              <a:t>מנגנון הפחתה</a:t>
            </a:r>
          </a:p>
          <a:p>
            <a:pPr algn="r" rtl="1"/>
            <a:r>
              <a:rPr lang="he-IL" dirty="0" smtClean="0"/>
              <a:t>הטלת עיצום כספי</a:t>
            </a:r>
          </a:p>
          <a:p>
            <a:pPr marL="0" indent="0" algn="r" rtl="1">
              <a:buNone/>
            </a:pPr>
            <a:endParaRPr lang="he-IL" dirty="0" smtClean="0"/>
          </a:p>
          <a:p>
            <a:pPr marL="0" indent="0" algn="r" rtl="1">
              <a:buNone/>
            </a:pPr>
            <a:r>
              <a:rPr lang="he-IL" u="sng" dirty="0" smtClean="0"/>
              <a:t>חלופות: </a:t>
            </a:r>
          </a:p>
          <a:p>
            <a:pPr marL="0" indent="0" algn="r" rtl="1">
              <a:buNone/>
            </a:pPr>
            <a:endParaRPr lang="he-IL" sz="1800" u="sng" dirty="0" smtClean="0"/>
          </a:p>
          <a:p>
            <a:pPr algn="r" rtl="1"/>
            <a:r>
              <a:rPr lang="he-IL" dirty="0" smtClean="0"/>
              <a:t>התראה מנהלית</a:t>
            </a:r>
          </a:p>
          <a:p>
            <a:pPr algn="r" rtl="1"/>
            <a:r>
              <a:rPr lang="he-IL" dirty="0" smtClean="0"/>
              <a:t>התחייבות להימנע מהפרה</a:t>
            </a:r>
          </a:p>
          <a:p>
            <a:pPr algn="r" rtl="1"/>
            <a:r>
              <a:rPr lang="he-IL" dirty="0" smtClean="0"/>
              <a:t>אכיפה פלילית</a:t>
            </a:r>
          </a:p>
          <a:p>
            <a:pPr algn="r" rtl="1">
              <a:buNone/>
            </a:pPr>
            <a:endParaRPr lang="he-IL" dirty="0" smtClean="0"/>
          </a:p>
          <a:p>
            <a:pPr algn="r" rtl="1">
              <a:buNone/>
            </a:pPr>
            <a:r>
              <a:rPr lang="he-IL" dirty="0" smtClean="0"/>
              <a:t>	*הפרה  חוזרת: ביצוע אותה הפרה תוך שנתיים (ולעניין אי-הצגת מחיר או  הפרש </a:t>
            </a:r>
          </a:p>
          <a:p>
            <a:pPr algn="r" rtl="1">
              <a:buNone/>
            </a:pPr>
            <a:r>
              <a:rPr lang="he-IL" dirty="0" smtClean="0"/>
              <a:t>	קופה-מדף: 9 חודשים).</a:t>
            </a:r>
            <a:endParaRPr lang="en-US"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4</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144281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340768"/>
            <a:ext cx="8229600" cy="1143000"/>
          </a:xfrm>
        </p:spPr>
        <p:txBody>
          <a:bodyPr>
            <a:noAutofit/>
          </a:bodyPr>
          <a:lstStyle/>
          <a:p>
            <a:r>
              <a:rPr lang="he-IL" sz="3500" b="1" dirty="0" smtClean="0">
                <a:cs typeface="+mn-cs"/>
              </a:rPr>
              <a:t>עיצום כספי של 45,000 ₪</a:t>
            </a:r>
            <a:br>
              <a:rPr lang="he-IL" sz="3500" b="1" dirty="0" smtClean="0">
                <a:cs typeface="+mn-cs"/>
              </a:rPr>
            </a:br>
            <a:r>
              <a:rPr lang="he-IL" sz="3500" b="1" dirty="0" smtClean="0">
                <a:cs typeface="+mn-cs"/>
              </a:rPr>
              <a:t>הטעייה בפרסומת</a:t>
            </a:r>
            <a:endParaRPr lang="he-IL" sz="3500" b="1" dirty="0">
              <a:cs typeface="+mn-cs"/>
            </a:endParaRPr>
          </a:p>
        </p:txBody>
      </p:sp>
      <p:sp>
        <p:nvSpPr>
          <p:cNvPr id="3" name="מציין מיקום תוכן 2"/>
          <p:cNvSpPr>
            <a:spLocks noGrp="1"/>
          </p:cNvSpPr>
          <p:nvPr>
            <p:ph idx="1"/>
          </p:nvPr>
        </p:nvSpPr>
        <p:spPr>
          <a:xfrm>
            <a:off x="457200" y="2608313"/>
            <a:ext cx="8229600" cy="3845023"/>
          </a:xfrm>
        </p:spPr>
        <p:txBody>
          <a:bodyPr>
            <a:normAutofit fontScale="92500" lnSpcReduction="20000"/>
          </a:bodyPr>
          <a:lstStyle/>
          <a:p>
            <a:pPr algn="r" rtl="1"/>
            <a:r>
              <a:rPr lang="he-IL" sz="3000" dirty="0" smtClean="0"/>
              <a:t>פרסם פרסומת מטעה בניגוד להוראות אלה</a:t>
            </a:r>
          </a:p>
          <a:p>
            <a:pPr algn="r" rtl="1">
              <a:buNone/>
            </a:pPr>
            <a:endParaRPr lang="he-IL" sz="1200" dirty="0" smtClean="0"/>
          </a:p>
          <a:p>
            <a:pPr lvl="1" algn="r" rtl="1"/>
            <a:r>
              <a:rPr lang="he-IL" sz="2600" dirty="0" smtClean="0"/>
              <a:t>פרסומת העלולה להביא  אדם סביר להניח כי  האמור בו אינו פרסומת,  יראו  בכך פרסומת  מטעה אף  אם  תכנה איננו מטעה;</a:t>
            </a:r>
          </a:p>
          <a:p>
            <a:pPr lvl="1" algn="r" rtl="1"/>
            <a:r>
              <a:rPr lang="he-IL" sz="2600" dirty="0" smtClean="0"/>
              <a:t>המפרסם פרסומת בצורה של כתבה, מאמר או  ידיעה עיתונאית,  בלי לציין באופן  ברור כי מדובר בפרסומת,  יראו  בכך  פרסומת מטעה, אף  אם  תוכנה אינו מטעה;</a:t>
            </a:r>
          </a:p>
          <a:p>
            <a:pPr lvl="1" algn="r" rtl="1"/>
            <a:r>
              <a:rPr lang="he-IL" sz="2600" dirty="0" smtClean="0"/>
              <a:t>אם  יש השתתפות  של עיתונאי  בפרסומת  ללא הבחנה  ברורה בין  עבודתו  כעיתונאי לבין  הפרסומת - יראו כפרסומת  מטעה.</a:t>
            </a:r>
          </a:p>
          <a:p>
            <a:pPr lvl="1" algn="r" rtl="1">
              <a:buNone/>
            </a:pPr>
            <a:endParaRPr lang="he-IL" dirty="0" smtClean="0"/>
          </a:p>
          <a:p>
            <a:pPr lvl="1" algn="r" rtl="1">
              <a:buNone/>
            </a:pPr>
            <a:r>
              <a:rPr lang="he-IL" sz="1500" dirty="0" smtClean="0"/>
              <a:t>(סעיף 7(ג) לחוק)</a:t>
            </a:r>
            <a:endParaRPr lang="he-IL" sz="1500"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40</a:t>
            </a:fld>
            <a:endParaRPr lang="en-US"/>
          </a:p>
        </p:txBody>
      </p:sp>
      <p:pic>
        <p:nvPicPr>
          <p:cNvPr id="5"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556792"/>
            <a:ext cx="8229600" cy="1143000"/>
          </a:xfrm>
        </p:spPr>
        <p:txBody>
          <a:bodyPr>
            <a:noAutofit/>
          </a:bodyPr>
          <a:lstStyle/>
          <a:p>
            <a:r>
              <a:rPr lang="he-IL" sz="3500" b="1" dirty="0" smtClean="0">
                <a:cs typeface="+mn-cs"/>
              </a:rPr>
              <a:t>עיצום כספי של 45,000 ₪</a:t>
            </a:r>
            <a:r>
              <a:rPr lang="en-US" sz="3500" b="1" dirty="0" smtClean="0">
                <a:cs typeface="+mn-cs"/>
              </a:rPr>
              <a:t/>
            </a:r>
            <a:br>
              <a:rPr lang="en-US" sz="3500" b="1" dirty="0" smtClean="0">
                <a:cs typeface="+mn-cs"/>
              </a:rPr>
            </a:br>
            <a:r>
              <a:rPr lang="he-IL" sz="3500" b="1" dirty="0" smtClean="0">
                <a:cs typeface="+mn-cs"/>
              </a:rPr>
              <a:t>פרסומת המכוונת לקטינים</a:t>
            </a:r>
            <a:endParaRPr lang="he-IL" sz="3500" b="1" dirty="0">
              <a:cs typeface="+mn-cs"/>
            </a:endParaRPr>
          </a:p>
        </p:txBody>
      </p:sp>
      <p:sp>
        <p:nvSpPr>
          <p:cNvPr id="3" name="מציין מיקום תוכן 2"/>
          <p:cNvSpPr>
            <a:spLocks noGrp="1"/>
          </p:cNvSpPr>
          <p:nvPr>
            <p:ph idx="1"/>
          </p:nvPr>
        </p:nvSpPr>
        <p:spPr>
          <a:xfrm>
            <a:off x="457200" y="2996952"/>
            <a:ext cx="8229600" cy="3340968"/>
          </a:xfrm>
        </p:spPr>
        <p:txBody>
          <a:bodyPr/>
          <a:lstStyle/>
          <a:p>
            <a:pPr algn="r" rtl="1"/>
            <a:r>
              <a:rPr lang="he-IL" sz="2800" dirty="0" smtClean="0"/>
              <a:t>פרסם פרסומת או נקט דרך שיווק אחרת העלולות להטעות קטין, לנצל את גילו, תמימותו או חוסר  ניסיונו או לעודד פעילות שיש בה כדי לפגוע בגופו או בבריאותו הגופנית או הנפשית.</a:t>
            </a:r>
          </a:p>
          <a:p>
            <a:pPr algn="r" rtl="1">
              <a:buNone/>
            </a:pPr>
            <a:endParaRPr lang="he-IL" dirty="0" smtClean="0"/>
          </a:p>
          <a:p>
            <a:pPr algn="r" rtl="1">
              <a:buNone/>
            </a:pPr>
            <a:endParaRPr lang="he-IL" dirty="0" smtClean="0"/>
          </a:p>
          <a:p>
            <a:pPr algn="r" rtl="1">
              <a:buNone/>
            </a:pPr>
            <a:r>
              <a:rPr lang="he-IL" sz="1400" dirty="0" smtClean="0"/>
              <a:t>(סעיף 7א לחוק)</a:t>
            </a:r>
            <a:endParaRPr lang="he-IL" sz="1400"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41</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556792"/>
            <a:ext cx="8229600" cy="1143000"/>
          </a:xfrm>
        </p:spPr>
        <p:txBody>
          <a:bodyPr>
            <a:noAutofit/>
          </a:bodyPr>
          <a:lstStyle/>
          <a:p>
            <a:r>
              <a:rPr lang="he-IL" sz="3500" b="1" dirty="0" smtClean="0">
                <a:cs typeface="+mn-cs"/>
              </a:rPr>
              <a:t>עיצום כספי של 45,000 ₪</a:t>
            </a:r>
            <a:br>
              <a:rPr lang="he-IL" sz="3500" b="1" dirty="0" smtClean="0">
                <a:cs typeface="+mn-cs"/>
              </a:rPr>
            </a:br>
            <a:r>
              <a:rPr lang="he-IL" sz="3500" b="1" dirty="0" smtClean="0">
                <a:cs typeface="+mn-cs"/>
              </a:rPr>
              <a:t>ייעוץ לצרכן על ידי גוף עסקי</a:t>
            </a:r>
            <a:endParaRPr lang="he-IL" sz="3500" b="1" dirty="0">
              <a:cs typeface="+mn-cs"/>
            </a:endParaRPr>
          </a:p>
        </p:txBody>
      </p:sp>
      <p:sp>
        <p:nvSpPr>
          <p:cNvPr id="3" name="מציין מיקום תוכן 2"/>
          <p:cNvSpPr>
            <a:spLocks noGrp="1"/>
          </p:cNvSpPr>
          <p:nvPr>
            <p:ph idx="1"/>
          </p:nvPr>
        </p:nvSpPr>
        <p:spPr>
          <a:xfrm>
            <a:off x="457200" y="2896345"/>
            <a:ext cx="8229600" cy="3484983"/>
          </a:xfrm>
        </p:spPr>
        <p:txBody>
          <a:bodyPr>
            <a:normAutofit fontScale="92500" lnSpcReduction="20000"/>
          </a:bodyPr>
          <a:lstStyle/>
          <a:p>
            <a:pPr algn="r" rtl="1"/>
            <a:r>
              <a:rPr lang="he-IL" sz="2600" dirty="0" smtClean="0"/>
              <a:t>מי שפועל משיקולים עסקיים או למטרות רווח, ממומן או נתמך על ידי גוף עסקי או הכנסותיו מפרסום מידע מסחרי, מתשלומים של גורמים מסחריים  המשתתפים בסקרים  בהוא ערך, מדמי חבר המשולמים לו על ידי גופים מסחריים או   מתשלומים של גורמים  מסחריים בעבור שימוש בתוצאות של סקרים, בדיקות או תחרויות הנערכות על ידו או ממתן חסות לפעילות מסחרית, או שהפרסומים  שלו  כוללים פרסומת של גוף מסחרי, לא יציג עצמו ולא יפרסם עצמו כמי שמטרתו היחידה היא להגן על הצרכן או לייעץ לו ולא יקרא לעצמו בשם המשתמע ממנו שהוא פועל למטרה זו.</a:t>
            </a:r>
          </a:p>
          <a:p>
            <a:pPr algn="r" rtl="1">
              <a:buNone/>
            </a:pPr>
            <a:endParaRPr lang="he-IL" dirty="0" smtClean="0"/>
          </a:p>
          <a:p>
            <a:pPr algn="r" rtl="1">
              <a:buNone/>
            </a:pPr>
            <a:r>
              <a:rPr lang="he-IL" sz="1800" dirty="0" smtClean="0"/>
              <a:t>(סעיף 7ב לחוק)</a:t>
            </a:r>
            <a:endParaRPr lang="he-IL" sz="1800"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42</a:t>
            </a:fld>
            <a:endParaRPr lang="en-US"/>
          </a:p>
        </p:txBody>
      </p:sp>
      <p:pic>
        <p:nvPicPr>
          <p:cNvPr id="5"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421904"/>
            <a:ext cx="8229600" cy="1143000"/>
          </a:xfrm>
        </p:spPr>
        <p:txBody>
          <a:bodyPr>
            <a:noAutofit/>
          </a:bodyPr>
          <a:lstStyle/>
          <a:p>
            <a:r>
              <a:rPr lang="he-IL" sz="3500" b="1" dirty="0" smtClean="0">
                <a:cs typeface="+mn-cs"/>
              </a:rPr>
              <a:t>עיצום כספי של 45,000 ₪</a:t>
            </a:r>
            <a:br>
              <a:rPr lang="he-IL" sz="3500" b="1" dirty="0" smtClean="0">
                <a:cs typeface="+mn-cs"/>
              </a:rPr>
            </a:br>
            <a:r>
              <a:rPr lang="he-IL" sz="3500" b="1" dirty="0" smtClean="0">
                <a:cs typeface="+mn-cs"/>
              </a:rPr>
              <a:t>ביטול עסקת מכר מרחוק</a:t>
            </a:r>
            <a:endParaRPr lang="he-IL" sz="3500" b="1" dirty="0">
              <a:cs typeface="+mn-cs"/>
            </a:endParaRPr>
          </a:p>
        </p:txBody>
      </p:sp>
      <p:sp>
        <p:nvSpPr>
          <p:cNvPr id="3" name="מציין מיקום תוכן 2"/>
          <p:cNvSpPr>
            <a:spLocks noGrp="1"/>
          </p:cNvSpPr>
          <p:nvPr>
            <p:ph idx="1"/>
          </p:nvPr>
        </p:nvSpPr>
        <p:spPr>
          <a:xfrm>
            <a:off x="302840" y="2708920"/>
            <a:ext cx="8229600" cy="3744416"/>
          </a:xfrm>
        </p:spPr>
        <p:txBody>
          <a:bodyPr>
            <a:normAutofit fontScale="25000" lnSpcReduction="20000"/>
          </a:bodyPr>
          <a:lstStyle/>
          <a:p>
            <a:pPr algn="r" rtl="1"/>
            <a:r>
              <a:rPr lang="he-IL" sz="5600" dirty="0" smtClean="0"/>
              <a:t>בעת  ביטול   עסקת מכר מרחוק, לא החזיר לצרכן את החלק ממחיר  העסקה ששולם על ידו או לא  ביטל את  חיובו של  הצרכן בהתאם להוראות אלה:</a:t>
            </a:r>
          </a:p>
          <a:p>
            <a:pPr algn="r" rtl="1"/>
            <a:endParaRPr lang="he-IL" dirty="0" smtClean="0"/>
          </a:p>
          <a:p>
            <a:pPr algn="r" rtl="1">
              <a:buNone/>
            </a:pPr>
            <a:r>
              <a:rPr lang="he-IL" sz="5600" dirty="0" smtClean="0"/>
              <a:t>	אם  הביטול עקב  פגם:</a:t>
            </a:r>
          </a:p>
          <a:p>
            <a:pPr lvl="2" algn="r" rtl="1"/>
            <a:r>
              <a:rPr lang="he-IL" sz="5600" dirty="0" smtClean="0"/>
              <a:t>עוסק חייב להחזיר לצרכן בתוך 14 ימים  מיום קבלת ההודעה על  הביטול , את אותו חלק ממחיר העסקה  ששולם על ידי  הצרכן,  יבטל את חיובו של  הצרכן  בשל  העסקה וימסור לו עותק מהודעת ביטול  החיוב כאמור ולא יגבה מהצרכן דמי ביטול  כלשהם</a:t>
            </a:r>
          </a:p>
          <a:p>
            <a:pPr lvl="2" algn="r" rtl="1"/>
            <a:r>
              <a:rPr lang="he-IL" sz="5600" dirty="0" smtClean="0"/>
              <a:t>קיבל  הצרכן את הנכס, יעמידו לרשות  העוסק במקום שבו נמסר לו  הנכס ויודיע על כך לעוסק.</a:t>
            </a:r>
          </a:p>
          <a:p>
            <a:pPr lvl="2" algn="r" rtl="1">
              <a:buNone/>
            </a:pPr>
            <a:endParaRPr lang="he-IL" sz="5600" dirty="0" smtClean="0"/>
          </a:p>
          <a:p>
            <a:pPr marL="742950" lvl="2" indent="-342900" algn="r" rtl="1">
              <a:buNone/>
            </a:pPr>
            <a:r>
              <a:rPr lang="he-IL" sz="5600" dirty="0" smtClean="0"/>
              <a:t>אם  הביטול לא עקב  פגם:</a:t>
            </a:r>
          </a:p>
          <a:p>
            <a:pPr lvl="2" algn="r" rtl="1"/>
            <a:r>
              <a:rPr lang="he-IL" sz="5600" dirty="0" smtClean="0"/>
              <a:t>עוסק חייב להחזיר לצרכן בתוך 14 ימים  מיום קבלת ההודעה על  הביטול , את אותו חלק ממחיר העסקה  ששולם על ידי  הצרכן,  יבטל את חיובו של  הצרכן  בשל  העסקה וימסור לו עותק מהודעת ביטול  החיוב כאמור ולא יגבה מהצרכן דמי ביטול  כלשהם,  זולת  דמי  ביטול  של  5%  או  100  ₪  הנמוך  מביניהם.</a:t>
            </a:r>
          </a:p>
          <a:p>
            <a:pPr lvl="2" algn="r" rtl="1">
              <a:buNone/>
            </a:pPr>
            <a:endParaRPr lang="he-IL" sz="5600" dirty="0" smtClean="0"/>
          </a:p>
          <a:p>
            <a:pPr lvl="2" algn="r" rtl="1"/>
            <a:r>
              <a:rPr lang="he-IL" sz="5600" dirty="0" smtClean="0"/>
              <a:t>קיבל  הצרכן את הנכס, יחזירו לעוסק במקום  עסקו.</a:t>
            </a:r>
          </a:p>
          <a:p>
            <a:pPr marL="742950" lvl="2" indent="-342900" algn="r" rtl="1">
              <a:buNone/>
            </a:pPr>
            <a:endParaRPr lang="he-IL" sz="5600" dirty="0" smtClean="0"/>
          </a:p>
          <a:p>
            <a:pPr algn="r" rtl="1">
              <a:buNone/>
            </a:pPr>
            <a:endParaRPr lang="he-IL" dirty="0" smtClean="0"/>
          </a:p>
          <a:p>
            <a:pPr algn="r" rtl="1">
              <a:buNone/>
            </a:pPr>
            <a:r>
              <a:rPr lang="he-IL" sz="5600" dirty="0" smtClean="0"/>
              <a:t>(סעיף  14ה לחוק)  </a:t>
            </a:r>
          </a:p>
          <a:p>
            <a:pPr algn="r" rtl="1">
              <a:buNone/>
            </a:pPr>
            <a:endParaRPr lang="he-IL" dirty="0" smtClean="0"/>
          </a:p>
          <a:p>
            <a:pPr algn="r" rtl="1">
              <a:buNone/>
            </a:pPr>
            <a:endParaRPr lang="he-IL" dirty="0" smtClean="0"/>
          </a:p>
          <a:p>
            <a:pPr algn="r" rtl="1">
              <a:buNone/>
            </a:pPr>
            <a:endParaRPr lang="he-IL" dirty="0" smtClean="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43</a:t>
            </a:fld>
            <a:endParaRPr lang="en-US"/>
          </a:p>
        </p:txBody>
      </p:sp>
      <p:pic>
        <p:nvPicPr>
          <p:cNvPr id="5"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3" name="מציין מיקום תוכן 2"/>
          <p:cNvSpPr>
            <a:spLocks noGrp="1"/>
          </p:cNvSpPr>
          <p:nvPr>
            <p:ph idx="1"/>
          </p:nvPr>
        </p:nvSpPr>
        <p:spPr>
          <a:xfrm>
            <a:off x="457200" y="476672"/>
            <a:ext cx="8229600" cy="4525963"/>
          </a:xfrm>
        </p:spPr>
        <p:txBody>
          <a:bodyPr>
            <a:normAutofit/>
          </a:bodyPr>
          <a:lstStyle/>
          <a:p>
            <a:pPr algn="ctr" rtl="1">
              <a:buNone/>
            </a:pPr>
            <a:r>
              <a:rPr lang="he-IL" dirty="0" smtClean="0"/>
              <a:t>תודה רבה!</a:t>
            </a:r>
          </a:p>
          <a:p>
            <a:pPr algn="ctr" rtl="1">
              <a:buNone/>
            </a:pPr>
            <a:endParaRPr lang="he-IL" sz="2600" dirty="0" smtClean="0"/>
          </a:p>
          <a:p>
            <a:pPr algn="ctr" rtl="1">
              <a:buNone/>
            </a:pPr>
            <a:r>
              <a:rPr lang="he-IL" dirty="0" smtClean="0"/>
              <a:t>שוש </a:t>
            </a:r>
            <a:r>
              <a:rPr lang="he-IL" dirty="0" err="1" smtClean="0"/>
              <a:t>רבינוביץ</a:t>
            </a:r>
            <a:r>
              <a:rPr lang="he-IL" dirty="0" smtClean="0"/>
              <a:t>,עו"ד</a:t>
            </a:r>
          </a:p>
          <a:p>
            <a:pPr algn="ctr" rtl="1">
              <a:buNone/>
            </a:pPr>
            <a:r>
              <a:rPr lang="he-IL" dirty="0" smtClean="0"/>
              <a:t>מנהלת הלשכה המשפטית</a:t>
            </a:r>
          </a:p>
          <a:p>
            <a:pPr algn="ctr" rtl="1">
              <a:buNone/>
            </a:pPr>
            <a:r>
              <a:rPr lang="he-IL" dirty="0" smtClean="0"/>
              <a:t>איגוד לשכות המסחר</a:t>
            </a:r>
          </a:p>
          <a:p>
            <a:pPr algn="ctr" rtl="1">
              <a:buNone/>
            </a:pPr>
            <a:r>
              <a:rPr lang="en-US" dirty="0" smtClean="0">
                <a:hlinkClick r:id="rId3"/>
              </a:rPr>
              <a:t>shoshr@chamber.org.il</a:t>
            </a:r>
            <a:endParaRPr lang="he-IL" dirty="0" smtClean="0"/>
          </a:p>
          <a:p>
            <a:pPr algn="ctr" rtl="1">
              <a:buNone/>
            </a:pPr>
            <a:r>
              <a:rPr lang="he-IL" dirty="0" smtClean="0"/>
              <a:t>5631016 – 03</a:t>
            </a:r>
          </a:p>
          <a:p>
            <a:pPr algn="ctr" rtl="1">
              <a:buNone/>
            </a:pPr>
            <a:r>
              <a:rPr lang="he-IL" sz="1800" dirty="0" smtClean="0">
                <a:solidFill>
                  <a:srgbClr val="FF0000"/>
                </a:solidFill>
              </a:rPr>
              <a:t>המידע במצגת אינו מהווה ייעוץ פרטני</a:t>
            </a:r>
            <a:endParaRPr lang="en-US" sz="1800" dirty="0" smtClean="0">
              <a:solidFill>
                <a:srgbClr val="FF0000"/>
              </a:solidFill>
            </a:endParaRPr>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44</a:t>
            </a:fld>
            <a:endParaRPr lang="en-US"/>
          </a:p>
        </p:txBody>
      </p:sp>
      <p:pic>
        <p:nvPicPr>
          <p:cNvPr id="6" name="Picture 14" descr="26051_logo_egud_B"/>
          <p:cNvPicPr>
            <a:picLocks noChangeAspect="1" noChangeArrowheads="1"/>
          </p:cNvPicPr>
          <p:nvPr/>
        </p:nvPicPr>
        <p:blipFill>
          <a:blip r:embed="rId4" cstate="print"/>
          <a:srcRect/>
          <a:stretch>
            <a:fillRect/>
          </a:stretch>
        </p:blipFill>
        <p:spPr bwMode="auto">
          <a:xfrm>
            <a:off x="3221906" y="5076123"/>
            <a:ext cx="2700189" cy="8335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061864"/>
            <a:ext cx="8229600" cy="1143000"/>
          </a:xfrm>
        </p:spPr>
        <p:txBody>
          <a:bodyPr>
            <a:normAutofit fontScale="90000"/>
          </a:bodyPr>
          <a:lstStyle/>
          <a:p>
            <a:r>
              <a:rPr lang="he-IL" sz="4000" b="1" dirty="0" smtClean="0">
                <a:cs typeface="+mn-cs"/>
              </a:rPr>
              <a:t>ההוראות שבגינן ניתן להטיל עיצום כספי</a:t>
            </a:r>
            <a:endParaRPr lang="en-US" sz="4000" b="1" dirty="0">
              <a:cs typeface="+mn-cs"/>
            </a:endParaRPr>
          </a:p>
        </p:txBody>
      </p:sp>
      <p:sp>
        <p:nvSpPr>
          <p:cNvPr id="3" name="מציין מיקום תוכן 2"/>
          <p:cNvSpPr>
            <a:spLocks noGrp="1"/>
          </p:cNvSpPr>
          <p:nvPr>
            <p:ph idx="1"/>
          </p:nvPr>
        </p:nvSpPr>
        <p:spPr>
          <a:xfrm>
            <a:off x="457200" y="2143397"/>
            <a:ext cx="8229600" cy="4525963"/>
          </a:xfrm>
        </p:spPr>
        <p:txBody>
          <a:bodyPr>
            <a:normAutofit fontScale="85000" lnSpcReduction="20000"/>
          </a:bodyPr>
          <a:lstStyle/>
          <a:p>
            <a:pPr algn="r" rtl="1"/>
            <a:r>
              <a:rPr lang="he-IL" dirty="0" smtClean="0"/>
              <a:t>ההסברים להלן: לגבי פעולות בתוך החנות (עסקאות רגילות) או במהלך מכירה באינטרנט או  בטלפון (מכר מרחוק). </a:t>
            </a:r>
          </a:p>
          <a:p>
            <a:pPr algn="r" rtl="1"/>
            <a:r>
              <a:rPr lang="he-IL" dirty="0" smtClean="0"/>
              <a:t>אין התייחסות לעסקאות מתמשכות, רוכלות, שירותים,מזון בפיקוח.</a:t>
            </a:r>
          </a:p>
          <a:p>
            <a:pPr marL="0" indent="0" algn="r" rtl="1">
              <a:buNone/>
            </a:pPr>
            <a:r>
              <a:rPr lang="he-IL" sz="2200" dirty="0"/>
              <a:t> </a:t>
            </a:r>
            <a:r>
              <a:rPr lang="he-IL" sz="2200" dirty="0" smtClean="0"/>
              <a:t>  </a:t>
            </a:r>
          </a:p>
          <a:p>
            <a:pPr algn="r" rtl="1"/>
            <a:r>
              <a:rPr lang="he-IL" dirty="0" smtClean="0"/>
              <a:t>כללי זהב:</a:t>
            </a:r>
          </a:p>
          <a:p>
            <a:pPr lvl="1" algn="r" rtl="1"/>
            <a:r>
              <a:rPr lang="he-IL" dirty="0" smtClean="0"/>
              <a:t>גילוי נאות</a:t>
            </a:r>
          </a:p>
          <a:p>
            <a:pPr lvl="1" algn="r" rtl="1"/>
            <a:r>
              <a:rPr lang="he-IL" dirty="0" smtClean="0"/>
              <a:t>איסור הטעייה</a:t>
            </a:r>
          </a:p>
          <a:p>
            <a:pPr lvl="1" algn="r" rtl="1"/>
            <a:r>
              <a:rPr lang="he-IL" dirty="0" smtClean="0"/>
              <a:t>שכל ישר</a:t>
            </a:r>
          </a:p>
          <a:p>
            <a:pPr lvl="1" algn="r" rtl="1"/>
            <a:r>
              <a:rPr lang="he-IL" dirty="0" smtClean="0"/>
              <a:t>"כולנו צרכנים"</a:t>
            </a:r>
          </a:p>
          <a:p>
            <a:pPr lvl="1" algn="r" rtl="1"/>
            <a:r>
              <a:rPr lang="he-IL" dirty="0" smtClean="0"/>
              <a:t>מודעות, ערנות, לימוד  והטמעה </a:t>
            </a:r>
            <a:endParaRPr lang="en-US"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5</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331071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268760"/>
            <a:ext cx="8229600" cy="1143000"/>
          </a:xfrm>
        </p:spPr>
        <p:txBody>
          <a:bodyPr>
            <a:normAutofit fontScale="90000"/>
          </a:bodyPr>
          <a:lstStyle/>
          <a:p>
            <a:r>
              <a:rPr lang="he-IL" b="1" dirty="0" smtClean="0">
                <a:cs typeface="+mn-cs"/>
              </a:rPr>
              <a:t>עיצום כספי של 22,000 ₪</a:t>
            </a:r>
            <a:br>
              <a:rPr lang="he-IL" b="1" dirty="0" smtClean="0">
                <a:cs typeface="+mn-cs"/>
              </a:rPr>
            </a:br>
            <a:r>
              <a:rPr lang="he-IL" sz="3100" b="1" dirty="0" smtClean="0">
                <a:cs typeface="+mn-cs"/>
              </a:rPr>
              <a:t>"אני  לא אחראי"</a:t>
            </a:r>
            <a:endParaRPr lang="en-US" sz="3100" b="1" dirty="0">
              <a:cs typeface="+mn-cs"/>
            </a:endParaRPr>
          </a:p>
        </p:txBody>
      </p:sp>
      <p:sp>
        <p:nvSpPr>
          <p:cNvPr id="3" name="מציין מיקום תוכן 2"/>
          <p:cNvSpPr>
            <a:spLocks noGrp="1"/>
          </p:cNvSpPr>
          <p:nvPr>
            <p:ph idx="1"/>
          </p:nvPr>
        </p:nvSpPr>
        <p:spPr>
          <a:xfrm>
            <a:off x="457200" y="2464296"/>
            <a:ext cx="8229600" cy="3773016"/>
          </a:xfrm>
        </p:spPr>
        <p:txBody>
          <a:bodyPr>
            <a:normAutofit fontScale="92500" lnSpcReduction="20000"/>
          </a:bodyPr>
          <a:lstStyle/>
          <a:p>
            <a:pPr algn="r" rtl="1"/>
            <a:r>
              <a:rPr lang="he-IL" dirty="0" smtClean="0"/>
              <a:t>עוסק הודיע או הציב שלט המודיע שאין הוא  אחראי לכל נזק העלול להיגרם לצרכן בתחום העסק או </a:t>
            </a:r>
            <a:r>
              <a:rPr lang="he-IL" dirty="0" err="1" smtClean="0"/>
              <a:t>בחצריו</a:t>
            </a:r>
            <a:r>
              <a:rPr lang="he-IL" dirty="0" smtClean="0"/>
              <a:t>.</a:t>
            </a:r>
          </a:p>
          <a:p>
            <a:pPr algn="r" rtl="1"/>
            <a:r>
              <a:rPr lang="he-IL" dirty="0" smtClean="0"/>
              <a:t>עוסק הודיע בכל דרך שהיא שאין לצרכן זכות לבטל עסקה או לקבל חזרה את כספו, ולא הבהיר כי האמור בהודעה אינו חל במקרים שנקבעו לפי חוק. </a:t>
            </a:r>
          </a:p>
          <a:p>
            <a:pPr algn="r" rtl="1">
              <a:buNone/>
            </a:pPr>
            <a:r>
              <a:rPr lang="he-IL" dirty="0" smtClean="0"/>
              <a:t>	</a:t>
            </a:r>
            <a:r>
              <a:rPr lang="he-IL" dirty="0" smtClean="0">
                <a:solidFill>
                  <a:srgbClr val="00B050"/>
                </a:solidFill>
              </a:rPr>
              <a:t>(במקרים בהם ניתן לציין שאין ביטול: יש תמיד לציין  כי "הוראה זו לא חלה  במקרים  שנקבעו ע"פ דין")</a:t>
            </a:r>
          </a:p>
          <a:p>
            <a:pPr algn="r" rtl="1">
              <a:buNone/>
            </a:pPr>
            <a:r>
              <a:rPr lang="he-IL" dirty="0" smtClean="0"/>
              <a:t>	</a:t>
            </a:r>
            <a:r>
              <a:rPr lang="he-IL" sz="1500" dirty="0" smtClean="0"/>
              <a:t>(סעיף 2(ב1) ו(ב2) לחוק)   </a:t>
            </a:r>
          </a:p>
          <a:p>
            <a:pPr algn="r" rtl="1"/>
            <a:endParaRPr lang="he-IL" dirty="0" smtClean="0"/>
          </a:p>
          <a:p>
            <a:pPr algn="r" rtl="1"/>
            <a:endParaRPr lang="en-US"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6</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271715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210742"/>
            <a:ext cx="8229600" cy="922114"/>
          </a:xfrm>
        </p:spPr>
        <p:txBody>
          <a:bodyPr>
            <a:normAutofit fontScale="90000"/>
          </a:bodyPr>
          <a:lstStyle/>
          <a:p>
            <a:r>
              <a:rPr lang="he-IL" b="1" dirty="0" smtClean="0">
                <a:cs typeface="+mn-cs"/>
              </a:rPr>
              <a:t>עיצום כספי של </a:t>
            </a:r>
            <a:r>
              <a:rPr lang="he-IL" b="1" dirty="0">
                <a:cs typeface="+mn-cs"/>
              </a:rPr>
              <a:t>22,000 </a:t>
            </a:r>
            <a:r>
              <a:rPr lang="he-IL" b="1" dirty="0" smtClean="0">
                <a:cs typeface="+mn-cs"/>
              </a:rPr>
              <a:t>₪</a:t>
            </a:r>
            <a:br>
              <a:rPr lang="he-IL" b="1" dirty="0" smtClean="0">
                <a:cs typeface="+mn-cs"/>
              </a:rPr>
            </a:br>
            <a:r>
              <a:rPr lang="he-IL" sz="3100" b="1" dirty="0" smtClean="0">
                <a:cs typeface="+mn-cs"/>
              </a:rPr>
              <a:t>גילוי פרט מהותי </a:t>
            </a:r>
            <a:endParaRPr lang="en-US" sz="3100" b="1" dirty="0">
              <a:cs typeface="+mn-cs"/>
            </a:endParaRPr>
          </a:p>
        </p:txBody>
      </p:sp>
      <p:sp>
        <p:nvSpPr>
          <p:cNvPr id="3" name="מציין מיקום תוכן 2"/>
          <p:cNvSpPr>
            <a:spLocks noGrp="1"/>
          </p:cNvSpPr>
          <p:nvPr>
            <p:ph idx="1"/>
          </p:nvPr>
        </p:nvSpPr>
        <p:spPr>
          <a:xfrm>
            <a:off x="457200" y="2248272"/>
            <a:ext cx="8229600" cy="4349080"/>
          </a:xfrm>
        </p:spPr>
        <p:txBody>
          <a:bodyPr>
            <a:normAutofit lnSpcReduction="10000"/>
          </a:bodyPr>
          <a:lstStyle/>
          <a:p>
            <a:pPr algn="r" rtl="1"/>
            <a:r>
              <a:rPr lang="he-IL" dirty="0" smtClean="0"/>
              <a:t>עוסק לא גילה לצרכן פרט מהותי שהיה עליו  לגלותו</a:t>
            </a:r>
          </a:p>
          <a:p>
            <a:pPr lvl="1" algn="r" rtl="1"/>
            <a:r>
              <a:rPr lang="he-IL" dirty="0" smtClean="0"/>
              <a:t>מהו פרט מהותי:</a:t>
            </a:r>
          </a:p>
          <a:p>
            <a:pPr marL="914400" lvl="2" indent="0" algn="r" rtl="1">
              <a:buNone/>
            </a:pPr>
            <a:r>
              <a:rPr lang="he-IL" dirty="0" smtClean="0"/>
              <a:t>כל פרט מהותי לגבי  נכס שקבע השר באשור ועדת הכלכלה.</a:t>
            </a:r>
          </a:p>
          <a:p>
            <a:pPr marL="914400" lvl="2" indent="0" algn="r" rtl="1">
              <a:buNone/>
            </a:pPr>
            <a:r>
              <a:rPr lang="he-IL" dirty="0" smtClean="0"/>
              <a:t>אולם אם  העוסק הוכיח כי  הפרט המהותי היה ידוע  לצרכן -  זו תהא הגנה לעוסק.</a:t>
            </a:r>
          </a:p>
          <a:p>
            <a:pPr marL="457200" lvl="1" indent="0" algn="r" rtl="1">
              <a:buNone/>
            </a:pPr>
            <a:r>
              <a:rPr lang="he-IL" dirty="0"/>
              <a:t> </a:t>
            </a:r>
            <a:r>
              <a:rPr lang="he-IL" dirty="0" smtClean="0"/>
              <a:t>  	(סעיף 4(א)(3)לחוק)</a:t>
            </a:r>
          </a:p>
          <a:p>
            <a:pPr marL="457200" lvl="1" indent="0" algn="r" rtl="1">
              <a:buNone/>
            </a:pPr>
            <a:r>
              <a:rPr lang="he-IL" sz="2000" dirty="0" smtClean="0"/>
              <a:t> 	</a:t>
            </a:r>
            <a:endParaRPr lang="he-IL" sz="2000" dirty="0" smtClean="0">
              <a:solidFill>
                <a:srgbClr val="FF0000"/>
              </a:solidFill>
            </a:endParaRPr>
          </a:p>
          <a:p>
            <a:pPr marL="457200" lvl="1" indent="0" algn="r" rtl="1">
              <a:buNone/>
            </a:pPr>
            <a:r>
              <a:rPr lang="he-IL" sz="2000" dirty="0" smtClean="0">
                <a:solidFill>
                  <a:srgbClr val="FF0000"/>
                </a:solidFill>
              </a:rPr>
              <a:t>תקנות הגנת הצרכן (גילוי פרט מהותי לגבי נכס בידי נותן שירות),</a:t>
            </a:r>
            <a:r>
              <a:rPr lang="he-IL" sz="2000" dirty="0" err="1" smtClean="0">
                <a:solidFill>
                  <a:srgbClr val="FF0000"/>
                </a:solidFill>
              </a:rPr>
              <a:t>התשנ"ג</a:t>
            </a:r>
            <a:r>
              <a:rPr lang="he-IL" sz="2000" dirty="0" smtClean="0">
                <a:solidFill>
                  <a:srgbClr val="FF0000"/>
                </a:solidFill>
              </a:rPr>
              <a:t>-</a:t>
            </a:r>
            <a:r>
              <a:rPr lang="he-IL" sz="1800" dirty="0" smtClean="0">
                <a:solidFill>
                  <a:srgbClr val="FF0000"/>
                </a:solidFill>
              </a:rPr>
              <a:t>1993 </a:t>
            </a:r>
            <a:r>
              <a:rPr lang="he-IL" sz="1800" dirty="0" smtClean="0"/>
              <a:t>(התקנת או החלפת חלק בנכס)</a:t>
            </a:r>
          </a:p>
          <a:p>
            <a:pPr marL="457200" lvl="1" indent="0" algn="r" rtl="1">
              <a:buNone/>
            </a:pPr>
            <a:r>
              <a:rPr lang="he-IL" sz="1800" dirty="0" smtClean="0">
                <a:solidFill>
                  <a:srgbClr val="00B050"/>
                </a:solidFill>
              </a:rPr>
              <a:t>תקנות אלה פחות רלבנטיות לאחר  אחריות ושירות לאחר  מכירה. </a:t>
            </a:r>
          </a:p>
          <a:p>
            <a:pPr marL="457200" lvl="1" indent="0" algn="r" rtl="1">
              <a:buNone/>
            </a:pPr>
            <a:endParaRPr lang="he-IL" dirty="0"/>
          </a:p>
        </p:txBody>
      </p:sp>
      <p:sp>
        <p:nvSpPr>
          <p:cNvPr id="4" name="חץ שמאלה 3"/>
          <p:cNvSpPr/>
          <p:nvPr/>
        </p:nvSpPr>
        <p:spPr>
          <a:xfrm>
            <a:off x="8244408" y="5517232"/>
            <a:ext cx="43204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מציין מיקום של מספר שקופית 4"/>
          <p:cNvSpPr>
            <a:spLocks noGrp="1"/>
          </p:cNvSpPr>
          <p:nvPr>
            <p:ph type="sldNum" sz="quarter" idx="12"/>
          </p:nvPr>
        </p:nvSpPr>
        <p:spPr/>
        <p:txBody>
          <a:bodyPr/>
          <a:lstStyle/>
          <a:p>
            <a:fld id="{24C2863C-E454-4FAF-B7D4-1439053918E7}" type="slidenum">
              <a:rPr lang="en-US" smtClean="0"/>
              <a:pPr/>
              <a:t>7</a:t>
            </a:fld>
            <a:endParaRPr lang="en-US"/>
          </a:p>
        </p:txBody>
      </p:sp>
      <p:pic>
        <p:nvPicPr>
          <p:cNvPr id="7"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157961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277888"/>
            <a:ext cx="8229600" cy="926976"/>
          </a:xfrm>
        </p:spPr>
        <p:txBody>
          <a:bodyPr>
            <a:normAutofit fontScale="90000"/>
          </a:bodyPr>
          <a:lstStyle/>
          <a:p>
            <a:r>
              <a:rPr lang="he-IL" b="1" dirty="0">
                <a:cs typeface="+mn-cs"/>
              </a:rPr>
              <a:t>עיצום </a:t>
            </a:r>
            <a:r>
              <a:rPr lang="he-IL" b="1" dirty="0" smtClean="0">
                <a:cs typeface="+mn-cs"/>
              </a:rPr>
              <a:t>כספי של </a:t>
            </a:r>
            <a:r>
              <a:rPr lang="he-IL" b="1" dirty="0">
                <a:cs typeface="+mn-cs"/>
              </a:rPr>
              <a:t>22,000 </a:t>
            </a:r>
            <a:r>
              <a:rPr lang="he-IL" b="1" dirty="0" smtClean="0">
                <a:cs typeface="+mn-cs"/>
              </a:rPr>
              <a:t>₪</a:t>
            </a:r>
            <a:br>
              <a:rPr lang="he-IL" b="1" dirty="0" smtClean="0">
                <a:cs typeface="+mn-cs"/>
              </a:rPr>
            </a:br>
            <a:r>
              <a:rPr lang="he-IL" sz="3100" b="1" dirty="0" smtClean="0">
                <a:cs typeface="+mn-cs"/>
              </a:rPr>
              <a:t>אותיות  בחוזה אחיד ובמידע לצרכן </a:t>
            </a:r>
            <a:endParaRPr lang="en-US" sz="3100" b="1" dirty="0">
              <a:cs typeface="+mn-cs"/>
            </a:endParaRPr>
          </a:p>
        </p:txBody>
      </p:sp>
      <p:sp>
        <p:nvSpPr>
          <p:cNvPr id="3" name="מציין מיקום תוכן 2"/>
          <p:cNvSpPr>
            <a:spLocks noGrp="1"/>
          </p:cNvSpPr>
          <p:nvPr>
            <p:ph idx="1"/>
          </p:nvPr>
        </p:nvSpPr>
        <p:spPr>
          <a:xfrm>
            <a:off x="457200" y="2276872"/>
            <a:ext cx="8229600" cy="4093915"/>
          </a:xfrm>
        </p:spPr>
        <p:txBody>
          <a:bodyPr>
            <a:normAutofit/>
          </a:bodyPr>
          <a:lstStyle/>
          <a:p>
            <a:pPr algn="r" rtl="1"/>
            <a:r>
              <a:rPr lang="he-IL" sz="2800" dirty="0" smtClean="0"/>
              <a:t>עוסק לא קיים את ההוראות לגבי </a:t>
            </a:r>
            <a:r>
              <a:rPr lang="he-IL" sz="2800" u="sng" dirty="0" smtClean="0"/>
              <a:t>אותיות</a:t>
            </a:r>
            <a:r>
              <a:rPr lang="he-IL" sz="2800" dirty="0" smtClean="0"/>
              <a:t> בחוזה אחיד או בתנאי הכלול במידע אחר המיועד לצרכן:</a:t>
            </a:r>
          </a:p>
          <a:p>
            <a:pPr lvl="1" algn="r" rtl="1"/>
            <a:r>
              <a:rPr lang="he-IL" sz="2400" dirty="0" smtClean="0"/>
              <a:t>שר הכלכלה רשאי לקבוע בתקנות , באשור ועדת הכלכלה הוראות לעניין האותיות, כולן או חלקן, בחוזה אחיד כמשמעותו בחוק החוזים האחידים, או </a:t>
            </a:r>
            <a:r>
              <a:rPr lang="he-IL" sz="2400" u="sng" dirty="0" smtClean="0"/>
              <a:t>בתנאי הכלול במידע אחר המיועד לצרכן</a:t>
            </a:r>
            <a:r>
              <a:rPr lang="he-IL" sz="2400" dirty="0" smtClean="0"/>
              <a:t>, לרבות בפרסומת, ובכלל זה הוראות לעניין הגודל המזערי של האותיות כאמור, היחס בינן לבין השטח שבו כלול המידע, ואופן כתיבתן והצגתן.</a:t>
            </a:r>
          </a:p>
          <a:p>
            <a:pPr lvl="1" algn="r" rtl="1">
              <a:buNone/>
            </a:pPr>
            <a:endParaRPr lang="he-IL" sz="2400" dirty="0" smtClean="0"/>
          </a:p>
          <a:p>
            <a:pPr marL="457200" lvl="1" indent="0" algn="r" rtl="1">
              <a:buNone/>
            </a:pPr>
            <a:r>
              <a:rPr lang="he-IL" sz="2400" dirty="0" smtClean="0"/>
              <a:t>   (סעיף 4א(1) לחוק)</a:t>
            </a:r>
            <a:endParaRPr lang="en-US" sz="2400" dirty="0"/>
          </a:p>
        </p:txBody>
      </p:sp>
      <p:sp>
        <p:nvSpPr>
          <p:cNvPr id="4" name="מציין מיקום של מספר שקופית 3"/>
          <p:cNvSpPr>
            <a:spLocks noGrp="1"/>
          </p:cNvSpPr>
          <p:nvPr>
            <p:ph type="sldNum" sz="quarter" idx="12"/>
          </p:nvPr>
        </p:nvSpPr>
        <p:spPr/>
        <p:txBody>
          <a:bodyPr/>
          <a:lstStyle/>
          <a:p>
            <a:fld id="{24C2863C-E454-4FAF-B7D4-1439053918E7}" type="slidenum">
              <a:rPr lang="en-US" smtClean="0"/>
              <a:pPr/>
              <a:t>8</a:t>
            </a:fld>
            <a:endParaRPr lang="en-US"/>
          </a:p>
        </p:txBody>
      </p:sp>
      <p:pic>
        <p:nvPicPr>
          <p:cNvPr id="6"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355731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reka"/>
          <p:cNvPicPr>
            <a:picLocks noChangeAspect="1" noChangeArrowheads="1"/>
          </p:cNvPicPr>
          <p:nvPr/>
        </p:nvPicPr>
        <p:blipFill>
          <a:blip r:embed="rId2" cstate="print"/>
          <a:srcRect t="716" r="3067"/>
          <a:stretch>
            <a:fillRect/>
          </a:stretch>
        </p:blipFill>
        <p:spPr bwMode="auto">
          <a:xfrm>
            <a:off x="0" y="0"/>
            <a:ext cx="9144000" cy="6858000"/>
          </a:xfrm>
          <a:prstGeom prst="rect">
            <a:avLst/>
          </a:prstGeom>
          <a:noFill/>
          <a:ln w="9525">
            <a:noFill/>
            <a:miter lim="800000"/>
            <a:headEnd/>
            <a:tailEnd/>
          </a:ln>
        </p:spPr>
      </p:pic>
      <p:sp>
        <p:nvSpPr>
          <p:cNvPr id="2" name="כותרת 1"/>
          <p:cNvSpPr>
            <a:spLocks noGrp="1"/>
          </p:cNvSpPr>
          <p:nvPr>
            <p:ph type="title"/>
          </p:nvPr>
        </p:nvSpPr>
        <p:spPr>
          <a:xfrm>
            <a:off x="457200" y="1277888"/>
            <a:ext cx="8229600" cy="998984"/>
          </a:xfrm>
        </p:spPr>
        <p:txBody>
          <a:bodyPr>
            <a:normAutofit fontScale="90000"/>
          </a:bodyPr>
          <a:lstStyle/>
          <a:p>
            <a:r>
              <a:rPr lang="he-IL" b="1" dirty="0" smtClean="0">
                <a:cs typeface="+mn-cs"/>
              </a:rPr>
              <a:t>עיצום </a:t>
            </a:r>
            <a:r>
              <a:rPr lang="he-IL" b="1" dirty="0">
                <a:cs typeface="+mn-cs"/>
              </a:rPr>
              <a:t>כספי </a:t>
            </a:r>
            <a:r>
              <a:rPr lang="he-IL" b="1" dirty="0" smtClean="0">
                <a:cs typeface="+mn-cs"/>
              </a:rPr>
              <a:t>של </a:t>
            </a:r>
            <a:r>
              <a:rPr lang="he-IL" b="1" dirty="0">
                <a:cs typeface="+mn-cs"/>
              </a:rPr>
              <a:t>22,000 </a:t>
            </a:r>
            <a:r>
              <a:rPr lang="he-IL" b="1" dirty="0" smtClean="0">
                <a:cs typeface="+mn-cs"/>
              </a:rPr>
              <a:t>₪</a:t>
            </a:r>
            <a:br>
              <a:rPr lang="he-IL" b="1" dirty="0" smtClean="0">
                <a:cs typeface="+mn-cs"/>
              </a:rPr>
            </a:br>
            <a:r>
              <a:rPr lang="he-IL" b="1" dirty="0" smtClean="0"/>
              <a:t> </a:t>
            </a:r>
            <a:r>
              <a:rPr lang="he-IL" sz="3100" b="1" dirty="0" smtClean="0">
                <a:cs typeface="+mn-cs"/>
              </a:rPr>
              <a:t>גודל</a:t>
            </a:r>
            <a:r>
              <a:rPr lang="he-IL" b="1" dirty="0" smtClean="0"/>
              <a:t> </a:t>
            </a:r>
            <a:r>
              <a:rPr lang="he-IL" sz="3100" b="1" dirty="0" smtClean="0">
                <a:cs typeface="+mn-cs"/>
              </a:rPr>
              <a:t>אותיות  בחוזה אחיד ובמידע לצרכן </a:t>
            </a:r>
            <a:endParaRPr lang="en-US" sz="3100" b="1" dirty="0">
              <a:cs typeface="+mn-cs"/>
            </a:endParaRPr>
          </a:p>
        </p:txBody>
      </p:sp>
      <p:sp>
        <p:nvSpPr>
          <p:cNvPr id="3" name="מציין מיקום תוכן 2"/>
          <p:cNvSpPr>
            <a:spLocks noGrp="1"/>
          </p:cNvSpPr>
          <p:nvPr>
            <p:ph idx="1"/>
          </p:nvPr>
        </p:nvSpPr>
        <p:spPr>
          <a:xfrm>
            <a:off x="457200" y="2287413"/>
            <a:ext cx="8229600" cy="4021907"/>
          </a:xfrm>
        </p:spPr>
        <p:txBody>
          <a:bodyPr/>
          <a:lstStyle/>
          <a:p>
            <a:pPr algn="r" rtl="1">
              <a:buNone/>
            </a:pPr>
            <a:r>
              <a:rPr lang="he-IL" dirty="0" smtClean="0">
                <a:solidFill>
                  <a:srgbClr val="FF0000"/>
                </a:solidFill>
              </a:rPr>
              <a:t>		</a:t>
            </a:r>
            <a:r>
              <a:rPr lang="he-IL" sz="2000" dirty="0" smtClean="0">
                <a:solidFill>
                  <a:srgbClr val="FF0000"/>
                </a:solidFill>
              </a:rPr>
              <a:t>תקנות הגנת  הצרכן (האותיות בחוזה אחיד </a:t>
            </a:r>
            <a:r>
              <a:rPr lang="he-IL" sz="2000" b="1" dirty="0" smtClean="0">
                <a:solidFill>
                  <a:srgbClr val="FF0000"/>
                </a:solidFill>
              </a:rPr>
              <a:t>ובתנאי הכלול במידע אחר</a:t>
            </a:r>
            <a:r>
              <a:rPr lang="he-IL" sz="2000" dirty="0" smtClean="0">
                <a:solidFill>
                  <a:srgbClr val="FF0000"/>
                </a:solidFill>
              </a:rPr>
              <a:t> 	המיועד לצרכן),תשנ"ה-1995</a:t>
            </a:r>
          </a:p>
          <a:p>
            <a:pPr algn="r" rtl="1">
              <a:buNone/>
            </a:pPr>
            <a:endParaRPr lang="he-IL" sz="2000" dirty="0" smtClean="0">
              <a:solidFill>
                <a:srgbClr val="FF0000"/>
              </a:solidFill>
            </a:endParaRPr>
          </a:p>
          <a:p>
            <a:pPr algn="r" rtl="1">
              <a:buFontTx/>
              <a:buChar char="-"/>
            </a:pPr>
            <a:r>
              <a:rPr lang="he-IL" sz="2000" dirty="0" smtClean="0">
                <a:solidFill>
                  <a:srgbClr val="FF0000"/>
                </a:solidFill>
              </a:rPr>
              <a:t>הגודל המזערי של האותיות בתנאי שבמידע אחר המיועד לצרכן יהיה  30% מגודל  האותיות הגדולות ביותר במידע האמור, אך לא יותר מגודל האותיות המהוות את  </a:t>
            </a:r>
            <a:r>
              <a:rPr lang="he-IL" sz="2000" u="sng" dirty="0" smtClean="0">
                <a:solidFill>
                  <a:srgbClr val="FF0000"/>
                </a:solidFill>
              </a:rPr>
              <a:t>תוכן המידע</a:t>
            </a:r>
            <a:r>
              <a:rPr lang="he-IL" sz="2000" dirty="0" smtClean="0">
                <a:solidFill>
                  <a:srgbClr val="FF0000"/>
                </a:solidFill>
              </a:rPr>
              <a:t>, ולעניין אחר שאינו מופיע במדיה אלקטרונית – בכל מקרה לא פחות מ-2 מ"מ.</a:t>
            </a:r>
          </a:p>
          <a:p>
            <a:pPr algn="r" rtl="1">
              <a:buFontTx/>
              <a:buChar char="-"/>
            </a:pPr>
            <a:r>
              <a:rPr lang="he-IL" sz="2000" dirty="0" smtClean="0">
                <a:solidFill>
                  <a:srgbClr val="FF0000"/>
                </a:solidFill>
              </a:rPr>
              <a:t>"מידע אחר": לרבות  עלון, קטלוג, מודעת פרסומת,  בין  מודפס ובין  מדיה  אלקטרונית.</a:t>
            </a:r>
          </a:p>
          <a:p>
            <a:pPr algn="r" rtl="1">
              <a:buFontTx/>
              <a:buChar char="-"/>
            </a:pPr>
            <a:endParaRPr lang="he-IL" sz="2000" dirty="0" smtClean="0">
              <a:solidFill>
                <a:srgbClr val="FF0000"/>
              </a:solidFill>
            </a:endParaRPr>
          </a:p>
          <a:p>
            <a:pPr algn="r" rtl="1">
              <a:buNone/>
            </a:pPr>
            <a:r>
              <a:rPr lang="he-IL" sz="1400" dirty="0" smtClean="0">
                <a:solidFill>
                  <a:srgbClr val="FF0000"/>
                </a:solidFill>
              </a:rPr>
              <a:t>	* התייחסות  כאן  רק  למידע  אחר</a:t>
            </a:r>
            <a:endParaRPr lang="en-US" sz="1400" dirty="0">
              <a:solidFill>
                <a:srgbClr val="FF0000"/>
              </a:solidFill>
            </a:endParaRPr>
          </a:p>
        </p:txBody>
      </p:sp>
      <p:sp>
        <p:nvSpPr>
          <p:cNvPr id="4" name="חץ שמאלה 3"/>
          <p:cNvSpPr/>
          <p:nvPr/>
        </p:nvSpPr>
        <p:spPr>
          <a:xfrm>
            <a:off x="7812360" y="2584328"/>
            <a:ext cx="648072"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מציין מיקום של מספר שקופית 4"/>
          <p:cNvSpPr>
            <a:spLocks noGrp="1"/>
          </p:cNvSpPr>
          <p:nvPr>
            <p:ph type="sldNum" sz="quarter" idx="12"/>
          </p:nvPr>
        </p:nvSpPr>
        <p:spPr/>
        <p:txBody>
          <a:bodyPr/>
          <a:lstStyle/>
          <a:p>
            <a:fld id="{24C2863C-E454-4FAF-B7D4-1439053918E7}" type="slidenum">
              <a:rPr lang="en-US" smtClean="0"/>
              <a:pPr/>
              <a:t>9</a:t>
            </a:fld>
            <a:endParaRPr lang="en-US"/>
          </a:p>
        </p:txBody>
      </p:sp>
      <p:pic>
        <p:nvPicPr>
          <p:cNvPr id="7" name="Picture 9" descr="21357_STRIP_middle"/>
          <p:cNvPicPr>
            <a:picLocks noChangeAspect="1" noChangeArrowheads="1"/>
          </p:cNvPicPr>
          <p:nvPr/>
        </p:nvPicPr>
        <p:blipFill>
          <a:blip r:embed="rId3" cstate="print"/>
          <a:srcRect t="40536" b="40804"/>
          <a:stretch>
            <a:fillRect/>
          </a:stretch>
        </p:blipFill>
        <p:spPr bwMode="auto">
          <a:xfrm>
            <a:off x="0" y="-27384"/>
            <a:ext cx="9144000" cy="1279525"/>
          </a:xfrm>
          <a:prstGeom prst="rect">
            <a:avLst/>
          </a:prstGeom>
          <a:noFill/>
          <a:ln w="9525">
            <a:noFill/>
            <a:miter lim="800000"/>
            <a:headEnd/>
            <a:tailEnd/>
          </a:ln>
        </p:spPr>
      </p:pic>
    </p:spTree>
    <p:extLst>
      <p:ext uri="{BB962C8B-B14F-4D97-AF65-F5344CB8AC3E}">
        <p14:creationId xmlns:p14="http://schemas.microsoft.com/office/powerpoint/2010/main" val="350656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33  E" pathEditMode="relative" ptsTypes="">
                                      <p:cBhvr>
                                        <p:cTn id="6"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1413</TotalTime>
  <Words>3243</Words>
  <Application>Microsoft Office PowerPoint</Application>
  <PresentationFormat>On-screen Show (4:3)</PresentationFormat>
  <Paragraphs>499</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ערכת נושא Office</vt:lpstr>
      <vt:lpstr>אכיפה מנהלית בחוק הגנת הצרכן</vt:lpstr>
      <vt:lpstr>על מה נדבר?</vt:lpstr>
      <vt:lpstr>רקע</vt:lpstr>
      <vt:lpstr>איך עובד המנגנון?</vt:lpstr>
      <vt:lpstr>ההוראות שבגינן ניתן להטיל עיצום כספי</vt:lpstr>
      <vt:lpstr>עיצום כספי של 22,000 ₪ "אני  לא אחראי"</vt:lpstr>
      <vt:lpstr>עיצום כספי של 22,000 ₪ גילוי פרט מהותי </vt:lpstr>
      <vt:lpstr>עיצום כספי של 22,000 ₪ אותיות  בחוזה אחיד ובמידע לצרכן </vt:lpstr>
      <vt:lpstr>עיצום כספי של 22,000 ₪  גודל אותיות  בחוזה אחיד ובמידע לצרכן </vt:lpstr>
      <vt:lpstr>עיצום כספי של 22,000 ₪ הבלטה של אותיות במידע</vt:lpstr>
      <vt:lpstr>עיצום כספי של 22,000 ₪ הבלטה של אותיות במידע </vt:lpstr>
      <vt:lpstr>עיצום כספי של 22,000 ₪ גילוי  זהות של עוסק </vt:lpstr>
      <vt:lpstr>עיצום כספי של 22,000 ₪ גילוי מדיניות  השבת טובין </vt:lpstr>
      <vt:lpstr>עיצום כספי של 22,000 ₪ גילוי מדיניות השבת טובין </vt:lpstr>
      <vt:lpstr>היחס בין מדינות השבת טובין ותקנות ביטול עסקה</vt:lpstr>
      <vt:lpstr>עיצום כספי של 22,000 ₪  עסקה  באשראי</vt:lpstr>
      <vt:lpstr>עיצום כספי של 22,000 ₪  מכר מרחוק</vt:lpstr>
      <vt:lpstr>עיצום כספי של 22,000 ₪  מכר מרחוק</vt:lpstr>
      <vt:lpstr>עיצום כספי של 22,000 ₪  מכר מרחוק</vt:lpstr>
      <vt:lpstr>עיצום כספי של 22,000 ₪ ביטול עסקה והחזר כספי </vt:lpstr>
      <vt:lpstr>   עיצום כספי של 22,000 ₪  תקנות ביטול עסקה   </vt:lpstr>
      <vt:lpstr>עיצום כספי של 22,000 ₪  שובר זיכוי/מתנה </vt:lpstr>
      <vt:lpstr>עיצום כספי של 22,000 ₪ תווי קנייה </vt:lpstr>
      <vt:lpstr>עיצום כספי של 22,000 ₪ תווי קנייה </vt:lpstr>
      <vt:lpstr>עיצום כספי של 22,000 ₪  מכירה מיוחדת</vt:lpstr>
      <vt:lpstr>עיצום כספי של 22,000 ₪  מכירה מיוחדת</vt:lpstr>
      <vt:lpstr>עיצום כספי של 22,000 ₪ מחיר מיוחד</vt:lpstr>
      <vt:lpstr> עיצום כספי של 22,000 ₪ סימון טובין </vt:lpstr>
      <vt:lpstr>עיצום כספי של 22,000 הצגת מחירים</vt:lpstr>
      <vt:lpstr>עיצום כספי של 22,000  מחיר ליחידת מידה -  הצגת מחירים</vt:lpstr>
      <vt:lpstr>עיצום כספי של 22,000 ₪  מחיר ליחידת מידה - סייגים</vt:lpstr>
      <vt:lpstr>עיצום כספי של 22,000 פרסום  מחיר </vt:lpstr>
      <vt:lpstr>עיצום כספי של 22,000 ₪  סייג של הצגת מחיר כולל</vt:lpstr>
      <vt:lpstr>עיצום כספי של 22,000 ₪ חובת  סימון  כללית</vt:lpstr>
      <vt:lpstr>עיצום כספי של 22,000 ₪ אחריות ושירות לאחר מכירה</vt:lpstr>
      <vt:lpstr> עיצום כספי של 45,000 ₪ הטעייה בפרט מהותי בעסקה </vt:lpstr>
      <vt:lpstr>עיצום כספי של 45,000 ₪ הטעייה</vt:lpstr>
      <vt:lpstr>עיצום כספי של 45,000 ₪ השפעה בלתי הוגנת (סעיף חדש בחוק)</vt:lpstr>
      <vt:lpstr>עיצום כספי של 45,000 ₪ אי גילוי פרטים</vt:lpstr>
      <vt:lpstr>עיצום כספי של 45,000 ₪ הטעייה בפרסומת</vt:lpstr>
      <vt:lpstr>עיצום כספי של 45,000 ₪ פרסומת המכוונת לקטינים</vt:lpstr>
      <vt:lpstr>עיצום כספי של 45,000 ₪ ייעוץ לצרכן על ידי גוף עסקי</vt:lpstr>
      <vt:lpstr>עיצום כספי של 45,000 ₪ ביטול עסקת מכר מרחוק</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אכיפה מנהלית בחוק הגנת הצרכן</dc:title>
  <dc:creator>Michael</dc:creator>
  <cp:lastModifiedBy>Moria Yolzari</cp:lastModifiedBy>
  <cp:revision>216</cp:revision>
  <dcterms:created xsi:type="dcterms:W3CDTF">2015-02-08T10:51:28Z</dcterms:created>
  <dcterms:modified xsi:type="dcterms:W3CDTF">2015-04-12T14:37:42Z</dcterms:modified>
</cp:coreProperties>
</file>